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302" r:id="rId5"/>
    <p:sldId id="303" r:id="rId6"/>
    <p:sldId id="301" r:id="rId7"/>
    <p:sldId id="299" r:id="rId8"/>
    <p:sldId id="300" r:id="rId9"/>
    <p:sldId id="304" r:id="rId10"/>
    <p:sldId id="260" r:id="rId11"/>
    <p:sldId id="259" r:id="rId12"/>
    <p:sldId id="261" r:id="rId13"/>
    <p:sldId id="262" r:id="rId14"/>
    <p:sldId id="263" r:id="rId15"/>
    <p:sldId id="265" r:id="rId16"/>
    <p:sldId id="266"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4" r:id="rId32"/>
    <p:sldId id="285" r:id="rId33"/>
    <p:sldId id="286" r:id="rId34"/>
    <p:sldId id="287" r:id="rId35"/>
    <p:sldId id="291" r:id="rId36"/>
    <p:sldId id="292" r:id="rId37"/>
    <p:sldId id="293" r:id="rId38"/>
    <p:sldId id="294" r:id="rId39"/>
    <p:sldId id="295" r:id="rId40"/>
    <p:sldId id="297" r:id="rId41"/>
    <p:sldId id="30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64557-5BE6-450C-A311-EFF4FB2F5F20}"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769BA5D8-50EE-4BD8-94B4-C397B01188D4}">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dgm:spPr>
      <dgm:t>
        <a:bodyPr/>
        <a:lstStyle/>
        <a:p>
          <a:r>
            <a:rPr lang="en-US" sz="3200" b="1" dirty="0">
              <a:solidFill>
                <a:srgbClr val="FF0000"/>
              </a:solidFill>
              <a:latin typeface="Arial" pitchFamily="34" charset="0"/>
              <a:cs typeface="Arial" pitchFamily="34" charset="0"/>
            </a:rPr>
            <a:t>Donors for </a:t>
          </a:r>
          <a:r>
            <a:rPr lang="en-US" sz="3200" b="1" dirty="0" err="1">
              <a:solidFill>
                <a:srgbClr val="FF0000"/>
              </a:solidFill>
              <a:latin typeface="Arial" pitchFamily="34" charset="0"/>
              <a:cs typeface="Arial" pitchFamily="34" charset="0"/>
            </a:rPr>
            <a:t>CLCuD</a:t>
          </a:r>
          <a:r>
            <a:rPr lang="en-US" sz="3200" b="1" dirty="0">
              <a:solidFill>
                <a:srgbClr val="FF0000"/>
              </a:solidFill>
              <a:latin typeface="Arial" pitchFamily="34" charset="0"/>
              <a:cs typeface="Arial" pitchFamily="34" charset="0"/>
            </a:rPr>
            <a:t> resistance</a:t>
          </a:r>
        </a:p>
      </dgm:t>
    </dgm:pt>
    <dgm:pt modelId="{68CE833D-8F94-4D00-8725-53F09E1CBB3C}" type="parTrans" cxnId="{C1B1A5A9-FE5B-45F3-B27A-6A1D39122134}">
      <dgm:prSet/>
      <dgm:spPr/>
      <dgm:t>
        <a:bodyPr/>
        <a:lstStyle/>
        <a:p>
          <a:endParaRPr lang="en-US"/>
        </a:p>
      </dgm:t>
    </dgm:pt>
    <dgm:pt modelId="{61FB038F-C008-41C6-9A39-D111AF81ED65}" type="sibTrans" cxnId="{C1B1A5A9-FE5B-45F3-B27A-6A1D39122134}">
      <dgm:prSet/>
      <dgm:spPr/>
      <dgm:t>
        <a:bodyPr/>
        <a:lstStyle/>
        <a:p>
          <a:endParaRPr lang="en-US"/>
        </a:p>
      </dgm:t>
    </dgm:pt>
    <dgm:pt modelId="{CEE560F4-9AC5-4982-B4B3-D3FB32C2233A}">
      <dgm:prSet phldrT="[Text]" custT="1"/>
      <dgm:spPr/>
      <dgm:t>
        <a:bodyPr/>
        <a:lstStyle/>
        <a:p>
          <a:r>
            <a:rPr lang="en-US" sz="2400" b="1" i="1" dirty="0">
              <a:latin typeface="Arial" pitchFamily="34" charset="0"/>
              <a:cs typeface="Arial" pitchFamily="34" charset="0"/>
            </a:rPr>
            <a:t>G. </a:t>
          </a:r>
          <a:r>
            <a:rPr lang="en-US" sz="2400" b="1" i="1" dirty="0" err="1">
              <a:latin typeface="Arial" pitchFamily="34" charset="0"/>
              <a:cs typeface="Arial" pitchFamily="34" charset="0"/>
            </a:rPr>
            <a:t>armourianum</a:t>
          </a:r>
          <a:endParaRPr lang="en-US" sz="2400" b="1" i="1" dirty="0">
            <a:latin typeface="Arial" pitchFamily="34" charset="0"/>
            <a:cs typeface="Arial" pitchFamily="34" charset="0"/>
          </a:endParaRPr>
        </a:p>
        <a:p>
          <a:r>
            <a:rPr lang="en-US" sz="2400" b="1" i="0" dirty="0">
              <a:latin typeface="Arial" pitchFamily="34" charset="0"/>
              <a:cs typeface="Arial" pitchFamily="34" charset="0"/>
            </a:rPr>
            <a:t>(DD)</a:t>
          </a:r>
        </a:p>
      </dgm:t>
    </dgm:pt>
    <dgm:pt modelId="{1AC0548F-FE3D-4465-AC16-9B5D0B852C7E}" type="parTrans" cxnId="{CE1921A3-3273-40D0-90DE-4F8605A0F23C}">
      <dgm:prSet/>
      <dgm:spPr/>
      <dgm:t>
        <a:bodyPr/>
        <a:lstStyle/>
        <a:p>
          <a:endParaRPr lang="en-US" dirty="0"/>
        </a:p>
      </dgm:t>
    </dgm:pt>
    <dgm:pt modelId="{D4296B4A-F336-4431-BABA-6C46E0067149}" type="sibTrans" cxnId="{CE1921A3-3273-40D0-90DE-4F8605A0F23C}">
      <dgm:prSet/>
      <dgm:spPr/>
      <dgm:t>
        <a:bodyPr/>
        <a:lstStyle/>
        <a:p>
          <a:endParaRPr lang="en-US"/>
        </a:p>
      </dgm:t>
    </dgm:pt>
    <dgm:pt modelId="{85EAF6FD-F375-4441-B2F4-892345BA4E12}">
      <dgm:prSet phldrT="[Text]" custT="1"/>
      <dgm:spPr/>
      <dgm:t>
        <a:bodyPr/>
        <a:lstStyle/>
        <a:p>
          <a:r>
            <a:rPr lang="en-US" sz="2400" b="1" dirty="0">
              <a:latin typeface="Arial" pitchFamily="34" charset="0"/>
              <a:cs typeface="Arial" pitchFamily="34" charset="0"/>
            </a:rPr>
            <a:t>Synthetic </a:t>
          </a:r>
          <a:r>
            <a:rPr lang="en-US" sz="2400" b="1" dirty="0" err="1">
              <a:latin typeface="Arial" pitchFamily="34" charset="0"/>
              <a:cs typeface="Arial" pitchFamily="34" charset="0"/>
            </a:rPr>
            <a:t>Allotetraploid</a:t>
          </a:r>
          <a:endParaRPr lang="en-US" sz="2400" b="1" dirty="0">
            <a:latin typeface="Arial" pitchFamily="34" charset="0"/>
            <a:cs typeface="Arial" pitchFamily="34" charset="0"/>
          </a:endParaRPr>
        </a:p>
      </dgm:t>
    </dgm:pt>
    <dgm:pt modelId="{6F15DEA0-A446-4281-B9C9-BE4A5DD5A06B}" type="parTrans" cxnId="{B49C874E-C5C9-42E7-A752-B2AF332F0935}">
      <dgm:prSet/>
      <dgm:spPr/>
      <dgm:t>
        <a:bodyPr/>
        <a:lstStyle/>
        <a:p>
          <a:endParaRPr lang="en-US" dirty="0"/>
        </a:p>
      </dgm:t>
    </dgm:pt>
    <dgm:pt modelId="{FAED7D23-CBAF-4105-8E46-CB686353CB94}" type="sibTrans" cxnId="{B49C874E-C5C9-42E7-A752-B2AF332F0935}">
      <dgm:prSet/>
      <dgm:spPr/>
      <dgm:t>
        <a:bodyPr/>
        <a:lstStyle/>
        <a:p>
          <a:endParaRPr lang="en-US"/>
        </a:p>
      </dgm:t>
    </dgm:pt>
    <dgm:pt modelId="{7C88B2F5-CF44-4A47-A738-AF54862988F5}">
      <dgm:prSet phldrT="[Text]" custT="1"/>
      <dgm:spPr/>
      <dgm:t>
        <a:bodyPr/>
        <a:lstStyle/>
        <a:p>
          <a:r>
            <a:rPr lang="en-US" sz="2400" b="1" i="1" dirty="0">
              <a:latin typeface="Arial" pitchFamily="34" charset="0"/>
              <a:cs typeface="Arial" pitchFamily="34" charset="0"/>
            </a:rPr>
            <a:t>G. </a:t>
          </a:r>
          <a:r>
            <a:rPr lang="en-US" sz="2400" b="1" i="1" dirty="0" err="1">
              <a:latin typeface="Arial" pitchFamily="34" charset="0"/>
              <a:cs typeface="Arial" pitchFamily="34" charset="0"/>
            </a:rPr>
            <a:t>arboreum</a:t>
          </a:r>
          <a:endParaRPr lang="en-US" sz="2400" b="1" i="1" dirty="0">
            <a:latin typeface="Arial" pitchFamily="34" charset="0"/>
            <a:cs typeface="Arial" pitchFamily="34" charset="0"/>
          </a:endParaRPr>
        </a:p>
        <a:p>
          <a:r>
            <a:rPr lang="en-US" sz="2400" b="1" i="0" dirty="0">
              <a:latin typeface="Arial" pitchFamily="34" charset="0"/>
              <a:cs typeface="Arial" pitchFamily="34" charset="0"/>
            </a:rPr>
            <a:t>(AA)</a:t>
          </a:r>
        </a:p>
      </dgm:t>
    </dgm:pt>
    <dgm:pt modelId="{787814DA-E520-41F0-A545-445EE610EF3B}" type="parTrans" cxnId="{169932B0-873D-4D5E-905E-1376B1C2AC1D}">
      <dgm:prSet/>
      <dgm:spPr/>
      <dgm:t>
        <a:bodyPr/>
        <a:lstStyle/>
        <a:p>
          <a:endParaRPr lang="en-US" dirty="0"/>
        </a:p>
      </dgm:t>
    </dgm:pt>
    <dgm:pt modelId="{3AB0E6BA-400C-4F57-8549-758341C0BF4F}" type="sibTrans" cxnId="{169932B0-873D-4D5E-905E-1376B1C2AC1D}">
      <dgm:prSet/>
      <dgm:spPr/>
      <dgm:t>
        <a:bodyPr/>
        <a:lstStyle/>
        <a:p>
          <a:endParaRPr lang="en-US"/>
        </a:p>
      </dgm:t>
    </dgm:pt>
    <dgm:pt modelId="{C96C4733-FA8B-4F34-B5D5-BCD325935EEB}" type="pres">
      <dgm:prSet presAssocID="{A0764557-5BE6-450C-A311-EFF4FB2F5F20}" presName="hierChild1" presStyleCnt="0">
        <dgm:presLayoutVars>
          <dgm:orgChart val="1"/>
          <dgm:chPref val="1"/>
          <dgm:dir/>
          <dgm:animOne val="branch"/>
          <dgm:animLvl val="lvl"/>
          <dgm:resizeHandles/>
        </dgm:presLayoutVars>
      </dgm:prSet>
      <dgm:spPr/>
    </dgm:pt>
    <dgm:pt modelId="{6A5F4B9F-C59E-49FF-BD33-6B329A1E9DA0}" type="pres">
      <dgm:prSet presAssocID="{769BA5D8-50EE-4BD8-94B4-C397B01188D4}" presName="hierRoot1" presStyleCnt="0">
        <dgm:presLayoutVars>
          <dgm:hierBranch val="init"/>
        </dgm:presLayoutVars>
      </dgm:prSet>
      <dgm:spPr/>
    </dgm:pt>
    <dgm:pt modelId="{59194A01-0C91-45F4-A66D-4F0A42A9E913}" type="pres">
      <dgm:prSet presAssocID="{769BA5D8-50EE-4BD8-94B4-C397B01188D4}" presName="rootComposite1" presStyleCnt="0"/>
      <dgm:spPr/>
    </dgm:pt>
    <dgm:pt modelId="{789C47F2-F4EA-48E4-B3F0-5EDC21435B47}" type="pres">
      <dgm:prSet presAssocID="{769BA5D8-50EE-4BD8-94B4-C397B01188D4}" presName="rootText1" presStyleLbl="node0" presStyleIdx="0" presStyleCnt="1" custScaleX="268297" custScaleY="78864" custLinFactNeighborY="3113">
        <dgm:presLayoutVars>
          <dgm:chPref val="3"/>
        </dgm:presLayoutVars>
      </dgm:prSet>
      <dgm:spPr/>
    </dgm:pt>
    <dgm:pt modelId="{5478DDC1-625C-4C01-BA8F-7F7448E2469D}" type="pres">
      <dgm:prSet presAssocID="{769BA5D8-50EE-4BD8-94B4-C397B01188D4}" presName="rootConnector1" presStyleLbl="node1" presStyleIdx="0" presStyleCnt="0"/>
      <dgm:spPr/>
    </dgm:pt>
    <dgm:pt modelId="{A35BFA13-D7EE-4802-886E-C431AA329841}" type="pres">
      <dgm:prSet presAssocID="{769BA5D8-50EE-4BD8-94B4-C397B01188D4}" presName="hierChild2" presStyleCnt="0"/>
      <dgm:spPr/>
    </dgm:pt>
    <dgm:pt modelId="{B8D430D9-0324-4A4D-85B4-139A489C27C1}" type="pres">
      <dgm:prSet presAssocID="{1AC0548F-FE3D-4465-AC16-9B5D0B852C7E}" presName="Name37" presStyleLbl="parChTrans1D2" presStyleIdx="0" presStyleCnt="3"/>
      <dgm:spPr/>
    </dgm:pt>
    <dgm:pt modelId="{EF3D7623-A87E-4CEC-B5B5-D5AAA50C4065}" type="pres">
      <dgm:prSet presAssocID="{CEE560F4-9AC5-4982-B4B3-D3FB32C2233A}" presName="hierRoot2" presStyleCnt="0">
        <dgm:presLayoutVars>
          <dgm:hierBranch val="init"/>
        </dgm:presLayoutVars>
      </dgm:prSet>
      <dgm:spPr/>
    </dgm:pt>
    <dgm:pt modelId="{C99F8137-9388-4582-8CA3-F72EAFF89F72}" type="pres">
      <dgm:prSet presAssocID="{CEE560F4-9AC5-4982-B4B3-D3FB32C2233A}" presName="rootComposite" presStyleCnt="0"/>
      <dgm:spPr/>
    </dgm:pt>
    <dgm:pt modelId="{5496FBBC-20A9-42CB-ABAE-60341AF74036}" type="pres">
      <dgm:prSet presAssocID="{CEE560F4-9AC5-4982-B4B3-D3FB32C2233A}" presName="rootText" presStyleLbl="node2" presStyleIdx="0" presStyleCnt="3" custLinFactNeighborX="7124">
        <dgm:presLayoutVars>
          <dgm:chPref val="3"/>
        </dgm:presLayoutVars>
      </dgm:prSet>
      <dgm:spPr/>
    </dgm:pt>
    <dgm:pt modelId="{BEDFD74B-3C84-4659-A60B-5B626241BD6A}" type="pres">
      <dgm:prSet presAssocID="{CEE560F4-9AC5-4982-B4B3-D3FB32C2233A}" presName="rootConnector" presStyleLbl="node2" presStyleIdx="0" presStyleCnt="3"/>
      <dgm:spPr/>
    </dgm:pt>
    <dgm:pt modelId="{9C5C8619-428E-4299-ABF7-6E004F967236}" type="pres">
      <dgm:prSet presAssocID="{CEE560F4-9AC5-4982-B4B3-D3FB32C2233A}" presName="hierChild4" presStyleCnt="0"/>
      <dgm:spPr/>
    </dgm:pt>
    <dgm:pt modelId="{7BF58392-7670-4E68-99EC-DFEA6365FCE6}" type="pres">
      <dgm:prSet presAssocID="{CEE560F4-9AC5-4982-B4B3-D3FB32C2233A}" presName="hierChild5" presStyleCnt="0"/>
      <dgm:spPr/>
    </dgm:pt>
    <dgm:pt modelId="{CB2F2C91-8635-4D92-BF80-6FC0C4B76DFD}" type="pres">
      <dgm:prSet presAssocID="{6F15DEA0-A446-4281-B9C9-BE4A5DD5A06B}" presName="Name37" presStyleLbl="parChTrans1D2" presStyleIdx="1" presStyleCnt="3"/>
      <dgm:spPr/>
    </dgm:pt>
    <dgm:pt modelId="{D8311DEE-5CDC-4548-965D-75DE2A36B536}" type="pres">
      <dgm:prSet presAssocID="{85EAF6FD-F375-4441-B2F4-892345BA4E12}" presName="hierRoot2" presStyleCnt="0">
        <dgm:presLayoutVars>
          <dgm:hierBranch val="init"/>
        </dgm:presLayoutVars>
      </dgm:prSet>
      <dgm:spPr/>
    </dgm:pt>
    <dgm:pt modelId="{9C3EFBE9-5042-4B28-82ED-D84B01320EBC}" type="pres">
      <dgm:prSet presAssocID="{85EAF6FD-F375-4441-B2F4-892345BA4E12}" presName="rootComposite" presStyleCnt="0"/>
      <dgm:spPr/>
    </dgm:pt>
    <dgm:pt modelId="{F2ACF3F0-07B1-4F2D-916C-D8156B0EC609}" type="pres">
      <dgm:prSet presAssocID="{85EAF6FD-F375-4441-B2F4-892345BA4E12}" presName="rootText" presStyleLbl="node2" presStyleIdx="1" presStyleCnt="3" custScaleX="115340">
        <dgm:presLayoutVars>
          <dgm:chPref val="3"/>
        </dgm:presLayoutVars>
      </dgm:prSet>
      <dgm:spPr/>
    </dgm:pt>
    <dgm:pt modelId="{CC4BE9E5-9F65-4341-9EC5-9FAC5E7762A4}" type="pres">
      <dgm:prSet presAssocID="{85EAF6FD-F375-4441-B2F4-892345BA4E12}" presName="rootConnector" presStyleLbl="node2" presStyleIdx="1" presStyleCnt="3"/>
      <dgm:spPr/>
    </dgm:pt>
    <dgm:pt modelId="{9809E645-80D4-400A-8A70-E521E5D2E548}" type="pres">
      <dgm:prSet presAssocID="{85EAF6FD-F375-4441-B2F4-892345BA4E12}" presName="hierChild4" presStyleCnt="0"/>
      <dgm:spPr/>
    </dgm:pt>
    <dgm:pt modelId="{14F586B4-61D1-4AC1-9CF2-46B427B91587}" type="pres">
      <dgm:prSet presAssocID="{85EAF6FD-F375-4441-B2F4-892345BA4E12}" presName="hierChild5" presStyleCnt="0"/>
      <dgm:spPr/>
    </dgm:pt>
    <dgm:pt modelId="{B1C35822-ED6D-4D66-915E-F3CEE5F7639A}" type="pres">
      <dgm:prSet presAssocID="{787814DA-E520-41F0-A545-445EE610EF3B}" presName="Name37" presStyleLbl="parChTrans1D2" presStyleIdx="2" presStyleCnt="3"/>
      <dgm:spPr/>
    </dgm:pt>
    <dgm:pt modelId="{5AF948FB-FA24-44A8-8D24-9DC302FB7B4C}" type="pres">
      <dgm:prSet presAssocID="{7C88B2F5-CF44-4A47-A738-AF54862988F5}" presName="hierRoot2" presStyleCnt="0">
        <dgm:presLayoutVars>
          <dgm:hierBranch val="init"/>
        </dgm:presLayoutVars>
      </dgm:prSet>
      <dgm:spPr/>
    </dgm:pt>
    <dgm:pt modelId="{63FA9F7F-3219-4A43-8119-18507F489A29}" type="pres">
      <dgm:prSet presAssocID="{7C88B2F5-CF44-4A47-A738-AF54862988F5}" presName="rootComposite" presStyleCnt="0"/>
      <dgm:spPr/>
    </dgm:pt>
    <dgm:pt modelId="{1163FF4F-8726-4B58-9769-653E9A31C113}" type="pres">
      <dgm:prSet presAssocID="{7C88B2F5-CF44-4A47-A738-AF54862988F5}" presName="rootText" presStyleLbl="node2" presStyleIdx="2" presStyleCnt="3" custLinFactNeighborX="-7124">
        <dgm:presLayoutVars>
          <dgm:chPref val="3"/>
        </dgm:presLayoutVars>
      </dgm:prSet>
      <dgm:spPr/>
    </dgm:pt>
    <dgm:pt modelId="{28D106FF-C7BD-4B12-A976-597AD961E18E}" type="pres">
      <dgm:prSet presAssocID="{7C88B2F5-CF44-4A47-A738-AF54862988F5}" presName="rootConnector" presStyleLbl="node2" presStyleIdx="2" presStyleCnt="3"/>
      <dgm:spPr/>
    </dgm:pt>
    <dgm:pt modelId="{2C8F14E0-FAAA-48D9-97C6-DEC7FEB90D65}" type="pres">
      <dgm:prSet presAssocID="{7C88B2F5-CF44-4A47-A738-AF54862988F5}" presName="hierChild4" presStyleCnt="0"/>
      <dgm:spPr/>
    </dgm:pt>
    <dgm:pt modelId="{DCA3E932-D990-44B5-8971-5FAB25A4B22A}" type="pres">
      <dgm:prSet presAssocID="{7C88B2F5-CF44-4A47-A738-AF54862988F5}" presName="hierChild5" presStyleCnt="0"/>
      <dgm:spPr/>
    </dgm:pt>
    <dgm:pt modelId="{B8A2E893-C464-45B6-B80B-7A64F3C28832}" type="pres">
      <dgm:prSet presAssocID="{769BA5D8-50EE-4BD8-94B4-C397B01188D4}" presName="hierChild3" presStyleCnt="0"/>
      <dgm:spPr/>
    </dgm:pt>
  </dgm:ptLst>
  <dgm:cxnLst>
    <dgm:cxn modelId="{9CF5C71B-6B00-4AF5-8ADD-373CE5306AA3}" type="presOf" srcId="{787814DA-E520-41F0-A545-445EE610EF3B}" destId="{B1C35822-ED6D-4D66-915E-F3CEE5F7639A}" srcOrd="0" destOrd="0" presId="urn:microsoft.com/office/officeart/2005/8/layout/orgChart1"/>
    <dgm:cxn modelId="{C0B63C31-2985-445D-B0D6-47BB2859AD90}" type="presOf" srcId="{85EAF6FD-F375-4441-B2F4-892345BA4E12}" destId="{CC4BE9E5-9F65-4341-9EC5-9FAC5E7762A4}" srcOrd="1" destOrd="0" presId="urn:microsoft.com/office/officeart/2005/8/layout/orgChart1"/>
    <dgm:cxn modelId="{E846CD48-21FF-47DA-94CA-0877488E7920}" type="presOf" srcId="{A0764557-5BE6-450C-A311-EFF4FB2F5F20}" destId="{C96C4733-FA8B-4F34-B5D5-BCD325935EEB}" srcOrd="0" destOrd="0" presId="urn:microsoft.com/office/officeart/2005/8/layout/orgChart1"/>
    <dgm:cxn modelId="{A26FDA4B-225D-4F84-A07F-7AAC757CFEEE}" type="presOf" srcId="{769BA5D8-50EE-4BD8-94B4-C397B01188D4}" destId="{5478DDC1-625C-4C01-BA8F-7F7448E2469D}" srcOrd="1" destOrd="0" presId="urn:microsoft.com/office/officeart/2005/8/layout/orgChart1"/>
    <dgm:cxn modelId="{B49C874E-C5C9-42E7-A752-B2AF332F0935}" srcId="{769BA5D8-50EE-4BD8-94B4-C397B01188D4}" destId="{85EAF6FD-F375-4441-B2F4-892345BA4E12}" srcOrd="1" destOrd="0" parTransId="{6F15DEA0-A446-4281-B9C9-BE4A5DD5A06B}" sibTransId="{FAED7D23-CBAF-4105-8E46-CB686353CB94}"/>
    <dgm:cxn modelId="{79E87158-B814-47A6-93C1-E3C99C7B5C68}" type="presOf" srcId="{85EAF6FD-F375-4441-B2F4-892345BA4E12}" destId="{F2ACF3F0-07B1-4F2D-916C-D8156B0EC609}" srcOrd="0" destOrd="0" presId="urn:microsoft.com/office/officeart/2005/8/layout/orgChart1"/>
    <dgm:cxn modelId="{FD1B0076-2D6A-49C1-9DC6-E92935BD725F}" type="presOf" srcId="{CEE560F4-9AC5-4982-B4B3-D3FB32C2233A}" destId="{BEDFD74B-3C84-4659-A60B-5B626241BD6A}" srcOrd="1" destOrd="0" presId="urn:microsoft.com/office/officeart/2005/8/layout/orgChart1"/>
    <dgm:cxn modelId="{4838E393-BD7B-4053-BD4C-D2BA0F651C69}" type="presOf" srcId="{7C88B2F5-CF44-4A47-A738-AF54862988F5}" destId="{1163FF4F-8726-4B58-9769-653E9A31C113}" srcOrd="0" destOrd="0" presId="urn:microsoft.com/office/officeart/2005/8/layout/orgChart1"/>
    <dgm:cxn modelId="{CE1921A3-3273-40D0-90DE-4F8605A0F23C}" srcId="{769BA5D8-50EE-4BD8-94B4-C397B01188D4}" destId="{CEE560F4-9AC5-4982-B4B3-D3FB32C2233A}" srcOrd="0" destOrd="0" parTransId="{1AC0548F-FE3D-4465-AC16-9B5D0B852C7E}" sibTransId="{D4296B4A-F336-4431-BABA-6C46E0067149}"/>
    <dgm:cxn modelId="{C1B1A5A9-FE5B-45F3-B27A-6A1D39122134}" srcId="{A0764557-5BE6-450C-A311-EFF4FB2F5F20}" destId="{769BA5D8-50EE-4BD8-94B4-C397B01188D4}" srcOrd="0" destOrd="0" parTransId="{68CE833D-8F94-4D00-8725-53F09E1CBB3C}" sibTransId="{61FB038F-C008-41C6-9A39-D111AF81ED65}"/>
    <dgm:cxn modelId="{169932B0-873D-4D5E-905E-1376B1C2AC1D}" srcId="{769BA5D8-50EE-4BD8-94B4-C397B01188D4}" destId="{7C88B2F5-CF44-4A47-A738-AF54862988F5}" srcOrd="2" destOrd="0" parTransId="{787814DA-E520-41F0-A545-445EE610EF3B}" sibTransId="{3AB0E6BA-400C-4F57-8549-758341C0BF4F}"/>
    <dgm:cxn modelId="{7409FEBC-5F70-4D6C-949E-A99B19C76013}" type="presOf" srcId="{1AC0548F-FE3D-4465-AC16-9B5D0B852C7E}" destId="{B8D430D9-0324-4A4D-85B4-139A489C27C1}" srcOrd="0" destOrd="0" presId="urn:microsoft.com/office/officeart/2005/8/layout/orgChart1"/>
    <dgm:cxn modelId="{95D555BE-AC94-49A8-B80B-AA4F49FE414E}" type="presOf" srcId="{7C88B2F5-CF44-4A47-A738-AF54862988F5}" destId="{28D106FF-C7BD-4B12-A976-597AD961E18E}" srcOrd="1" destOrd="0" presId="urn:microsoft.com/office/officeart/2005/8/layout/orgChart1"/>
    <dgm:cxn modelId="{7AFFB8DE-42E2-4459-A4A5-AED9F53A7634}" type="presOf" srcId="{6F15DEA0-A446-4281-B9C9-BE4A5DD5A06B}" destId="{CB2F2C91-8635-4D92-BF80-6FC0C4B76DFD}" srcOrd="0" destOrd="0" presId="urn:microsoft.com/office/officeart/2005/8/layout/orgChart1"/>
    <dgm:cxn modelId="{C149C4E2-2D1F-4937-8DA3-65027C8093E2}" type="presOf" srcId="{769BA5D8-50EE-4BD8-94B4-C397B01188D4}" destId="{789C47F2-F4EA-48E4-B3F0-5EDC21435B47}" srcOrd="0" destOrd="0" presId="urn:microsoft.com/office/officeart/2005/8/layout/orgChart1"/>
    <dgm:cxn modelId="{8E2CADE6-B2DE-410C-BAE7-A744AE9DB3F1}" type="presOf" srcId="{CEE560F4-9AC5-4982-B4B3-D3FB32C2233A}" destId="{5496FBBC-20A9-42CB-ABAE-60341AF74036}" srcOrd="0" destOrd="0" presId="urn:microsoft.com/office/officeart/2005/8/layout/orgChart1"/>
    <dgm:cxn modelId="{39B683F8-317A-4EDD-8639-76E6AD961042}" type="presParOf" srcId="{C96C4733-FA8B-4F34-B5D5-BCD325935EEB}" destId="{6A5F4B9F-C59E-49FF-BD33-6B329A1E9DA0}" srcOrd="0" destOrd="0" presId="urn:microsoft.com/office/officeart/2005/8/layout/orgChart1"/>
    <dgm:cxn modelId="{93956CB5-E7F4-40A2-AA54-7795B2BB3D60}" type="presParOf" srcId="{6A5F4B9F-C59E-49FF-BD33-6B329A1E9DA0}" destId="{59194A01-0C91-45F4-A66D-4F0A42A9E913}" srcOrd="0" destOrd="0" presId="urn:microsoft.com/office/officeart/2005/8/layout/orgChart1"/>
    <dgm:cxn modelId="{BE94C6EF-2475-47E2-8B25-6F4AEB4CC75A}" type="presParOf" srcId="{59194A01-0C91-45F4-A66D-4F0A42A9E913}" destId="{789C47F2-F4EA-48E4-B3F0-5EDC21435B47}" srcOrd="0" destOrd="0" presId="urn:microsoft.com/office/officeart/2005/8/layout/orgChart1"/>
    <dgm:cxn modelId="{2D3F7561-24AC-4ED7-B73F-0684D2E3AE5C}" type="presParOf" srcId="{59194A01-0C91-45F4-A66D-4F0A42A9E913}" destId="{5478DDC1-625C-4C01-BA8F-7F7448E2469D}" srcOrd="1" destOrd="0" presId="urn:microsoft.com/office/officeart/2005/8/layout/orgChart1"/>
    <dgm:cxn modelId="{A3163595-F46E-4FC3-8603-265A7139F8CB}" type="presParOf" srcId="{6A5F4B9F-C59E-49FF-BD33-6B329A1E9DA0}" destId="{A35BFA13-D7EE-4802-886E-C431AA329841}" srcOrd="1" destOrd="0" presId="urn:microsoft.com/office/officeart/2005/8/layout/orgChart1"/>
    <dgm:cxn modelId="{DBF3F58A-B6B2-419F-B123-B29B8A51B8C1}" type="presParOf" srcId="{A35BFA13-D7EE-4802-886E-C431AA329841}" destId="{B8D430D9-0324-4A4D-85B4-139A489C27C1}" srcOrd="0" destOrd="0" presId="urn:microsoft.com/office/officeart/2005/8/layout/orgChart1"/>
    <dgm:cxn modelId="{064764D5-F427-4DCB-A971-C58D6CD19D63}" type="presParOf" srcId="{A35BFA13-D7EE-4802-886E-C431AA329841}" destId="{EF3D7623-A87E-4CEC-B5B5-D5AAA50C4065}" srcOrd="1" destOrd="0" presId="urn:microsoft.com/office/officeart/2005/8/layout/orgChart1"/>
    <dgm:cxn modelId="{F5AFD66C-C178-4055-9CBC-309B5834530A}" type="presParOf" srcId="{EF3D7623-A87E-4CEC-B5B5-D5AAA50C4065}" destId="{C99F8137-9388-4582-8CA3-F72EAFF89F72}" srcOrd="0" destOrd="0" presId="urn:microsoft.com/office/officeart/2005/8/layout/orgChart1"/>
    <dgm:cxn modelId="{100D3472-9596-45A7-985A-1931542582A1}" type="presParOf" srcId="{C99F8137-9388-4582-8CA3-F72EAFF89F72}" destId="{5496FBBC-20A9-42CB-ABAE-60341AF74036}" srcOrd="0" destOrd="0" presId="urn:microsoft.com/office/officeart/2005/8/layout/orgChart1"/>
    <dgm:cxn modelId="{CAD46778-423D-4EB4-8975-352B58405A1E}" type="presParOf" srcId="{C99F8137-9388-4582-8CA3-F72EAFF89F72}" destId="{BEDFD74B-3C84-4659-A60B-5B626241BD6A}" srcOrd="1" destOrd="0" presId="urn:microsoft.com/office/officeart/2005/8/layout/orgChart1"/>
    <dgm:cxn modelId="{A9A72CD0-2722-4AD2-AE27-2AF333762D92}" type="presParOf" srcId="{EF3D7623-A87E-4CEC-B5B5-D5AAA50C4065}" destId="{9C5C8619-428E-4299-ABF7-6E004F967236}" srcOrd="1" destOrd="0" presId="urn:microsoft.com/office/officeart/2005/8/layout/orgChart1"/>
    <dgm:cxn modelId="{02E4653D-BE30-4779-B210-DB37242353C5}" type="presParOf" srcId="{EF3D7623-A87E-4CEC-B5B5-D5AAA50C4065}" destId="{7BF58392-7670-4E68-99EC-DFEA6365FCE6}" srcOrd="2" destOrd="0" presId="urn:microsoft.com/office/officeart/2005/8/layout/orgChart1"/>
    <dgm:cxn modelId="{29310700-1290-4D7C-9D17-527899996637}" type="presParOf" srcId="{A35BFA13-D7EE-4802-886E-C431AA329841}" destId="{CB2F2C91-8635-4D92-BF80-6FC0C4B76DFD}" srcOrd="2" destOrd="0" presId="urn:microsoft.com/office/officeart/2005/8/layout/orgChart1"/>
    <dgm:cxn modelId="{FACF6956-2D9A-4877-AF48-E2BE8A78F098}" type="presParOf" srcId="{A35BFA13-D7EE-4802-886E-C431AA329841}" destId="{D8311DEE-5CDC-4548-965D-75DE2A36B536}" srcOrd="3" destOrd="0" presId="urn:microsoft.com/office/officeart/2005/8/layout/orgChart1"/>
    <dgm:cxn modelId="{78266F4E-5BD2-4C68-9F00-6583DADC4EB9}" type="presParOf" srcId="{D8311DEE-5CDC-4548-965D-75DE2A36B536}" destId="{9C3EFBE9-5042-4B28-82ED-D84B01320EBC}" srcOrd="0" destOrd="0" presId="urn:microsoft.com/office/officeart/2005/8/layout/orgChart1"/>
    <dgm:cxn modelId="{073F0589-5694-4E0C-BC98-17AA6C817055}" type="presParOf" srcId="{9C3EFBE9-5042-4B28-82ED-D84B01320EBC}" destId="{F2ACF3F0-07B1-4F2D-916C-D8156B0EC609}" srcOrd="0" destOrd="0" presId="urn:microsoft.com/office/officeart/2005/8/layout/orgChart1"/>
    <dgm:cxn modelId="{4C7801F0-EE15-4398-8724-6F5E88BF36B0}" type="presParOf" srcId="{9C3EFBE9-5042-4B28-82ED-D84B01320EBC}" destId="{CC4BE9E5-9F65-4341-9EC5-9FAC5E7762A4}" srcOrd="1" destOrd="0" presId="urn:microsoft.com/office/officeart/2005/8/layout/orgChart1"/>
    <dgm:cxn modelId="{EB26C3D0-8DC5-4CA2-86DD-D0C0D333B317}" type="presParOf" srcId="{D8311DEE-5CDC-4548-965D-75DE2A36B536}" destId="{9809E645-80D4-400A-8A70-E521E5D2E548}" srcOrd="1" destOrd="0" presId="urn:microsoft.com/office/officeart/2005/8/layout/orgChart1"/>
    <dgm:cxn modelId="{4CCFFEF5-3BA5-4A65-8268-3BA22481B151}" type="presParOf" srcId="{D8311DEE-5CDC-4548-965D-75DE2A36B536}" destId="{14F586B4-61D1-4AC1-9CF2-46B427B91587}" srcOrd="2" destOrd="0" presId="urn:microsoft.com/office/officeart/2005/8/layout/orgChart1"/>
    <dgm:cxn modelId="{30836478-89E7-487D-A83C-D19DC6071A8E}" type="presParOf" srcId="{A35BFA13-D7EE-4802-886E-C431AA329841}" destId="{B1C35822-ED6D-4D66-915E-F3CEE5F7639A}" srcOrd="4" destOrd="0" presId="urn:microsoft.com/office/officeart/2005/8/layout/orgChart1"/>
    <dgm:cxn modelId="{03B9EDAC-D369-4CCA-A2EC-D788DD26F680}" type="presParOf" srcId="{A35BFA13-D7EE-4802-886E-C431AA329841}" destId="{5AF948FB-FA24-44A8-8D24-9DC302FB7B4C}" srcOrd="5" destOrd="0" presId="urn:microsoft.com/office/officeart/2005/8/layout/orgChart1"/>
    <dgm:cxn modelId="{D899FD4E-D0E4-46A8-9FBB-F716A1811B33}" type="presParOf" srcId="{5AF948FB-FA24-44A8-8D24-9DC302FB7B4C}" destId="{63FA9F7F-3219-4A43-8119-18507F489A29}" srcOrd="0" destOrd="0" presId="urn:microsoft.com/office/officeart/2005/8/layout/orgChart1"/>
    <dgm:cxn modelId="{45FD21AE-415A-4E9D-A4A1-E6FCD9429B39}" type="presParOf" srcId="{63FA9F7F-3219-4A43-8119-18507F489A29}" destId="{1163FF4F-8726-4B58-9769-653E9A31C113}" srcOrd="0" destOrd="0" presId="urn:microsoft.com/office/officeart/2005/8/layout/orgChart1"/>
    <dgm:cxn modelId="{D94B3E6D-E76E-4C06-A29F-CB6A5406CEA6}" type="presParOf" srcId="{63FA9F7F-3219-4A43-8119-18507F489A29}" destId="{28D106FF-C7BD-4B12-A976-597AD961E18E}" srcOrd="1" destOrd="0" presId="urn:microsoft.com/office/officeart/2005/8/layout/orgChart1"/>
    <dgm:cxn modelId="{9F1462A6-FFCC-426A-8B4D-C8547E97D56F}" type="presParOf" srcId="{5AF948FB-FA24-44A8-8D24-9DC302FB7B4C}" destId="{2C8F14E0-FAAA-48D9-97C6-DEC7FEB90D65}" srcOrd="1" destOrd="0" presId="urn:microsoft.com/office/officeart/2005/8/layout/orgChart1"/>
    <dgm:cxn modelId="{10D0CD4B-01A0-4D5F-917B-6D46AA475102}" type="presParOf" srcId="{5AF948FB-FA24-44A8-8D24-9DC302FB7B4C}" destId="{DCA3E932-D990-44B5-8971-5FAB25A4B22A}" srcOrd="2" destOrd="0" presId="urn:microsoft.com/office/officeart/2005/8/layout/orgChart1"/>
    <dgm:cxn modelId="{F2859B3E-A3F0-4405-9353-934F37C10F7F}" type="presParOf" srcId="{6A5F4B9F-C59E-49FF-BD33-6B329A1E9DA0}" destId="{B8A2E893-C464-45B6-B80B-7A64F3C2883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04461-7F60-4B47-BF0C-5AE88D17BD3C}"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827DEAC3-8DC4-473D-B801-9C4A0DAECBE1}">
      <dgm:prSet phldrT="[Text]"/>
      <dgm:spPr/>
      <dgm:t>
        <a:bodyPr/>
        <a:lstStyle/>
        <a:p>
          <a:r>
            <a:rPr lang="en-US" b="1" dirty="0"/>
            <a:t>4 BC</a:t>
          </a:r>
          <a:r>
            <a:rPr lang="en-US" b="1" baseline="-25000" dirty="0"/>
            <a:t>1</a:t>
          </a:r>
          <a:r>
            <a:rPr lang="en-US" b="1" dirty="0"/>
            <a:t>F</a:t>
          </a:r>
          <a:r>
            <a:rPr lang="en-US" b="1" baseline="-25000" dirty="0"/>
            <a:t>1</a:t>
          </a:r>
          <a:r>
            <a:rPr lang="en-US" b="1" dirty="0"/>
            <a:t> plants </a:t>
          </a:r>
        </a:p>
      </dgm:t>
    </dgm:pt>
    <dgm:pt modelId="{F285D367-B74D-4B01-AFC9-BD68B707BA0D}" type="parTrans" cxnId="{41F1753E-DE38-4A69-8E68-8AFADBD50558}">
      <dgm:prSet/>
      <dgm:spPr/>
      <dgm:t>
        <a:bodyPr/>
        <a:lstStyle/>
        <a:p>
          <a:endParaRPr lang="en-US"/>
        </a:p>
      </dgm:t>
    </dgm:pt>
    <dgm:pt modelId="{C9B779A1-B53D-4534-B7FD-1976779AC3A1}" type="sibTrans" cxnId="{41F1753E-DE38-4A69-8E68-8AFADBD50558}">
      <dgm:prSet/>
      <dgm:spPr/>
      <dgm:t>
        <a:bodyPr/>
        <a:lstStyle/>
        <a:p>
          <a:endParaRPr lang="en-US"/>
        </a:p>
      </dgm:t>
    </dgm:pt>
    <dgm:pt modelId="{36277B88-DC60-44A3-99BD-FA234DBBC161}">
      <dgm:prSet phldrT="[Text]"/>
      <dgm:spPr/>
      <dgm:t>
        <a:bodyPr/>
        <a:lstStyle/>
        <a:p>
          <a:r>
            <a:rPr lang="en-US" b="1" dirty="0"/>
            <a:t>2 resistant to </a:t>
          </a:r>
          <a:r>
            <a:rPr lang="en-US" b="1" dirty="0" err="1"/>
            <a:t>CLCuD</a:t>
          </a:r>
          <a:endParaRPr lang="en-US" b="1" dirty="0"/>
        </a:p>
      </dgm:t>
    </dgm:pt>
    <dgm:pt modelId="{1C1B2804-3666-48D9-89DB-9184BD65E141}" type="parTrans" cxnId="{F2D6E197-ECAF-47FA-BDB3-76E8A820DF05}">
      <dgm:prSet/>
      <dgm:spPr/>
      <dgm:t>
        <a:bodyPr/>
        <a:lstStyle/>
        <a:p>
          <a:endParaRPr lang="en-US"/>
        </a:p>
      </dgm:t>
    </dgm:pt>
    <dgm:pt modelId="{B9C0449C-3ABB-4878-B935-06F936F10034}" type="sibTrans" cxnId="{F2D6E197-ECAF-47FA-BDB3-76E8A820DF05}">
      <dgm:prSet/>
      <dgm:spPr/>
      <dgm:t>
        <a:bodyPr/>
        <a:lstStyle/>
        <a:p>
          <a:endParaRPr lang="en-US"/>
        </a:p>
      </dgm:t>
    </dgm:pt>
    <dgm:pt modelId="{16571B08-4BE5-444D-BD5F-7762C5323548}">
      <dgm:prSet phldrT="[Text]"/>
      <dgm:spPr/>
      <dgm:t>
        <a:bodyPr/>
        <a:lstStyle/>
        <a:p>
          <a:r>
            <a:rPr lang="en-US" b="1" dirty="0"/>
            <a:t>2 susceptible to </a:t>
          </a:r>
          <a:r>
            <a:rPr lang="en-US" b="1" dirty="0" err="1"/>
            <a:t>CLCuD</a:t>
          </a:r>
          <a:endParaRPr lang="en-US" b="1" dirty="0"/>
        </a:p>
      </dgm:t>
    </dgm:pt>
    <dgm:pt modelId="{3C3064F5-27B6-4296-B7A6-F875DA716A6F}" type="parTrans" cxnId="{C56AE0C5-43EC-4AAD-874D-E57E4E7082C8}">
      <dgm:prSet/>
      <dgm:spPr/>
      <dgm:t>
        <a:bodyPr/>
        <a:lstStyle/>
        <a:p>
          <a:endParaRPr lang="en-US"/>
        </a:p>
      </dgm:t>
    </dgm:pt>
    <dgm:pt modelId="{3517BAAC-91F2-4C37-A74A-D6819FF49BCA}" type="sibTrans" cxnId="{C56AE0C5-43EC-4AAD-874D-E57E4E7082C8}">
      <dgm:prSet/>
      <dgm:spPr/>
      <dgm:t>
        <a:bodyPr/>
        <a:lstStyle/>
        <a:p>
          <a:endParaRPr lang="en-US"/>
        </a:p>
      </dgm:t>
    </dgm:pt>
    <dgm:pt modelId="{EB95BC6E-2396-4A2E-AA76-5D57465F7AFB}" type="pres">
      <dgm:prSet presAssocID="{C9304461-7F60-4B47-BF0C-5AE88D17BD3C}" presName="diagram" presStyleCnt="0">
        <dgm:presLayoutVars>
          <dgm:chPref val="1"/>
          <dgm:dir/>
          <dgm:animOne val="branch"/>
          <dgm:animLvl val="lvl"/>
          <dgm:resizeHandles val="exact"/>
        </dgm:presLayoutVars>
      </dgm:prSet>
      <dgm:spPr/>
    </dgm:pt>
    <dgm:pt modelId="{11EF5ABD-66FC-4FE9-BD97-C02DB6901893}" type="pres">
      <dgm:prSet presAssocID="{827DEAC3-8DC4-473D-B801-9C4A0DAECBE1}" presName="root1" presStyleCnt="0"/>
      <dgm:spPr/>
    </dgm:pt>
    <dgm:pt modelId="{414E6915-EE61-4E99-8CB4-FD63E98A3AA6}" type="pres">
      <dgm:prSet presAssocID="{827DEAC3-8DC4-473D-B801-9C4A0DAECBE1}" presName="LevelOneTextNode" presStyleLbl="node0" presStyleIdx="0" presStyleCnt="1" custScaleX="64991" custScaleY="75166">
        <dgm:presLayoutVars>
          <dgm:chPref val="3"/>
        </dgm:presLayoutVars>
      </dgm:prSet>
      <dgm:spPr/>
    </dgm:pt>
    <dgm:pt modelId="{8B4E7774-74E8-495D-BB8C-5BB509F13F6B}" type="pres">
      <dgm:prSet presAssocID="{827DEAC3-8DC4-473D-B801-9C4A0DAECBE1}" presName="level2hierChild" presStyleCnt="0"/>
      <dgm:spPr/>
    </dgm:pt>
    <dgm:pt modelId="{34BB78E3-FF09-4037-BD71-74DAC215FE43}" type="pres">
      <dgm:prSet presAssocID="{1C1B2804-3666-48D9-89DB-9184BD65E141}" presName="conn2-1" presStyleLbl="parChTrans1D2" presStyleIdx="0" presStyleCnt="2"/>
      <dgm:spPr/>
    </dgm:pt>
    <dgm:pt modelId="{F0A6ED50-465A-46A9-88F1-2EC7D791A9E2}" type="pres">
      <dgm:prSet presAssocID="{1C1B2804-3666-48D9-89DB-9184BD65E141}" presName="connTx" presStyleLbl="parChTrans1D2" presStyleIdx="0" presStyleCnt="2"/>
      <dgm:spPr/>
    </dgm:pt>
    <dgm:pt modelId="{D70B83EC-51B7-4A9F-BC6B-B38324A176A9}" type="pres">
      <dgm:prSet presAssocID="{36277B88-DC60-44A3-99BD-FA234DBBC161}" presName="root2" presStyleCnt="0"/>
      <dgm:spPr/>
    </dgm:pt>
    <dgm:pt modelId="{ADB2BD92-9C67-4D80-BC73-7A7BBDA9A501}" type="pres">
      <dgm:prSet presAssocID="{36277B88-DC60-44A3-99BD-FA234DBBC161}" presName="LevelTwoTextNode" presStyleLbl="node2" presStyleIdx="0" presStyleCnt="2">
        <dgm:presLayoutVars>
          <dgm:chPref val="3"/>
        </dgm:presLayoutVars>
      </dgm:prSet>
      <dgm:spPr/>
    </dgm:pt>
    <dgm:pt modelId="{75C1185E-D4BE-4FFC-BFA9-B9194C8C7438}" type="pres">
      <dgm:prSet presAssocID="{36277B88-DC60-44A3-99BD-FA234DBBC161}" presName="level3hierChild" presStyleCnt="0"/>
      <dgm:spPr/>
    </dgm:pt>
    <dgm:pt modelId="{B0A95AE2-655B-46A9-9FB8-C2A6D1F08344}" type="pres">
      <dgm:prSet presAssocID="{3C3064F5-27B6-4296-B7A6-F875DA716A6F}" presName="conn2-1" presStyleLbl="parChTrans1D2" presStyleIdx="1" presStyleCnt="2"/>
      <dgm:spPr/>
    </dgm:pt>
    <dgm:pt modelId="{579A8D67-A386-430E-A6BC-B45B28215292}" type="pres">
      <dgm:prSet presAssocID="{3C3064F5-27B6-4296-B7A6-F875DA716A6F}" presName="connTx" presStyleLbl="parChTrans1D2" presStyleIdx="1" presStyleCnt="2"/>
      <dgm:spPr/>
    </dgm:pt>
    <dgm:pt modelId="{456125C8-D7B4-478F-A7BE-E180AF74A80E}" type="pres">
      <dgm:prSet presAssocID="{16571B08-4BE5-444D-BD5F-7762C5323548}" presName="root2" presStyleCnt="0"/>
      <dgm:spPr/>
    </dgm:pt>
    <dgm:pt modelId="{E9FAC0A8-1724-4CD2-8FE7-C9A8CD49354A}" type="pres">
      <dgm:prSet presAssocID="{16571B08-4BE5-444D-BD5F-7762C5323548}" presName="LevelTwoTextNode" presStyleLbl="node2" presStyleIdx="1" presStyleCnt="2">
        <dgm:presLayoutVars>
          <dgm:chPref val="3"/>
        </dgm:presLayoutVars>
      </dgm:prSet>
      <dgm:spPr/>
    </dgm:pt>
    <dgm:pt modelId="{4046B492-463D-4890-8F35-3AB122C0CDA1}" type="pres">
      <dgm:prSet presAssocID="{16571B08-4BE5-444D-BD5F-7762C5323548}" presName="level3hierChild" presStyleCnt="0"/>
      <dgm:spPr/>
    </dgm:pt>
  </dgm:ptLst>
  <dgm:cxnLst>
    <dgm:cxn modelId="{EFBBC302-0C18-4BB4-B00B-43F4B2DE27FE}" type="presOf" srcId="{3C3064F5-27B6-4296-B7A6-F875DA716A6F}" destId="{B0A95AE2-655B-46A9-9FB8-C2A6D1F08344}" srcOrd="0" destOrd="0" presId="urn:microsoft.com/office/officeart/2005/8/layout/hierarchy2"/>
    <dgm:cxn modelId="{56FE7329-D272-4088-AF4A-8990FFDCBE3F}" type="presOf" srcId="{C9304461-7F60-4B47-BF0C-5AE88D17BD3C}" destId="{EB95BC6E-2396-4A2E-AA76-5D57465F7AFB}" srcOrd="0" destOrd="0" presId="urn:microsoft.com/office/officeart/2005/8/layout/hierarchy2"/>
    <dgm:cxn modelId="{41F1753E-DE38-4A69-8E68-8AFADBD50558}" srcId="{C9304461-7F60-4B47-BF0C-5AE88D17BD3C}" destId="{827DEAC3-8DC4-473D-B801-9C4A0DAECBE1}" srcOrd="0" destOrd="0" parTransId="{F285D367-B74D-4B01-AFC9-BD68B707BA0D}" sibTransId="{C9B779A1-B53D-4534-B7FD-1976779AC3A1}"/>
    <dgm:cxn modelId="{7C476860-289D-4253-AA24-DB782DE3DF98}" type="presOf" srcId="{3C3064F5-27B6-4296-B7A6-F875DA716A6F}" destId="{579A8D67-A386-430E-A6BC-B45B28215292}" srcOrd="1" destOrd="0" presId="urn:microsoft.com/office/officeart/2005/8/layout/hierarchy2"/>
    <dgm:cxn modelId="{0863BD62-D0E5-4771-BC6F-A33F1C0F8272}" type="presOf" srcId="{16571B08-4BE5-444D-BD5F-7762C5323548}" destId="{E9FAC0A8-1724-4CD2-8FE7-C9A8CD49354A}" srcOrd="0" destOrd="0" presId="urn:microsoft.com/office/officeart/2005/8/layout/hierarchy2"/>
    <dgm:cxn modelId="{7AA20978-EB8E-49E9-AE17-4EA20F8440A7}" type="presOf" srcId="{36277B88-DC60-44A3-99BD-FA234DBBC161}" destId="{ADB2BD92-9C67-4D80-BC73-7A7BBDA9A501}" srcOrd="0" destOrd="0" presId="urn:microsoft.com/office/officeart/2005/8/layout/hierarchy2"/>
    <dgm:cxn modelId="{E4E98E7A-D54C-468B-A289-831215047704}" type="presOf" srcId="{1C1B2804-3666-48D9-89DB-9184BD65E141}" destId="{34BB78E3-FF09-4037-BD71-74DAC215FE43}" srcOrd="0" destOrd="0" presId="urn:microsoft.com/office/officeart/2005/8/layout/hierarchy2"/>
    <dgm:cxn modelId="{F2D6E197-ECAF-47FA-BDB3-76E8A820DF05}" srcId="{827DEAC3-8DC4-473D-B801-9C4A0DAECBE1}" destId="{36277B88-DC60-44A3-99BD-FA234DBBC161}" srcOrd="0" destOrd="0" parTransId="{1C1B2804-3666-48D9-89DB-9184BD65E141}" sibTransId="{B9C0449C-3ABB-4878-B935-06F936F10034}"/>
    <dgm:cxn modelId="{E808A199-0A4E-4C65-B02C-DAC87FDA2467}" type="presOf" srcId="{1C1B2804-3666-48D9-89DB-9184BD65E141}" destId="{F0A6ED50-465A-46A9-88F1-2EC7D791A9E2}" srcOrd="1" destOrd="0" presId="urn:microsoft.com/office/officeart/2005/8/layout/hierarchy2"/>
    <dgm:cxn modelId="{C56AE0C5-43EC-4AAD-874D-E57E4E7082C8}" srcId="{827DEAC3-8DC4-473D-B801-9C4A0DAECBE1}" destId="{16571B08-4BE5-444D-BD5F-7762C5323548}" srcOrd="1" destOrd="0" parTransId="{3C3064F5-27B6-4296-B7A6-F875DA716A6F}" sibTransId="{3517BAAC-91F2-4C37-A74A-D6819FF49BCA}"/>
    <dgm:cxn modelId="{B359CFC7-7C53-4794-97CC-27BA7484275F}" type="presOf" srcId="{827DEAC3-8DC4-473D-B801-9C4A0DAECBE1}" destId="{414E6915-EE61-4E99-8CB4-FD63E98A3AA6}" srcOrd="0" destOrd="0" presId="urn:microsoft.com/office/officeart/2005/8/layout/hierarchy2"/>
    <dgm:cxn modelId="{10873C10-8EF1-487C-AB17-A6F08D1B58E4}" type="presParOf" srcId="{EB95BC6E-2396-4A2E-AA76-5D57465F7AFB}" destId="{11EF5ABD-66FC-4FE9-BD97-C02DB6901893}" srcOrd="0" destOrd="0" presId="urn:microsoft.com/office/officeart/2005/8/layout/hierarchy2"/>
    <dgm:cxn modelId="{6A1B1065-B08E-4B79-87CB-0A8E52B0BC52}" type="presParOf" srcId="{11EF5ABD-66FC-4FE9-BD97-C02DB6901893}" destId="{414E6915-EE61-4E99-8CB4-FD63E98A3AA6}" srcOrd="0" destOrd="0" presId="urn:microsoft.com/office/officeart/2005/8/layout/hierarchy2"/>
    <dgm:cxn modelId="{0E0DEBE8-E57F-4AC4-AE09-6FE16927E1F3}" type="presParOf" srcId="{11EF5ABD-66FC-4FE9-BD97-C02DB6901893}" destId="{8B4E7774-74E8-495D-BB8C-5BB509F13F6B}" srcOrd="1" destOrd="0" presId="urn:microsoft.com/office/officeart/2005/8/layout/hierarchy2"/>
    <dgm:cxn modelId="{D6162D89-B73D-4B15-AFDB-D746CEF411F8}" type="presParOf" srcId="{8B4E7774-74E8-495D-BB8C-5BB509F13F6B}" destId="{34BB78E3-FF09-4037-BD71-74DAC215FE43}" srcOrd="0" destOrd="0" presId="urn:microsoft.com/office/officeart/2005/8/layout/hierarchy2"/>
    <dgm:cxn modelId="{DC4568B9-1B5B-4743-9B30-9813D843D5CE}" type="presParOf" srcId="{34BB78E3-FF09-4037-BD71-74DAC215FE43}" destId="{F0A6ED50-465A-46A9-88F1-2EC7D791A9E2}" srcOrd="0" destOrd="0" presId="urn:microsoft.com/office/officeart/2005/8/layout/hierarchy2"/>
    <dgm:cxn modelId="{A09B9C6D-F9D3-4AA6-8778-8CFD489C34DD}" type="presParOf" srcId="{8B4E7774-74E8-495D-BB8C-5BB509F13F6B}" destId="{D70B83EC-51B7-4A9F-BC6B-B38324A176A9}" srcOrd="1" destOrd="0" presId="urn:microsoft.com/office/officeart/2005/8/layout/hierarchy2"/>
    <dgm:cxn modelId="{06554A32-C81A-4BCD-9C89-AB0BC8A17AF0}" type="presParOf" srcId="{D70B83EC-51B7-4A9F-BC6B-B38324A176A9}" destId="{ADB2BD92-9C67-4D80-BC73-7A7BBDA9A501}" srcOrd="0" destOrd="0" presId="urn:microsoft.com/office/officeart/2005/8/layout/hierarchy2"/>
    <dgm:cxn modelId="{A21BB889-B0AA-4DFA-AB0F-41B01D6D3473}" type="presParOf" srcId="{D70B83EC-51B7-4A9F-BC6B-B38324A176A9}" destId="{75C1185E-D4BE-4FFC-BFA9-B9194C8C7438}" srcOrd="1" destOrd="0" presId="urn:microsoft.com/office/officeart/2005/8/layout/hierarchy2"/>
    <dgm:cxn modelId="{A955B0C4-7395-41F2-B026-66EE19F9EBE9}" type="presParOf" srcId="{8B4E7774-74E8-495D-BB8C-5BB509F13F6B}" destId="{B0A95AE2-655B-46A9-9FB8-C2A6D1F08344}" srcOrd="2" destOrd="0" presId="urn:microsoft.com/office/officeart/2005/8/layout/hierarchy2"/>
    <dgm:cxn modelId="{FFC6A44D-7EED-4B00-925A-29EFFB21AEE9}" type="presParOf" srcId="{B0A95AE2-655B-46A9-9FB8-C2A6D1F08344}" destId="{579A8D67-A386-430E-A6BC-B45B28215292}" srcOrd="0" destOrd="0" presId="urn:microsoft.com/office/officeart/2005/8/layout/hierarchy2"/>
    <dgm:cxn modelId="{1F5C0D17-581F-4056-9B8E-C6EE9663B144}" type="presParOf" srcId="{8B4E7774-74E8-495D-BB8C-5BB509F13F6B}" destId="{456125C8-D7B4-478F-A7BE-E180AF74A80E}" srcOrd="3" destOrd="0" presId="urn:microsoft.com/office/officeart/2005/8/layout/hierarchy2"/>
    <dgm:cxn modelId="{AAE95EAF-9637-4DF7-B45E-8E81E0761AC4}" type="presParOf" srcId="{456125C8-D7B4-478F-A7BE-E180AF74A80E}" destId="{E9FAC0A8-1724-4CD2-8FE7-C9A8CD49354A}" srcOrd="0" destOrd="0" presId="urn:microsoft.com/office/officeart/2005/8/layout/hierarchy2"/>
    <dgm:cxn modelId="{E03253B5-B0C8-4B89-B1CE-C21713B60304}" type="presParOf" srcId="{456125C8-D7B4-478F-A7BE-E180AF74A80E}" destId="{4046B492-463D-4890-8F35-3AB122C0CDA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35822-ED6D-4D66-915E-F3CEE5F7639A}">
      <dsp:nvSpPr>
        <dsp:cNvPr id="0" name=""/>
        <dsp:cNvSpPr/>
      </dsp:nvSpPr>
      <dsp:spPr>
        <a:xfrm>
          <a:off x="4572000" y="1236527"/>
          <a:ext cx="3106865" cy="496999"/>
        </a:xfrm>
        <a:custGeom>
          <a:avLst/>
          <a:gdLst/>
          <a:ahLst/>
          <a:cxnLst/>
          <a:rect l="0" t="0" r="0" b="0"/>
          <a:pathLst>
            <a:path>
              <a:moveTo>
                <a:pt x="0" y="0"/>
              </a:moveTo>
              <a:lnTo>
                <a:pt x="0" y="228606"/>
              </a:lnTo>
              <a:lnTo>
                <a:pt x="3106865" y="228606"/>
              </a:lnTo>
              <a:lnTo>
                <a:pt x="3106865" y="49699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2F2C91-8635-4D92-BF80-6FC0C4B76DFD}">
      <dsp:nvSpPr>
        <dsp:cNvPr id="0" name=""/>
        <dsp:cNvSpPr/>
      </dsp:nvSpPr>
      <dsp:spPr>
        <a:xfrm>
          <a:off x="4526280" y="1236527"/>
          <a:ext cx="91440" cy="496999"/>
        </a:xfrm>
        <a:custGeom>
          <a:avLst/>
          <a:gdLst/>
          <a:ahLst/>
          <a:cxnLst/>
          <a:rect l="0" t="0" r="0" b="0"/>
          <a:pathLst>
            <a:path>
              <a:moveTo>
                <a:pt x="45720" y="0"/>
              </a:moveTo>
              <a:lnTo>
                <a:pt x="45720" y="49699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D430D9-0324-4A4D-85B4-139A489C27C1}">
      <dsp:nvSpPr>
        <dsp:cNvPr id="0" name=""/>
        <dsp:cNvSpPr/>
      </dsp:nvSpPr>
      <dsp:spPr>
        <a:xfrm>
          <a:off x="1465134" y="1236527"/>
          <a:ext cx="3106865" cy="496999"/>
        </a:xfrm>
        <a:custGeom>
          <a:avLst/>
          <a:gdLst/>
          <a:ahLst/>
          <a:cxnLst/>
          <a:rect l="0" t="0" r="0" b="0"/>
          <a:pathLst>
            <a:path>
              <a:moveTo>
                <a:pt x="3106865" y="0"/>
              </a:moveTo>
              <a:lnTo>
                <a:pt x="3106865" y="228606"/>
              </a:lnTo>
              <a:lnTo>
                <a:pt x="0" y="228606"/>
              </a:lnTo>
              <a:lnTo>
                <a:pt x="0" y="49699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C47F2-F4EA-48E4-B3F0-5EDC21435B47}">
      <dsp:nvSpPr>
        <dsp:cNvPr id="0" name=""/>
        <dsp:cNvSpPr/>
      </dsp:nvSpPr>
      <dsp:spPr>
        <a:xfrm>
          <a:off x="1142999" y="228597"/>
          <a:ext cx="6858001" cy="1007930"/>
        </a:xfrm>
        <a:prstGeom prst="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FF0000"/>
              </a:solidFill>
              <a:latin typeface="Arial" pitchFamily="34" charset="0"/>
              <a:cs typeface="Arial" pitchFamily="34" charset="0"/>
            </a:rPr>
            <a:t>Donors for </a:t>
          </a:r>
          <a:r>
            <a:rPr lang="en-US" sz="3200" b="1" kern="1200" dirty="0" err="1">
              <a:solidFill>
                <a:srgbClr val="FF0000"/>
              </a:solidFill>
              <a:latin typeface="Arial" pitchFamily="34" charset="0"/>
              <a:cs typeface="Arial" pitchFamily="34" charset="0"/>
            </a:rPr>
            <a:t>CLCuD</a:t>
          </a:r>
          <a:r>
            <a:rPr lang="en-US" sz="3200" b="1" kern="1200" dirty="0">
              <a:solidFill>
                <a:srgbClr val="FF0000"/>
              </a:solidFill>
              <a:latin typeface="Arial" pitchFamily="34" charset="0"/>
              <a:cs typeface="Arial" pitchFamily="34" charset="0"/>
            </a:rPr>
            <a:t> resistance</a:t>
          </a:r>
        </a:p>
      </dsp:txBody>
      <dsp:txXfrm>
        <a:off x="1142999" y="228597"/>
        <a:ext cx="6858001" cy="1007930"/>
      </dsp:txXfrm>
    </dsp:sp>
    <dsp:sp modelId="{5496FBBC-20A9-42CB-ABAE-60341AF74036}">
      <dsp:nvSpPr>
        <dsp:cNvPr id="0" name=""/>
        <dsp:cNvSpPr/>
      </dsp:nvSpPr>
      <dsp:spPr>
        <a:xfrm>
          <a:off x="187073" y="1733527"/>
          <a:ext cx="2556123" cy="127806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1" kern="1200" dirty="0">
              <a:latin typeface="Arial" pitchFamily="34" charset="0"/>
              <a:cs typeface="Arial" pitchFamily="34" charset="0"/>
            </a:rPr>
            <a:t>G. </a:t>
          </a:r>
          <a:r>
            <a:rPr lang="en-US" sz="2400" b="1" i="1" kern="1200" dirty="0" err="1">
              <a:latin typeface="Arial" pitchFamily="34" charset="0"/>
              <a:cs typeface="Arial" pitchFamily="34" charset="0"/>
            </a:rPr>
            <a:t>armourianum</a:t>
          </a:r>
          <a:endParaRPr lang="en-US" sz="2400" b="1" i="1" kern="1200" dirty="0">
            <a:latin typeface="Arial" pitchFamily="34" charset="0"/>
            <a:cs typeface="Arial" pitchFamily="34" charset="0"/>
          </a:endParaRPr>
        </a:p>
        <a:p>
          <a:pPr marL="0" lvl="0" indent="0" algn="ctr" defTabSz="1066800">
            <a:lnSpc>
              <a:spcPct val="90000"/>
            </a:lnSpc>
            <a:spcBef>
              <a:spcPct val="0"/>
            </a:spcBef>
            <a:spcAft>
              <a:spcPct val="35000"/>
            </a:spcAft>
            <a:buNone/>
          </a:pPr>
          <a:r>
            <a:rPr lang="en-US" sz="2400" b="1" i="0" kern="1200" dirty="0">
              <a:latin typeface="Arial" pitchFamily="34" charset="0"/>
              <a:cs typeface="Arial" pitchFamily="34" charset="0"/>
            </a:rPr>
            <a:t>(DD)</a:t>
          </a:r>
        </a:p>
      </dsp:txBody>
      <dsp:txXfrm>
        <a:off x="187073" y="1733527"/>
        <a:ext cx="2556123" cy="1278061"/>
      </dsp:txXfrm>
    </dsp:sp>
    <dsp:sp modelId="{F2ACF3F0-07B1-4F2D-916C-D8156B0EC609}">
      <dsp:nvSpPr>
        <dsp:cNvPr id="0" name=""/>
        <dsp:cNvSpPr/>
      </dsp:nvSpPr>
      <dsp:spPr>
        <a:xfrm>
          <a:off x="3097883" y="1733527"/>
          <a:ext cx="2948232" cy="127806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itchFamily="34" charset="0"/>
              <a:cs typeface="Arial" pitchFamily="34" charset="0"/>
            </a:rPr>
            <a:t>Synthetic </a:t>
          </a:r>
          <a:r>
            <a:rPr lang="en-US" sz="2400" b="1" kern="1200" dirty="0" err="1">
              <a:latin typeface="Arial" pitchFamily="34" charset="0"/>
              <a:cs typeface="Arial" pitchFamily="34" charset="0"/>
            </a:rPr>
            <a:t>Allotetraploid</a:t>
          </a:r>
          <a:endParaRPr lang="en-US" sz="2400" b="1" kern="1200" dirty="0">
            <a:latin typeface="Arial" pitchFamily="34" charset="0"/>
            <a:cs typeface="Arial" pitchFamily="34" charset="0"/>
          </a:endParaRPr>
        </a:p>
      </dsp:txBody>
      <dsp:txXfrm>
        <a:off x="3097883" y="1733527"/>
        <a:ext cx="2948232" cy="1278061"/>
      </dsp:txXfrm>
    </dsp:sp>
    <dsp:sp modelId="{1163FF4F-8726-4B58-9769-653E9A31C113}">
      <dsp:nvSpPr>
        <dsp:cNvPr id="0" name=""/>
        <dsp:cNvSpPr/>
      </dsp:nvSpPr>
      <dsp:spPr>
        <a:xfrm>
          <a:off x="6400803" y="1733527"/>
          <a:ext cx="2556123" cy="127806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1" kern="1200" dirty="0">
              <a:latin typeface="Arial" pitchFamily="34" charset="0"/>
              <a:cs typeface="Arial" pitchFamily="34" charset="0"/>
            </a:rPr>
            <a:t>G. </a:t>
          </a:r>
          <a:r>
            <a:rPr lang="en-US" sz="2400" b="1" i="1" kern="1200" dirty="0" err="1">
              <a:latin typeface="Arial" pitchFamily="34" charset="0"/>
              <a:cs typeface="Arial" pitchFamily="34" charset="0"/>
            </a:rPr>
            <a:t>arboreum</a:t>
          </a:r>
          <a:endParaRPr lang="en-US" sz="2400" b="1" i="1" kern="1200" dirty="0">
            <a:latin typeface="Arial" pitchFamily="34" charset="0"/>
            <a:cs typeface="Arial" pitchFamily="34" charset="0"/>
          </a:endParaRPr>
        </a:p>
        <a:p>
          <a:pPr marL="0" lvl="0" indent="0" algn="ctr" defTabSz="1066800">
            <a:lnSpc>
              <a:spcPct val="90000"/>
            </a:lnSpc>
            <a:spcBef>
              <a:spcPct val="0"/>
            </a:spcBef>
            <a:spcAft>
              <a:spcPct val="35000"/>
            </a:spcAft>
            <a:buNone/>
          </a:pPr>
          <a:r>
            <a:rPr lang="en-US" sz="2400" b="1" i="0" kern="1200" dirty="0">
              <a:latin typeface="Arial" pitchFamily="34" charset="0"/>
              <a:cs typeface="Arial" pitchFamily="34" charset="0"/>
            </a:rPr>
            <a:t>(AA)</a:t>
          </a:r>
        </a:p>
      </dsp:txBody>
      <dsp:txXfrm>
        <a:off x="6400803" y="1733527"/>
        <a:ext cx="2556123" cy="1278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E6915-EE61-4E99-8CB4-FD63E98A3AA6}">
      <dsp:nvSpPr>
        <dsp:cNvPr id="0" name=""/>
        <dsp:cNvSpPr/>
      </dsp:nvSpPr>
      <dsp:spPr>
        <a:xfrm>
          <a:off x="79" y="1142999"/>
          <a:ext cx="1449470" cy="8382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a:t>4 BC</a:t>
          </a:r>
          <a:r>
            <a:rPr lang="en-US" sz="2700" b="1" kern="1200" baseline="-25000" dirty="0"/>
            <a:t>1</a:t>
          </a:r>
          <a:r>
            <a:rPr lang="en-US" sz="2700" b="1" kern="1200" dirty="0"/>
            <a:t>F</a:t>
          </a:r>
          <a:r>
            <a:rPr lang="en-US" sz="2700" b="1" kern="1200" baseline="-25000" dirty="0"/>
            <a:t>1</a:t>
          </a:r>
          <a:r>
            <a:rPr lang="en-US" sz="2700" b="1" kern="1200" dirty="0"/>
            <a:t> plants </a:t>
          </a:r>
        </a:p>
      </dsp:txBody>
      <dsp:txXfrm>
        <a:off x="24629" y="1167549"/>
        <a:ext cx="1400370" cy="789100"/>
      </dsp:txXfrm>
    </dsp:sp>
    <dsp:sp modelId="{34BB78E3-FF09-4037-BD71-74DAC215FE43}">
      <dsp:nvSpPr>
        <dsp:cNvPr id="0" name=""/>
        <dsp:cNvSpPr/>
      </dsp:nvSpPr>
      <dsp:spPr>
        <a:xfrm rot="19457599">
          <a:off x="1346287" y="1209375"/>
          <a:ext cx="1098631" cy="64248"/>
        </a:xfrm>
        <a:custGeom>
          <a:avLst/>
          <a:gdLst/>
          <a:ahLst/>
          <a:cxnLst/>
          <a:rect l="0" t="0" r="0" b="0"/>
          <a:pathLst>
            <a:path>
              <a:moveTo>
                <a:pt x="0" y="32124"/>
              </a:moveTo>
              <a:lnTo>
                <a:pt x="1098631" y="321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8137" y="1214033"/>
        <a:ext cx="54931" cy="54931"/>
      </dsp:txXfrm>
    </dsp:sp>
    <dsp:sp modelId="{ADB2BD92-9C67-4D80-BC73-7A7BBDA9A501}">
      <dsp:nvSpPr>
        <dsp:cNvPr id="0" name=""/>
        <dsp:cNvSpPr/>
      </dsp:nvSpPr>
      <dsp:spPr>
        <a:xfrm>
          <a:off x="2341656" y="363333"/>
          <a:ext cx="2230263" cy="11151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a:t>2 resistant to </a:t>
          </a:r>
          <a:r>
            <a:rPr lang="en-US" sz="2700" b="1" kern="1200" dirty="0" err="1"/>
            <a:t>CLCuD</a:t>
          </a:r>
          <a:endParaRPr lang="en-US" sz="2700" b="1" kern="1200" dirty="0"/>
        </a:p>
      </dsp:txBody>
      <dsp:txXfrm>
        <a:off x="2374317" y="395994"/>
        <a:ext cx="2164941" cy="1049809"/>
      </dsp:txXfrm>
    </dsp:sp>
    <dsp:sp modelId="{B0A95AE2-655B-46A9-9FB8-C2A6D1F08344}">
      <dsp:nvSpPr>
        <dsp:cNvPr id="0" name=""/>
        <dsp:cNvSpPr/>
      </dsp:nvSpPr>
      <dsp:spPr>
        <a:xfrm rot="2142401">
          <a:off x="1346287" y="1850576"/>
          <a:ext cx="1098631" cy="64248"/>
        </a:xfrm>
        <a:custGeom>
          <a:avLst/>
          <a:gdLst/>
          <a:ahLst/>
          <a:cxnLst/>
          <a:rect l="0" t="0" r="0" b="0"/>
          <a:pathLst>
            <a:path>
              <a:moveTo>
                <a:pt x="0" y="32124"/>
              </a:moveTo>
              <a:lnTo>
                <a:pt x="1098631" y="321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8137" y="1855234"/>
        <a:ext cx="54931" cy="54931"/>
      </dsp:txXfrm>
    </dsp:sp>
    <dsp:sp modelId="{E9FAC0A8-1724-4CD2-8FE7-C9A8CD49354A}">
      <dsp:nvSpPr>
        <dsp:cNvPr id="0" name=""/>
        <dsp:cNvSpPr/>
      </dsp:nvSpPr>
      <dsp:spPr>
        <a:xfrm>
          <a:off x="2341656" y="1645734"/>
          <a:ext cx="2230263" cy="11151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a:t>2 susceptible to </a:t>
          </a:r>
          <a:r>
            <a:rPr lang="en-US" sz="2700" b="1" kern="1200" dirty="0" err="1"/>
            <a:t>CLCuD</a:t>
          </a:r>
          <a:endParaRPr lang="en-US" sz="2700" b="1" kern="1200" dirty="0"/>
        </a:p>
      </dsp:txBody>
      <dsp:txXfrm>
        <a:off x="2374317" y="1678395"/>
        <a:ext cx="2164941" cy="10498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A0F6BACC-8743-41C9-8D51-A8066F5510FA}" type="datetimeFigureOut">
              <a:rPr lang="en-IN"/>
              <a:pPr>
                <a:defRPr/>
              </a:pPr>
              <a:t>16/11/20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B93D187A-3215-48F9-8A2A-92C0232DDE18}" type="slidenum">
              <a:rPr lang="en-IN"/>
              <a:pPr>
                <a:defRPr/>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D11D91A6-715A-412B-90DC-B21952CE8687}" type="datetimeFigureOut">
              <a:rPr lang="en-IN"/>
              <a:pPr>
                <a:defRPr/>
              </a:pPr>
              <a:t>16/11/20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B58E7B6-5C01-4864-855B-2B061D1CD36F}" type="slidenum">
              <a:rPr lang="en-IN"/>
              <a:pPr>
                <a:defRPr/>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ED830D6-E6E8-4386-8E5E-59B5447556F3}" type="datetimeFigureOut">
              <a:rPr lang="en-IN"/>
              <a:pPr>
                <a:defRPr/>
              </a:pPr>
              <a:t>16/11/20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05292F3-1A0C-4765-B20C-712031AD1587}" type="slidenum">
              <a:rPr lang="en-IN"/>
              <a:pPr>
                <a:defRPr/>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fld id="{A1237973-FC55-41E9-8ECC-DA99D8B1370A}" type="datetimeFigureOut">
              <a:rPr lang="en-IN"/>
              <a:pPr>
                <a:defRPr/>
              </a:pPr>
              <a:t>16/11/20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774C461D-6B26-4DF6-8C30-F330938F9CF4}" type="slidenum">
              <a:rPr lang="en-IN"/>
              <a:pPr>
                <a:defRPr/>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pPr>
              <a:defRPr/>
            </a:pPr>
            <a:fld id="{E7E3C05D-6B9D-489D-8115-D7D4AA10573E}" type="datetimeFigureOut">
              <a:rPr lang="en-IN"/>
              <a:pPr>
                <a:defRPr/>
              </a:pPr>
              <a:t>16/11/20</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6EE8906E-23EE-4730-8322-D732185DA8AA}" type="slidenum">
              <a:rPr lang="en-IN"/>
              <a:pPr>
                <a:defRPr/>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4B823162-561C-47D9-B72C-BDF5E0D96DC5}" type="datetimeFigureOut">
              <a:rPr lang="en-IN"/>
              <a:pPr>
                <a:defRPr/>
              </a:pPr>
              <a:t>16/11/20</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B0A32F7F-99AE-43E1-9E21-0BDF2041810D}" type="slidenum">
              <a:rPr lang="en-IN"/>
              <a:pPr>
                <a:defRPr/>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00B0A3-7010-4575-B57A-73A4E23C2B7A}" type="datetimeFigureOut">
              <a:rPr lang="en-IN"/>
              <a:pPr>
                <a:defRPr/>
              </a:pPr>
              <a:t>16/11/20</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0C76DA6B-6B0B-4051-9866-1D19CF16B180}" type="slidenum">
              <a:rPr lang="en-IN"/>
              <a:pPr>
                <a:defRPr/>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7B0050-1514-4E02-A044-26488A3B7924}" type="datetimeFigureOut">
              <a:rPr lang="en-IN"/>
              <a:pPr>
                <a:defRPr/>
              </a:pPr>
              <a:t>16/11/20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59ACA5BD-8A7B-4EFF-87CC-4AE3E0088BBA}"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F28895-A2C9-4D43-9A79-2FC609BC44EB}" type="datetimeFigureOut">
              <a:rPr lang="en-IN"/>
              <a:pPr>
                <a:defRPr/>
              </a:pPr>
              <a:t>16/11/20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EC385025-3ED1-41B6-B77D-A648619B57C8}" type="slidenum">
              <a:rPr lang="en-IN"/>
              <a:pPr>
                <a:defRPr/>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388AC819-8747-45FB-9484-625584EEA2C5}" type="datetimeFigureOut">
              <a:rPr lang="en-IN"/>
              <a:pPr>
                <a:defRPr/>
              </a:pPr>
              <a:t>16/11/20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05FB4A3-BD16-4DD6-BCAC-C1827BCE5871}" type="slidenum">
              <a:rPr lang="en-IN"/>
              <a:pPr>
                <a:defRPr/>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0B859038-18F4-4CAB-B749-812C3641DE5A}" type="datetimeFigureOut">
              <a:rPr lang="en-IN"/>
              <a:pPr>
                <a:defRPr/>
              </a:pPr>
              <a:t>16/11/20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94CEE330-C1F7-45A6-887F-242435C893DF}"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20290E-2715-4355-92DD-CAC3DF4E2276}" type="datetimeFigureOut">
              <a:rPr lang="en-IN"/>
              <a:pPr>
                <a:defRPr/>
              </a:pPr>
              <a:t>16/11/20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DB5415B-ED69-4F68-A94D-B243DE59D009}"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143000"/>
          </a:xfrm>
        </p:spPr>
        <p:txBody>
          <a:bodyPr>
            <a:normAutofit/>
          </a:bodyPr>
          <a:lstStyle/>
          <a:p>
            <a:r>
              <a:rPr lang="en-US" sz="4000" b="1" dirty="0">
                <a:solidFill>
                  <a:srgbClr val="FF0000"/>
                </a:solidFill>
              </a:rPr>
              <a:t>ALIEN INTROGRESSION IN COTTON </a:t>
            </a:r>
          </a:p>
        </p:txBody>
      </p:sp>
      <p:sp>
        <p:nvSpPr>
          <p:cNvPr id="3" name="Subtitle 2"/>
          <p:cNvSpPr>
            <a:spLocks noGrp="1"/>
          </p:cNvSpPr>
          <p:nvPr>
            <p:ph type="subTitle" idx="1"/>
          </p:nvPr>
        </p:nvSpPr>
        <p:spPr>
          <a:xfrm>
            <a:off x="762000" y="1676400"/>
            <a:ext cx="7848600" cy="4572000"/>
          </a:xfrm>
        </p:spPr>
        <p:txBody>
          <a:bodyPr>
            <a:noAutofit/>
          </a:bodyPr>
          <a:lstStyle/>
          <a:p>
            <a:endParaRPr lang="en-US" sz="2800" b="1" dirty="0"/>
          </a:p>
          <a:p>
            <a:r>
              <a:rPr lang="en-US" sz="2800" b="1" dirty="0" err="1">
                <a:solidFill>
                  <a:srgbClr val="0070C0"/>
                </a:solidFill>
              </a:rPr>
              <a:t>Dharminder</a:t>
            </a:r>
            <a:r>
              <a:rPr lang="en-US" sz="2800" b="1" dirty="0">
                <a:solidFill>
                  <a:srgbClr val="0070C0"/>
                </a:solidFill>
              </a:rPr>
              <a:t> </a:t>
            </a:r>
            <a:r>
              <a:rPr lang="en-US" sz="2800" b="1" dirty="0" err="1">
                <a:solidFill>
                  <a:srgbClr val="0070C0"/>
                </a:solidFill>
              </a:rPr>
              <a:t>Pathak</a:t>
            </a:r>
            <a:r>
              <a:rPr lang="en-US" sz="2800" b="1" dirty="0">
                <a:solidFill>
                  <a:srgbClr val="0070C0"/>
                </a:solidFill>
              </a:rPr>
              <a:t>, Ph.D.</a:t>
            </a:r>
          </a:p>
          <a:p>
            <a:r>
              <a:rPr lang="en-US" sz="2800" b="1" dirty="0"/>
              <a:t>Plant Breeder (Associate Professor)</a:t>
            </a:r>
          </a:p>
          <a:p>
            <a:r>
              <a:rPr lang="en-US" sz="2800" b="1" dirty="0"/>
              <a:t>Dept. of Plant Breeding and Genetics</a:t>
            </a:r>
          </a:p>
          <a:p>
            <a:r>
              <a:rPr lang="en-US" sz="2800" b="1" dirty="0">
                <a:solidFill>
                  <a:srgbClr val="FF0000"/>
                </a:solidFill>
              </a:rPr>
              <a:t>Punjab Agricultural University , Ludhiana</a:t>
            </a:r>
          </a:p>
          <a:p>
            <a:r>
              <a:rPr lang="en-US" sz="2800" b="1" dirty="0">
                <a:solidFill>
                  <a:srgbClr val="FF0000"/>
                </a:solidFill>
              </a:rPr>
              <a:t>India</a:t>
            </a:r>
          </a:p>
          <a:p>
            <a:r>
              <a:rPr lang="en-US" sz="2800" b="1" dirty="0"/>
              <a:t>Email: dharminderpathak@pau.edu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b="1"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685800" y="1371600"/>
            <a:ext cx="7772400" cy="4754563"/>
          </a:xfrm>
          <a:prstGeom prst="rect">
            <a:avLst/>
          </a:prstGeom>
          <a:noFill/>
          <a:ln w="9525">
            <a:noFill/>
            <a:miter lim="800000"/>
            <a:headEnd/>
            <a:tailEnd/>
          </a:ln>
          <a:effectLst/>
        </p:spPr>
      </p:pic>
      <p:sp>
        <p:nvSpPr>
          <p:cNvPr id="5" name="TextBox 4"/>
          <p:cNvSpPr txBox="1"/>
          <p:nvPr/>
        </p:nvSpPr>
        <p:spPr>
          <a:xfrm>
            <a:off x="5715000" y="6172200"/>
            <a:ext cx="2362200" cy="369332"/>
          </a:xfrm>
          <a:prstGeom prst="rect">
            <a:avLst/>
          </a:prstGeom>
          <a:noFill/>
        </p:spPr>
        <p:txBody>
          <a:bodyPr wrap="square" rtlCol="0">
            <a:spAutoFit/>
          </a:bodyPr>
          <a:lstStyle/>
          <a:p>
            <a:r>
              <a:rPr lang="en-US" b="1" dirty="0" err="1"/>
              <a:t>Wendel</a:t>
            </a:r>
            <a:r>
              <a:rPr lang="en-US" b="1" dirty="0"/>
              <a:t> </a:t>
            </a:r>
            <a:r>
              <a:rPr lang="en-US" b="1" i="1" dirty="0"/>
              <a:t>et</a:t>
            </a:r>
            <a:r>
              <a:rPr lang="en-US" b="1" dirty="0"/>
              <a:t>.</a:t>
            </a:r>
            <a:r>
              <a:rPr lang="en-US" b="1" i="1" dirty="0"/>
              <a:t> al</a:t>
            </a:r>
            <a:r>
              <a:rPr lang="en-US" b="1" dirty="0"/>
              <a:t>.</a:t>
            </a:r>
            <a:r>
              <a:rPr lang="en-US" b="1" i="1" dirty="0"/>
              <a:t> </a:t>
            </a:r>
            <a:r>
              <a:rPr lang="en-US" b="1" dirty="0"/>
              <a:t>(2009)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838200"/>
            <a:ext cx="8229600" cy="5105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57200" y="609600"/>
            <a:ext cx="8229600" cy="493869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latin typeface="Arial" pitchFamily="34" charset="0"/>
                <a:cs typeface="Arial" pitchFamily="34" charset="0"/>
              </a:rPr>
              <a:t>Gossypium</a:t>
            </a:r>
            <a:r>
              <a:rPr lang="en-US" sz="3200" b="1" dirty="0">
                <a:latin typeface="Arial" pitchFamily="34" charset="0"/>
                <a:cs typeface="Arial" pitchFamily="34" charset="0"/>
              </a:rPr>
              <a:t> gene pools</a:t>
            </a: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a:buNone/>
            </a:pPr>
            <a:r>
              <a:rPr lang="en-US" sz="2400" b="1" dirty="0">
                <a:latin typeface="Arial" pitchFamily="34" charset="0"/>
                <a:cs typeface="Arial" pitchFamily="34" charset="0"/>
              </a:rPr>
              <a:t>Primary gene pool: </a:t>
            </a:r>
          </a:p>
          <a:p>
            <a:pPr>
              <a:buNone/>
            </a:pPr>
            <a:r>
              <a:rPr lang="en-US" sz="2400" b="1" i="1" dirty="0">
                <a:latin typeface="Arial" pitchFamily="34" charset="0"/>
                <a:cs typeface="Arial" pitchFamily="34" charset="0"/>
              </a:rPr>
              <a:t>			G</a:t>
            </a:r>
            <a:r>
              <a:rPr lang="en-US" sz="2400" b="1" dirty="0">
                <a:latin typeface="Arial" pitchFamily="34" charset="0"/>
                <a:cs typeface="Arial" pitchFamily="34" charset="0"/>
              </a:rPr>
              <a:t>. </a:t>
            </a:r>
            <a:r>
              <a:rPr lang="en-US" sz="2400" b="1" i="1" dirty="0" err="1">
                <a:latin typeface="Arial" pitchFamily="34" charset="0"/>
                <a:cs typeface="Arial" pitchFamily="34" charset="0"/>
              </a:rPr>
              <a:t>hirsutum</a:t>
            </a:r>
            <a:r>
              <a:rPr lang="en-US" sz="2400" b="1" dirty="0">
                <a:latin typeface="Arial" pitchFamily="34" charset="0"/>
                <a:cs typeface="Arial" pitchFamily="34" charset="0"/>
              </a:rPr>
              <a:t> </a:t>
            </a:r>
          </a:p>
          <a:p>
            <a:pPr>
              <a:buNone/>
            </a:pPr>
            <a:r>
              <a:rPr lang="en-US" sz="2400" b="1" i="1" dirty="0">
                <a:latin typeface="Arial" pitchFamily="34" charset="0"/>
                <a:cs typeface="Arial" pitchFamily="34" charset="0"/>
              </a:rPr>
              <a:t>			G</a:t>
            </a:r>
            <a:r>
              <a:rPr lang="en-US" sz="2400" b="1" dirty="0">
                <a:latin typeface="Arial" pitchFamily="34" charset="0"/>
                <a:cs typeface="Arial" pitchFamily="34" charset="0"/>
              </a:rPr>
              <a:t>. </a:t>
            </a:r>
            <a:r>
              <a:rPr lang="en-US" sz="2400" b="1" i="1" dirty="0" err="1">
                <a:latin typeface="Arial" pitchFamily="34" charset="0"/>
                <a:cs typeface="Arial" pitchFamily="34" charset="0"/>
              </a:rPr>
              <a:t>barbadense</a:t>
            </a:r>
            <a:endParaRPr lang="en-US" sz="2400" b="1" i="1" dirty="0">
              <a:latin typeface="Arial" pitchFamily="34" charset="0"/>
              <a:cs typeface="Arial" pitchFamily="34" charset="0"/>
            </a:endParaRPr>
          </a:p>
          <a:p>
            <a:pPr>
              <a:buNone/>
            </a:pPr>
            <a:r>
              <a:rPr lang="en-US" sz="2400" b="1" i="1" dirty="0">
                <a:latin typeface="Arial" pitchFamily="34" charset="0"/>
                <a:cs typeface="Arial" pitchFamily="34" charset="0"/>
              </a:rPr>
              <a:t>			G</a:t>
            </a:r>
            <a:r>
              <a:rPr lang="en-US" sz="2400" b="1" dirty="0">
                <a:latin typeface="Arial" pitchFamily="34" charset="0"/>
                <a:cs typeface="Arial" pitchFamily="34" charset="0"/>
              </a:rPr>
              <a:t>. </a:t>
            </a:r>
            <a:r>
              <a:rPr lang="en-US" sz="2400" b="1" i="1" dirty="0" err="1">
                <a:latin typeface="Arial" pitchFamily="34" charset="0"/>
                <a:cs typeface="Arial" pitchFamily="34" charset="0"/>
              </a:rPr>
              <a:t>darwinii</a:t>
            </a:r>
            <a:endParaRPr lang="en-US" sz="2400" b="1" i="1" dirty="0">
              <a:latin typeface="Arial" pitchFamily="34" charset="0"/>
              <a:cs typeface="Arial" pitchFamily="34" charset="0"/>
            </a:endParaRPr>
          </a:p>
          <a:p>
            <a:pPr>
              <a:buNone/>
            </a:pPr>
            <a:r>
              <a:rPr lang="en-US" sz="2400" b="1" i="1" dirty="0">
                <a:latin typeface="Arial" pitchFamily="34" charset="0"/>
                <a:cs typeface="Arial" pitchFamily="34" charset="0"/>
              </a:rPr>
              <a:t>			G</a:t>
            </a:r>
            <a:r>
              <a:rPr lang="en-US" sz="2400" b="1" dirty="0">
                <a:latin typeface="Arial" pitchFamily="34" charset="0"/>
                <a:cs typeface="Arial" pitchFamily="34" charset="0"/>
              </a:rPr>
              <a:t>. </a:t>
            </a:r>
            <a:r>
              <a:rPr lang="en-US" sz="2400" b="1" i="1" dirty="0" err="1">
                <a:latin typeface="Arial" pitchFamily="34" charset="0"/>
                <a:cs typeface="Arial" pitchFamily="34" charset="0"/>
              </a:rPr>
              <a:t>tomentosum</a:t>
            </a:r>
            <a:endParaRPr lang="en-US" sz="2400" b="1" i="1" dirty="0">
              <a:latin typeface="Arial" pitchFamily="34" charset="0"/>
              <a:cs typeface="Arial" pitchFamily="34" charset="0"/>
            </a:endParaRPr>
          </a:p>
          <a:p>
            <a:pPr>
              <a:buNone/>
            </a:pPr>
            <a:r>
              <a:rPr lang="en-US" sz="2400" b="1" i="1" dirty="0">
                <a:latin typeface="Arial" pitchFamily="34" charset="0"/>
                <a:cs typeface="Arial" pitchFamily="34" charset="0"/>
              </a:rPr>
              <a:t>			G</a:t>
            </a:r>
            <a:r>
              <a:rPr lang="en-US" sz="2400" b="1" dirty="0">
                <a:latin typeface="Arial" pitchFamily="34" charset="0"/>
                <a:cs typeface="Arial" pitchFamily="34" charset="0"/>
              </a:rPr>
              <a:t>. </a:t>
            </a:r>
            <a:r>
              <a:rPr lang="en-US" sz="2400" b="1" i="1" dirty="0" err="1">
                <a:latin typeface="Arial" pitchFamily="34" charset="0"/>
                <a:cs typeface="Arial" pitchFamily="34" charset="0"/>
              </a:rPr>
              <a:t>mustelinum</a:t>
            </a:r>
            <a:endParaRPr lang="en-US" sz="2400" b="1" i="1" dirty="0">
              <a:latin typeface="Arial" pitchFamily="34" charset="0"/>
              <a:cs typeface="Arial" pitchFamily="34" charset="0"/>
            </a:endParaRPr>
          </a:p>
          <a:p>
            <a:pPr>
              <a:buNone/>
            </a:pPr>
            <a:r>
              <a:rPr lang="en-US" sz="2400" b="1" i="1" dirty="0">
                <a:latin typeface="Arial" pitchFamily="34" charset="0"/>
                <a:cs typeface="Arial" pitchFamily="34" charset="0"/>
              </a:rPr>
              <a:t>			</a:t>
            </a:r>
            <a:r>
              <a:rPr lang="en-US" sz="2400" b="1" i="1" dirty="0">
                <a:solidFill>
                  <a:schemeClr val="accent6">
                    <a:lumMod val="75000"/>
                  </a:schemeClr>
                </a:solidFill>
                <a:latin typeface="Arial" pitchFamily="34" charset="0"/>
                <a:cs typeface="Arial" pitchFamily="34" charset="0"/>
              </a:rPr>
              <a:t>G. </a:t>
            </a:r>
            <a:r>
              <a:rPr lang="en-US" sz="2400" b="1" i="1" dirty="0" err="1">
                <a:solidFill>
                  <a:schemeClr val="accent6">
                    <a:lumMod val="75000"/>
                  </a:schemeClr>
                </a:solidFill>
                <a:latin typeface="Arial" pitchFamily="34" charset="0"/>
                <a:cs typeface="Arial" pitchFamily="34" charset="0"/>
              </a:rPr>
              <a:t>ekmanianum</a:t>
            </a:r>
            <a:endParaRPr lang="en-US" sz="2400" b="1" i="1" dirty="0">
              <a:solidFill>
                <a:schemeClr val="accent6">
                  <a:lumMod val="75000"/>
                </a:schemeClr>
              </a:solidFill>
              <a:latin typeface="Arial" pitchFamily="34" charset="0"/>
              <a:cs typeface="Arial" pitchFamily="34" charset="0"/>
            </a:endParaRPr>
          </a:p>
          <a:p>
            <a:pPr>
              <a:buNone/>
            </a:pPr>
            <a:r>
              <a:rPr lang="en-US" sz="2400" b="1" i="1" dirty="0">
                <a:solidFill>
                  <a:schemeClr val="accent6">
                    <a:lumMod val="75000"/>
                  </a:schemeClr>
                </a:solidFill>
                <a:latin typeface="Arial" pitchFamily="34" charset="0"/>
                <a:cs typeface="Arial" pitchFamily="34" charset="0"/>
              </a:rPr>
              <a:t>			G. </a:t>
            </a:r>
            <a:r>
              <a:rPr lang="en-US" sz="2400" b="1" i="1" dirty="0" err="1">
                <a:solidFill>
                  <a:schemeClr val="accent6">
                    <a:lumMod val="75000"/>
                  </a:schemeClr>
                </a:solidFill>
                <a:latin typeface="Arial" pitchFamily="34" charset="0"/>
                <a:cs typeface="Arial" pitchFamily="34" charset="0"/>
              </a:rPr>
              <a:t>stephensii</a:t>
            </a:r>
            <a:endParaRPr lang="en-US" sz="2400" b="1" i="1" dirty="0">
              <a:solidFill>
                <a:schemeClr val="accent6">
                  <a:lumMod val="75000"/>
                </a:schemeClr>
              </a:solidFill>
              <a:latin typeface="Arial" pitchFamily="34" charset="0"/>
              <a:cs typeface="Arial" pitchFamily="34" charset="0"/>
            </a:endParaRPr>
          </a:p>
          <a:p>
            <a:pPr>
              <a:buNone/>
            </a:pPr>
            <a:endParaRPr lang="en-US" sz="2400" b="1" i="1" dirty="0">
              <a:latin typeface="Arial" pitchFamily="34" charset="0"/>
              <a:cs typeface="Arial" pitchFamily="34" charset="0"/>
            </a:endParaRPr>
          </a:p>
          <a:p>
            <a:pPr>
              <a:buNone/>
            </a:pPr>
            <a:r>
              <a:rPr lang="en-US" sz="2400" b="1" dirty="0">
                <a:latin typeface="Arial" pitchFamily="34" charset="0"/>
                <a:cs typeface="Arial" pitchFamily="34" charset="0"/>
              </a:rPr>
              <a:t>Secondary gene pool: </a:t>
            </a:r>
          </a:p>
          <a:p>
            <a:pPr>
              <a:buNone/>
            </a:pPr>
            <a:r>
              <a:rPr lang="en-US" sz="2400" b="1" dirty="0">
                <a:latin typeface="Arial" pitchFamily="34" charset="0"/>
                <a:cs typeface="Arial" pitchFamily="34" charset="0"/>
              </a:rPr>
              <a:t>				</a:t>
            </a:r>
            <a:r>
              <a:rPr lang="en-US" sz="2400" b="1" dirty="0">
                <a:solidFill>
                  <a:srgbClr val="FF0000"/>
                </a:solidFill>
                <a:latin typeface="Arial" pitchFamily="34" charset="0"/>
                <a:cs typeface="Arial" pitchFamily="34" charset="0"/>
              </a:rPr>
              <a:t>A, D</a:t>
            </a:r>
            <a:r>
              <a:rPr lang="en-US" sz="2400" b="1" dirty="0">
                <a:latin typeface="Arial" pitchFamily="34" charset="0"/>
                <a:cs typeface="Arial" pitchFamily="34" charset="0"/>
              </a:rPr>
              <a:t>, B, and F genome species</a:t>
            </a:r>
          </a:p>
          <a:p>
            <a:pPr>
              <a:buNone/>
            </a:pPr>
            <a:r>
              <a:rPr lang="en-US" sz="2400" b="1" dirty="0">
                <a:latin typeface="Arial" pitchFamily="34" charset="0"/>
                <a:cs typeface="Arial" pitchFamily="34" charset="0"/>
              </a:rPr>
              <a:t>Tertiary gene pool: </a:t>
            </a:r>
          </a:p>
          <a:p>
            <a:pPr>
              <a:buNone/>
            </a:pPr>
            <a:r>
              <a:rPr lang="en-US" sz="2400" b="1" dirty="0">
                <a:latin typeface="Arial" pitchFamily="34" charset="0"/>
                <a:cs typeface="Arial" pitchFamily="34" charset="0"/>
              </a:rPr>
              <a:t>				C, E, G, and K genome species</a:t>
            </a:r>
          </a:p>
          <a:p>
            <a:pPr>
              <a:buNone/>
            </a:pPr>
            <a:endParaRPr lang="en-US" sz="2400" b="1" dirty="0">
              <a:latin typeface="Arial" pitchFamily="34" charset="0"/>
              <a:cs typeface="Arial" pitchFamily="34" charset="0"/>
            </a:endParaRPr>
          </a:p>
          <a:p>
            <a:pPr>
              <a:buNone/>
            </a:pPr>
            <a:endParaRPr lang="en-US" sz="2400" b="1" i="1" dirty="0">
              <a:latin typeface="Arial" pitchFamily="34" charset="0"/>
              <a:cs typeface="Arial" pitchFamily="34" charset="0"/>
            </a:endParaRPr>
          </a:p>
          <a:p>
            <a:pPr>
              <a:buNone/>
            </a:pPr>
            <a:endParaRPr lang="en-US" sz="2400" b="1" i="1" dirty="0">
              <a:latin typeface="Arial" pitchFamily="34" charset="0"/>
              <a:cs typeface="Arial" pitchFamily="34" charset="0"/>
            </a:endParaRPr>
          </a:p>
          <a:p>
            <a:pPr>
              <a:buNone/>
            </a:pPr>
            <a:endParaRPr lang="en-US" sz="2400" b="1" i="1" dirty="0">
              <a:latin typeface="Arial" pitchFamily="34" charset="0"/>
              <a:cs typeface="Arial" pitchFamily="34" charset="0"/>
            </a:endParaRPr>
          </a:p>
          <a:p>
            <a:pPr>
              <a:buNone/>
            </a:pPr>
            <a:endParaRPr lang="en-US" sz="2400" b="1" i="1" dirty="0">
              <a:latin typeface="Arial" pitchFamily="34" charset="0"/>
              <a:cs typeface="Arial" pitchFamily="34" charset="0"/>
            </a:endParaRPr>
          </a:p>
          <a:p>
            <a:pPr>
              <a:buNone/>
            </a:pPr>
            <a:endParaRPr lang="en-US" sz="2400" b="1" i="1" dirty="0">
              <a:latin typeface="Arial" pitchFamily="34" charset="0"/>
              <a:cs typeface="Arial" pitchFamily="34" charset="0"/>
            </a:endParaRPr>
          </a:p>
          <a:p>
            <a:pPr>
              <a:buNone/>
            </a:pPr>
            <a:endParaRPr lang="en-US" sz="2400" b="1" i="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076" y="692696"/>
            <a:ext cx="8339324" cy="830997"/>
          </a:xfrm>
          <a:prstGeom prst="rect">
            <a:avLst/>
          </a:prstGeom>
        </p:spPr>
        <p:txBody>
          <a:bodyPr wrap="square">
            <a:spAutoFit/>
          </a:bodyPr>
          <a:lstStyle/>
          <a:p>
            <a:pPr marL="285750" indent="-285750" algn="just">
              <a:spcAft>
                <a:spcPts val="1200"/>
              </a:spcAft>
            </a:pPr>
            <a:r>
              <a:rPr lang="de-DE" b="1" dirty="0">
                <a:solidFill>
                  <a:srgbClr val="002060"/>
                </a:solidFill>
              </a:rPr>
              <a:t>     </a:t>
            </a:r>
            <a:r>
              <a:rPr lang="de-DE" sz="2400" b="1" dirty="0">
                <a:solidFill>
                  <a:srgbClr val="002060"/>
                </a:solidFill>
              </a:rPr>
              <a:t>Cotton leaf curl disease (CLCuD) is the most important disease  of American cotton in North India, Pakistan, and China. </a:t>
            </a:r>
          </a:p>
        </p:txBody>
      </p:sp>
      <p:pic>
        <p:nvPicPr>
          <p:cNvPr id="8" name="Picture 40" descr="J:\Satnam camera\P719051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2286000"/>
            <a:ext cx="3505200" cy="3505200"/>
          </a:xfrm>
          <a:prstGeom prst="rect">
            <a:avLst/>
          </a:prstGeom>
          <a:noFill/>
          <a:ln w="3175" cmpd="sng">
            <a:solidFill>
              <a:srgbClr val="003300"/>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41" descr="J:\Satnam camera\P71905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209800"/>
            <a:ext cx="3505200" cy="3581400"/>
          </a:xfrm>
          <a:prstGeom prst="ellipse">
            <a:avLst/>
          </a:prstGeom>
          <a:ln w="3175" cap="rnd" cmpd="sng">
            <a:solidFill>
              <a:srgbClr val="333333"/>
            </a:solidFill>
          </a:ln>
          <a:effectLst/>
        </p:spPr>
      </p:pic>
    </p:spTree>
    <p:extLst>
      <p:ext uri="{BB962C8B-B14F-4D97-AF65-F5344CB8AC3E}">
        <p14:creationId xmlns:p14="http://schemas.microsoft.com/office/powerpoint/2010/main" val="298285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pics\IMG_20170908_095220_HD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344" y="3414409"/>
            <a:ext cx="2534856" cy="2833991"/>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7" name="Diagram 6"/>
          <p:cNvGraphicFramePr/>
          <p:nvPr/>
        </p:nvGraphicFramePr>
        <p:xfrm>
          <a:off x="0" y="0"/>
          <a:ext cx="9144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C:\Users\dell\Desktop\pics\IMG_20170910_091436_HD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00800" y="3429000"/>
            <a:ext cx="2514600" cy="28194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2" descr="C:\Users\Lenovo\Pictures\2016-04-28\355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00400" y="3429000"/>
            <a:ext cx="2743200" cy="2819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lvl="0"/>
            <a:r>
              <a:rPr lang="en-US" b="1" i="1" dirty="0"/>
              <a:t>G. </a:t>
            </a:r>
            <a:r>
              <a:rPr lang="en-US" b="1" i="1" dirty="0" err="1"/>
              <a:t>armourianum</a:t>
            </a:r>
            <a:endParaRPr lang="en-US" b="1" dirty="0"/>
          </a:p>
        </p:txBody>
      </p:sp>
      <p:pic>
        <p:nvPicPr>
          <p:cNvPr id="4" name="Picture 2" descr="C:\Users\dell\Desktop\pics\IMG_20170908_095220_HDR.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295400" y="1600200"/>
            <a:ext cx="6932815" cy="4800600"/>
          </a:xfrm>
          <a:prstGeom prst="rect">
            <a:avLst/>
          </a:prstGeom>
          <a:noFill/>
          <a:ln>
            <a:noFill/>
          </a:ln>
          <a:effectLst>
            <a:outerShdw blurRad="50800" dist="50800" dir="5400000" algn="ctr" rotWithShape="0">
              <a:srgbClr val="000000">
                <a:alpha val="7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5715000"/>
            <a:ext cx="8229600" cy="1143000"/>
          </a:xfrm>
        </p:spPr>
        <p:txBody>
          <a:bodyPr/>
          <a:lstStyle/>
          <a:p>
            <a:r>
              <a:rPr lang="en-US" sz="2800" b="1" dirty="0">
                <a:solidFill>
                  <a:srgbClr val="FFFF00"/>
                </a:solidFill>
              </a:rPr>
              <a:t>F</a:t>
            </a:r>
            <a:r>
              <a:rPr lang="en-US" sz="2800" b="1" baseline="-25000" dirty="0">
                <a:solidFill>
                  <a:srgbClr val="FFFF00"/>
                </a:solidFill>
              </a:rPr>
              <a:t>1</a:t>
            </a:r>
            <a:r>
              <a:rPr lang="en-US" sz="2800" b="1" dirty="0">
                <a:solidFill>
                  <a:srgbClr val="FFFF00"/>
                </a:solidFill>
              </a:rPr>
              <a:t> hybrid between </a:t>
            </a:r>
            <a:r>
              <a:rPr lang="en-US" sz="2800" b="1" i="1" dirty="0">
                <a:solidFill>
                  <a:srgbClr val="FFFF00"/>
                </a:solidFill>
              </a:rPr>
              <a:t>G</a:t>
            </a:r>
            <a:r>
              <a:rPr lang="en-US" sz="2800" b="1" dirty="0">
                <a:solidFill>
                  <a:srgbClr val="FFFF00"/>
                </a:solidFill>
              </a:rPr>
              <a:t>. </a:t>
            </a:r>
            <a:r>
              <a:rPr lang="en-US" sz="2800" b="1" i="1" dirty="0" err="1">
                <a:solidFill>
                  <a:srgbClr val="FFFF00"/>
                </a:solidFill>
              </a:rPr>
              <a:t>hirsutum</a:t>
            </a:r>
            <a:r>
              <a:rPr lang="en-US" sz="2800" b="1" dirty="0">
                <a:solidFill>
                  <a:srgbClr val="FFFF00"/>
                </a:solidFill>
              </a:rPr>
              <a:t> x </a:t>
            </a:r>
            <a:r>
              <a:rPr lang="en-US" sz="2800" b="1" i="1" dirty="0">
                <a:solidFill>
                  <a:srgbClr val="FFFF00"/>
                </a:solidFill>
              </a:rPr>
              <a:t>G</a:t>
            </a:r>
            <a:r>
              <a:rPr lang="en-US" sz="2800" b="1" dirty="0">
                <a:solidFill>
                  <a:srgbClr val="FFFF00"/>
                </a:solidFill>
              </a:rPr>
              <a:t>. </a:t>
            </a:r>
            <a:r>
              <a:rPr lang="en-US" sz="2800" b="1" i="1" dirty="0" err="1">
                <a:solidFill>
                  <a:srgbClr val="FFFF00"/>
                </a:solidFill>
              </a:rPr>
              <a:t>armourianum</a:t>
            </a:r>
            <a:r>
              <a:rPr lang="en-US" sz="2800" b="1" dirty="0">
                <a:solidFill>
                  <a:srgbClr val="FFFF00"/>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1844675"/>
            <a:ext cx="2663825" cy="3725863"/>
          </a:xfrm>
          <a:prstGeom prst="rect">
            <a:avLst/>
          </a:prstGeom>
          <a:noFill/>
          <a:ln w="9525">
            <a:noFill/>
            <a:miter lim="800000"/>
            <a:headEnd/>
            <a:tailEnd/>
          </a:ln>
        </p:spPr>
      </p:pic>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eaLnBrk="1" fontAlgn="auto" hangingPunct="1">
              <a:spcAft>
                <a:spcPts val="0"/>
              </a:spcAft>
              <a:defRPr/>
            </a:pPr>
            <a:r>
              <a:rPr lang="en-US" sz="3600" b="1" dirty="0">
                <a:latin typeface="Times New Roman" pitchFamily="18" charset="0"/>
                <a:cs typeface="Times New Roman" pitchFamily="18" charset="0"/>
              </a:rPr>
              <a:t>Development of BC</a:t>
            </a:r>
            <a:r>
              <a:rPr lang="en-US" sz="3600" b="1" baseline="-25000" dirty="0">
                <a:latin typeface="Times New Roman" pitchFamily="18" charset="0"/>
                <a:cs typeface="Times New Roman" pitchFamily="18" charset="0"/>
              </a:rPr>
              <a:t>1</a:t>
            </a:r>
            <a:r>
              <a:rPr lang="en-US" sz="3600" b="1" dirty="0">
                <a:latin typeface="Times New Roman" pitchFamily="18" charset="0"/>
                <a:cs typeface="Times New Roman" pitchFamily="18" charset="0"/>
              </a:rPr>
              <a:t>F</a:t>
            </a:r>
            <a:r>
              <a:rPr lang="en-US" sz="3600" b="1" baseline="-25000" dirty="0">
                <a:latin typeface="Times New Roman" pitchFamily="18" charset="0"/>
                <a:cs typeface="Times New Roman" pitchFamily="18" charset="0"/>
              </a:rPr>
              <a:t>1</a:t>
            </a:r>
            <a:endParaRPr lang="en-IN" sz="3600" b="1" baseline="-25000" dirty="0">
              <a:latin typeface="Times New Roman" pitchFamily="18" charset="0"/>
              <a:cs typeface="Times New Roman" pitchFamily="18" charset="0"/>
            </a:endParaRPr>
          </a:p>
        </p:txBody>
      </p:sp>
      <p:pic>
        <p:nvPicPr>
          <p:cNvPr id="28676"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053138" y="1844675"/>
            <a:ext cx="2622550" cy="3725863"/>
          </a:xfrm>
        </p:spPr>
      </p:pic>
      <p:pic>
        <p:nvPicPr>
          <p:cNvPr id="2867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4375" y="1844675"/>
            <a:ext cx="2686050" cy="3725863"/>
          </a:xfrm>
          <a:prstGeom prst="rect">
            <a:avLst/>
          </a:prstGeom>
          <a:noFill/>
          <a:ln w="9525">
            <a:noFill/>
            <a:miter lim="800000"/>
            <a:headEnd/>
            <a:tailEnd/>
          </a:ln>
        </p:spPr>
      </p:pic>
      <p:sp>
        <p:nvSpPr>
          <p:cNvPr id="28678" name="TextBox 6"/>
          <p:cNvSpPr txBox="1">
            <a:spLocks noChangeArrowheads="1"/>
          </p:cNvSpPr>
          <p:nvPr/>
        </p:nvSpPr>
        <p:spPr bwMode="auto">
          <a:xfrm>
            <a:off x="6597650" y="5589588"/>
            <a:ext cx="1262063" cy="368300"/>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Pollination</a:t>
            </a:r>
            <a:endParaRPr lang="en-IN" b="1">
              <a:latin typeface="Times New Roman" pitchFamily="18" charset="0"/>
              <a:cs typeface="Times New Roman" pitchFamily="18" charset="0"/>
            </a:endParaRPr>
          </a:p>
        </p:txBody>
      </p:sp>
      <p:sp>
        <p:nvSpPr>
          <p:cNvPr id="28679" name="TextBox 7"/>
          <p:cNvSpPr txBox="1">
            <a:spLocks noChangeArrowheads="1"/>
          </p:cNvSpPr>
          <p:nvPr/>
        </p:nvSpPr>
        <p:spPr bwMode="auto">
          <a:xfrm>
            <a:off x="2987675" y="5589588"/>
            <a:ext cx="2974975" cy="92233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Prevention of pollen contamination on male parent</a:t>
            </a:r>
            <a:endParaRPr lang="en-IN" b="1">
              <a:latin typeface="Times New Roman" pitchFamily="18" charset="0"/>
              <a:cs typeface="Times New Roman" pitchFamily="18" charset="0"/>
            </a:endParaRPr>
          </a:p>
        </p:txBody>
      </p:sp>
      <p:sp>
        <p:nvSpPr>
          <p:cNvPr id="28680" name="TextBox 8"/>
          <p:cNvSpPr txBox="1">
            <a:spLocks noChangeArrowheads="1"/>
          </p:cNvSpPr>
          <p:nvPr/>
        </p:nvSpPr>
        <p:spPr bwMode="auto">
          <a:xfrm>
            <a:off x="179388" y="5602288"/>
            <a:ext cx="2974975" cy="92233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Prevention of pollen contamination on female parent</a:t>
            </a:r>
            <a:endParaRPr lang="en-IN" b="1">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eaLnBrk="1" fontAlgn="auto" hangingPunct="1">
              <a:spcAft>
                <a:spcPts val="0"/>
              </a:spcAft>
              <a:defRPr/>
            </a:pPr>
            <a:r>
              <a:rPr lang="en-US" sz="3600" b="1" dirty="0">
                <a:latin typeface="Times New Roman" pitchFamily="18" charset="0"/>
                <a:cs typeface="Times New Roman" pitchFamily="18" charset="0"/>
              </a:rPr>
              <a:t>Application of growth regulators</a:t>
            </a:r>
            <a:endParaRPr lang="en-IN"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09800"/>
            <a:ext cx="8229600" cy="1427162"/>
          </a:xfrm>
        </p:spPr>
        <p:style>
          <a:lnRef idx="1">
            <a:schemeClr val="accent2"/>
          </a:lnRef>
          <a:fillRef idx="2">
            <a:schemeClr val="accent2"/>
          </a:fillRef>
          <a:effectRef idx="1">
            <a:schemeClr val="accent2"/>
          </a:effectRef>
          <a:fontRef idx="minor">
            <a:schemeClr val="dk1"/>
          </a:fontRef>
        </p:style>
        <p:txBody>
          <a:bodyPr rtlCol="0">
            <a:normAutofit/>
          </a:bodyPr>
          <a:lstStyle/>
          <a:p>
            <a:pPr marL="0" indent="0" eaLnBrk="1" fontAlgn="auto" hangingPunct="1">
              <a:spcAft>
                <a:spcPts val="0"/>
              </a:spcAft>
              <a:buFont typeface="Arial" pitchFamily="34" charset="0"/>
              <a:buNone/>
              <a:defRPr/>
            </a:pPr>
            <a:r>
              <a:rPr lang="en-US" sz="2800" b="1" dirty="0">
                <a:latin typeface="Times New Roman" pitchFamily="18" charset="0"/>
                <a:cs typeface="Times New Roman" pitchFamily="18" charset="0"/>
              </a:rPr>
              <a:t>A mixture of growth regulators </a:t>
            </a:r>
            <a:r>
              <a:rPr lang="en-US" sz="2800" b="1" dirty="0">
                <a:solidFill>
                  <a:srgbClr val="FF0000"/>
                </a:solidFill>
                <a:latin typeface="Times New Roman" pitchFamily="18" charset="0"/>
                <a:cs typeface="Times New Roman" pitchFamily="18" charset="0"/>
              </a:rPr>
              <a:t>(GA</a:t>
            </a:r>
            <a:r>
              <a:rPr lang="en-US" sz="2800" b="1" baseline="-25000" dirty="0">
                <a:solidFill>
                  <a:srgbClr val="FF0000"/>
                </a:solidFill>
                <a:latin typeface="Times New Roman" pitchFamily="18" charset="0"/>
                <a:cs typeface="Times New Roman" pitchFamily="18" charset="0"/>
              </a:rPr>
              <a:t>3 </a:t>
            </a:r>
            <a:r>
              <a:rPr lang="en-US" sz="2800" b="1" dirty="0">
                <a:solidFill>
                  <a:srgbClr val="FF0000"/>
                </a:solidFill>
                <a:latin typeface="Times New Roman" pitchFamily="18" charset="0"/>
                <a:cs typeface="Times New Roman" pitchFamily="18" charset="0"/>
              </a:rPr>
              <a:t>@ 50 ppm + NAA @ 100 ppm)</a:t>
            </a:r>
            <a:r>
              <a:rPr lang="en-US" sz="2800" b="1" dirty="0">
                <a:latin typeface="Times New Roman" pitchFamily="18" charset="0"/>
                <a:cs typeface="Times New Roman" pitchFamily="18" charset="0"/>
              </a:rPr>
              <a:t> for 3 consecutive day after pollination.</a:t>
            </a:r>
          </a:p>
        </p:txBody>
      </p:sp>
      <p:pic>
        <p:nvPicPr>
          <p:cNvPr id="29700"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3963988"/>
            <a:ext cx="2374900" cy="2468562"/>
          </a:xfrm>
          <a:prstGeom prst="rect">
            <a:avLst/>
          </a:prstGeom>
          <a:noFill/>
          <a:ln w="9525">
            <a:noFill/>
            <a:miter lim="800000"/>
            <a:headEnd/>
            <a:tailEnd/>
          </a:ln>
        </p:spPr>
      </p:pic>
      <p:pic>
        <p:nvPicPr>
          <p:cNvPr id="29701"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3213" y="3963988"/>
            <a:ext cx="2952750" cy="2468562"/>
          </a:xfrm>
          <a:prstGeom prst="rect">
            <a:avLst/>
          </a:prstGeom>
          <a:noFill/>
          <a:ln w="9525">
            <a:noFill/>
            <a:miter lim="800000"/>
            <a:headEnd/>
            <a:tailEnd/>
          </a:ln>
        </p:spPr>
      </p:pic>
      <p:pic>
        <p:nvPicPr>
          <p:cNvPr id="29702"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5963" y="3963988"/>
            <a:ext cx="2879725" cy="24685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a:solidFill>
                  <a:srgbClr val="FF0000"/>
                </a:solidFill>
                <a:latin typeface="Arial" pitchFamily="34" charset="0"/>
                <a:cs typeface="Arial" pitchFamily="34" charset="0"/>
              </a:rPr>
              <a:t>Some facts about cotton </a:t>
            </a: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a:latin typeface="Arial" pitchFamily="34" charset="0"/>
                <a:cs typeface="Arial" pitchFamily="34" charset="0"/>
              </a:rPr>
              <a:t>Cotton was one of the first few crops where </a:t>
            </a:r>
            <a:r>
              <a:rPr lang="en-US" sz="2200" b="1" dirty="0" err="1">
                <a:latin typeface="Arial" pitchFamily="34" charset="0"/>
                <a:cs typeface="Arial" pitchFamily="34" charset="0"/>
              </a:rPr>
              <a:t>Mendelian</a:t>
            </a:r>
            <a:r>
              <a:rPr lang="en-US" sz="2200" b="1" dirty="0">
                <a:latin typeface="Arial" pitchFamily="34" charset="0"/>
                <a:cs typeface="Arial" pitchFamily="34" charset="0"/>
              </a:rPr>
              <a:t> principles of inheritance were applied. </a:t>
            </a:r>
          </a:p>
          <a:p>
            <a:r>
              <a:rPr lang="en-US" sz="2200" b="1" dirty="0">
                <a:solidFill>
                  <a:schemeClr val="bg1"/>
                </a:solidFill>
                <a:latin typeface="Arial" pitchFamily="34" charset="0"/>
                <a:cs typeface="Arial" pitchFamily="34" charset="0"/>
              </a:rPr>
              <a:t>Compact family block design was developed in cotton. </a:t>
            </a:r>
          </a:p>
          <a:p>
            <a:r>
              <a:rPr lang="en-US" sz="2200" b="1" dirty="0">
                <a:solidFill>
                  <a:schemeClr val="bg1"/>
                </a:solidFill>
                <a:latin typeface="Arial" pitchFamily="34" charset="0"/>
                <a:cs typeface="Arial" pitchFamily="34" charset="0"/>
              </a:rPr>
              <a:t>Cotton defies </a:t>
            </a:r>
            <a:r>
              <a:rPr lang="en-US" sz="2200" b="1" dirty="0" err="1">
                <a:solidFill>
                  <a:schemeClr val="bg1"/>
                </a:solidFill>
                <a:latin typeface="Arial" pitchFamily="34" charset="0"/>
                <a:cs typeface="Arial" pitchFamily="34" charset="0"/>
              </a:rPr>
              <a:t>Vavilovian</a:t>
            </a:r>
            <a:r>
              <a:rPr lang="en-US" sz="2200" b="1" dirty="0">
                <a:solidFill>
                  <a:schemeClr val="bg1"/>
                </a:solidFill>
                <a:latin typeface="Arial" pitchFamily="34" charset="0"/>
                <a:cs typeface="Arial" pitchFamily="34" charset="0"/>
              </a:rPr>
              <a:t> principles. </a:t>
            </a:r>
          </a:p>
          <a:p>
            <a:r>
              <a:rPr lang="en-US" sz="2200" b="1" dirty="0">
                <a:solidFill>
                  <a:schemeClr val="bg1"/>
                </a:solidFill>
                <a:latin typeface="Arial" pitchFamily="34" charset="0"/>
                <a:cs typeface="Arial" pitchFamily="34" charset="0"/>
              </a:rPr>
              <a:t>Major cause of Industrial revolution in Europe and civil war in the States.</a:t>
            </a:r>
          </a:p>
          <a:p>
            <a:r>
              <a:rPr lang="en-US" sz="2200" b="1" dirty="0">
                <a:solidFill>
                  <a:schemeClr val="bg1"/>
                </a:solidFill>
                <a:latin typeface="Arial" pitchFamily="34" charset="0"/>
                <a:cs typeface="Arial" pitchFamily="34" charset="0"/>
              </a:rPr>
              <a:t>Lint-the major economic product of cotton survived during evolution without any selective advantage to the plant. </a:t>
            </a:r>
          </a:p>
          <a:p>
            <a:r>
              <a:rPr lang="en-US" sz="2200" b="1" dirty="0">
                <a:solidFill>
                  <a:schemeClr val="bg1"/>
                </a:solidFill>
                <a:latin typeface="Arial" pitchFamily="34" charset="0"/>
                <a:cs typeface="Arial" pitchFamily="34" charset="0"/>
              </a:rPr>
              <a:t>It is the first crop where IPM strategies were developed in India.</a:t>
            </a:r>
          </a:p>
          <a:p>
            <a:r>
              <a:rPr lang="en-US" sz="2200" b="1" dirty="0">
                <a:solidFill>
                  <a:schemeClr val="bg1"/>
                </a:solidFill>
                <a:latin typeface="Arial" pitchFamily="34" charset="0"/>
                <a:cs typeface="Arial" pitchFamily="34" charset="0"/>
              </a:rPr>
              <a:t>Cotton is the first crop in the country where </a:t>
            </a:r>
            <a:r>
              <a:rPr lang="en-US" sz="2200" b="1" dirty="0" err="1">
                <a:solidFill>
                  <a:schemeClr val="bg1"/>
                </a:solidFill>
                <a:latin typeface="Arial" pitchFamily="34" charset="0"/>
                <a:cs typeface="Arial" pitchFamily="34" charset="0"/>
              </a:rPr>
              <a:t>transgenics</a:t>
            </a:r>
            <a:r>
              <a:rPr lang="en-US" sz="2200" b="1" dirty="0">
                <a:solidFill>
                  <a:schemeClr val="bg1"/>
                </a:solidFill>
                <a:latin typeface="Arial" pitchFamily="34" charset="0"/>
                <a:cs typeface="Arial" pitchFamily="34" charset="0"/>
              </a:rPr>
              <a:t> have been commercialized.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9750" y="762000"/>
          <a:ext cx="8136905" cy="5620245"/>
        </p:xfrm>
        <a:graphic>
          <a:graphicData uri="http://schemas.openxmlformats.org/drawingml/2006/table">
            <a:tbl>
              <a:tblPr firstRow="1" firstCol="1" bandRow="1">
                <a:tableStyleId>{21E4AEA4-8DFA-4A89-87EB-49C32662AFE0}</a:tableStyleId>
              </a:tblPr>
              <a:tblGrid>
                <a:gridCol w="1675167">
                  <a:extLst>
                    <a:ext uri="{9D8B030D-6E8A-4147-A177-3AD203B41FA5}">
                      <a16:colId xmlns:a16="http://schemas.microsoft.com/office/drawing/2014/main" val="20000"/>
                    </a:ext>
                  </a:extLst>
                </a:gridCol>
                <a:gridCol w="2045468">
                  <a:extLst>
                    <a:ext uri="{9D8B030D-6E8A-4147-A177-3AD203B41FA5}">
                      <a16:colId xmlns:a16="http://schemas.microsoft.com/office/drawing/2014/main" val="20001"/>
                    </a:ext>
                  </a:extLst>
                </a:gridCol>
                <a:gridCol w="2400045">
                  <a:extLst>
                    <a:ext uri="{9D8B030D-6E8A-4147-A177-3AD203B41FA5}">
                      <a16:colId xmlns:a16="http://schemas.microsoft.com/office/drawing/2014/main" val="20002"/>
                    </a:ext>
                  </a:extLst>
                </a:gridCol>
                <a:gridCol w="2016225">
                  <a:extLst>
                    <a:ext uri="{9D8B030D-6E8A-4147-A177-3AD203B41FA5}">
                      <a16:colId xmlns:a16="http://schemas.microsoft.com/office/drawing/2014/main" val="20003"/>
                    </a:ext>
                  </a:extLst>
                </a:gridCol>
              </a:tblGrid>
              <a:tr h="846289">
                <a:tc>
                  <a:txBody>
                    <a:bodyPr/>
                    <a:lstStyle/>
                    <a:p>
                      <a:pPr>
                        <a:lnSpc>
                          <a:spcPct val="107000"/>
                        </a:lnSpc>
                        <a:spcAft>
                          <a:spcPts val="0"/>
                        </a:spcAft>
                      </a:pPr>
                      <a:r>
                        <a:rPr lang="en-IN" sz="1600" b="1" dirty="0">
                          <a:effectLst/>
                          <a:latin typeface="Times New Roman" pitchFamily="18" charset="0"/>
                          <a:cs typeface="Times New Roman" pitchFamily="18" charset="0"/>
                        </a:rPr>
                        <a:t>Cross</a:t>
                      </a:r>
                      <a:endParaRPr lang="en-IN"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Number of pollinations made</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Number of bolls picked for culturing 3 DAP</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Number of ovules cultured</a:t>
                      </a:r>
                      <a:endParaRPr lang="en-IN" sz="1600" b="1">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0"/>
                  </a:ext>
                </a:extLst>
              </a:tr>
              <a:tr h="433996">
                <a:tc>
                  <a:txBody>
                    <a:bodyPr/>
                    <a:lstStyle/>
                    <a:p>
                      <a:pPr>
                        <a:lnSpc>
                          <a:spcPct val="107000"/>
                        </a:lnSpc>
                        <a:spcAft>
                          <a:spcPts val="0"/>
                        </a:spcAft>
                      </a:pPr>
                      <a:r>
                        <a:rPr lang="en-IN" sz="1600" b="1" dirty="0">
                          <a:effectLst/>
                          <a:latin typeface="Times New Roman" pitchFamily="18" charset="0"/>
                          <a:cs typeface="Times New Roman" pitchFamily="18" charset="0"/>
                        </a:rPr>
                        <a:t>F</a:t>
                      </a:r>
                      <a:r>
                        <a:rPr lang="en-IN" sz="1600" b="1" baseline="-25000" dirty="0">
                          <a:effectLst/>
                          <a:latin typeface="Times New Roman" pitchFamily="18" charset="0"/>
                          <a:cs typeface="Times New Roman" pitchFamily="18" charset="0"/>
                        </a:rPr>
                        <a:t>1 </a:t>
                      </a:r>
                      <a:r>
                        <a:rPr lang="en-IN" sz="1600" b="1" baseline="0" dirty="0">
                          <a:effectLst/>
                          <a:latin typeface="Times New Roman" pitchFamily="18" charset="0"/>
                          <a:cs typeface="Times New Roman" pitchFamily="18" charset="0"/>
                        </a:rPr>
                        <a:t>x F 1861</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US" sz="1600" b="1" dirty="0">
                          <a:effectLst/>
                          <a:latin typeface="Times New Roman" pitchFamily="18" charset="0"/>
                          <a:ea typeface="Calibri"/>
                          <a:cs typeface="Times New Roman" pitchFamily="18" charset="0"/>
                        </a:rPr>
                        <a:t>140</a:t>
                      </a:r>
                      <a:endParaRPr lang="en-IN"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US" sz="1600" b="1" dirty="0">
                          <a:effectLst/>
                          <a:latin typeface="Times New Roman" pitchFamily="18" charset="0"/>
                          <a:ea typeface="Calibri"/>
                          <a:cs typeface="Times New Roman" pitchFamily="18" charset="0"/>
                        </a:rPr>
                        <a:t>121</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US" sz="1600" b="1" dirty="0">
                          <a:effectLst/>
                          <a:latin typeface="Times New Roman" pitchFamily="18" charset="0"/>
                          <a:ea typeface="Calibri"/>
                          <a:cs typeface="Times New Roman" pitchFamily="18" charset="0"/>
                        </a:rPr>
                        <a:t>2420</a:t>
                      </a:r>
                      <a:endParaRPr lang="en-IN" sz="1600" b="1" dirty="0">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01"/>
                  </a:ext>
                </a:extLst>
              </a:tr>
              <a:tr h="433996">
                <a:tc>
                  <a:txBody>
                    <a:bodyPr/>
                    <a:lstStyle/>
                    <a:p>
                      <a:pPr>
                        <a:lnSpc>
                          <a:spcPct val="107000"/>
                        </a:lnSpc>
                        <a:spcAft>
                          <a:spcPts val="0"/>
                        </a:spcAft>
                      </a:pPr>
                      <a:r>
                        <a:rPr lang="en-IN" sz="1600" b="1" dirty="0">
                          <a:effectLst/>
                          <a:latin typeface="Times New Roman" pitchFamily="18" charset="0"/>
                          <a:cs typeface="Times New Roman" pitchFamily="18" charset="0"/>
                        </a:rPr>
                        <a:t>F</a:t>
                      </a:r>
                      <a:r>
                        <a:rPr lang="en-IN" sz="1600" b="1" baseline="-25000" dirty="0">
                          <a:effectLst/>
                          <a:latin typeface="Times New Roman" pitchFamily="18" charset="0"/>
                          <a:cs typeface="Times New Roman" pitchFamily="18" charset="0"/>
                        </a:rPr>
                        <a:t>1</a:t>
                      </a:r>
                      <a:r>
                        <a:rPr lang="en-IN" sz="1600" b="1" dirty="0">
                          <a:effectLst/>
                          <a:latin typeface="Times New Roman" pitchFamily="18" charset="0"/>
                          <a:cs typeface="Times New Roman" pitchFamily="18" charset="0"/>
                        </a:rPr>
                        <a:t> x LH 2108</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145</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129</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dirty="0">
                          <a:effectLst/>
                          <a:latin typeface="Times New Roman" pitchFamily="18" charset="0"/>
                          <a:cs typeface="Times New Roman" pitchFamily="18" charset="0"/>
                        </a:rPr>
                        <a:t>2580</a:t>
                      </a:r>
                      <a:endParaRPr lang="en-IN" sz="1600" b="1" dirty="0">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02"/>
                  </a:ext>
                </a:extLst>
              </a:tr>
              <a:tr h="433996">
                <a:tc>
                  <a:txBody>
                    <a:bodyPr/>
                    <a:lstStyle/>
                    <a:p>
                      <a:pPr>
                        <a:lnSpc>
                          <a:spcPct val="107000"/>
                        </a:lnSpc>
                        <a:spcAft>
                          <a:spcPts val="0"/>
                        </a:spcAft>
                      </a:pPr>
                      <a:r>
                        <a:rPr lang="en-IN" sz="1600" b="1" dirty="0">
                          <a:effectLst/>
                          <a:latin typeface="Times New Roman" pitchFamily="18" charset="0"/>
                          <a:cs typeface="Times New Roman" pitchFamily="18" charset="0"/>
                        </a:rPr>
                        <a:t>F</a:t>
                      </a:r>
                      <a:r>
                        <a:rPr lang="en-IN" sz="1600" b="1" baseline="-25000" dirty="0">
                          <a:effectLst/>
                          <a:latin typeface="Times New Roman" pitchFamily="18" charset="0"/>
                          <a:cs typeface="Times New Roman" pitchFamily="18" charset="0"/>
                        </a:rPr>
                        <a:t>1</a:t>
                      </a:r>
                      <a:r>
                        <a:rPr lang="en-IN" sz="1600" b="1" dirty="0">
                          <a:effectLst/>
                          <a:latin typeface="Times New Roman" pitchFamily="18" charset="0"/>
                          <a:cs typeface="Times New Roman" pitchFamily="18" charset="0"/>
                        </a:rPr>
                        <a:t> x F 846</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117</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99</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1980</a:t>
                      </a:r>
                      <a:endParaRPr lang="en-IN" sz="1600" b="1">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03"/>
                  </a:ext>
                </a:extLst>
              </a:tr>
              <a:tr h="433996">
                <a:tc>
                  <a:txBody>
                    <a:bodyPr/>
                    <a:lstStyle/>
                    <a:p>
                      <a:pPr>
                        <a:lnSpc>
                          <a:spcPct val="107000"/>
                        </a:lnSpc>
                        <a:spcAft>
                          <a:spcPts val="0"/>
                        </a:spcAft>
                      </a:pPr>
                      <a:r>
                        <a:rPr lang="en-IN" sz="1600" b="1" dirty="0">
                          <a:effectLst/>
                          <a:latin typeface="Times New Roman" pitchFamily="18" charset="0"/>
                          <a:cs typeface="Times New Roman" pitchFamily="18" charset="0"/>
                        </a:rPr>
                        <a:t>F</a:t>
                      </a:r>
                      <a:r>
                        <a:rPr lang="en-IN" sz="1600" b="1" baseline="-25000" dirty="0">
                          <a:effectLst/>
                          <a:latin typeface="Times New Roman" pitchFamily="18" charset="0"/>
                          <a:cs typeface="Times New Roman" pitchFamily="18" charset="0"/>
                        </a:rPr>
                        <a:t>1</a:t>
                      </a:r>
                      <a:r>
                        <a:rPr lang="en-IN" sz="1600" b="1" dirty="0">
                          <a:effectLst/>
                          <a:latin typeface="Times New Roman" pitchFamily="18" charset="0"/>
                          <a:cs typeface="Times New Roman" pitchFamily="18" charset="0"/>
                        </a:rPr>
                        <a:t> x PIL 8</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117</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103</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2060</a:t>
                      </a:r>
                      <a:endParaRPr lang="en-IN" sz="1600" b="1">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04"/>
                  </a:ext>
                </a:extLst>
              </a:tr>
              <a:tr h="433996">
                <a:tc>
                  <a:txBody>
                    <a:bodyPr/>
                    <a:lstStyle/>
                    <a:p>
                      <a:pPr>
                        <a:lnSpc>
                          <a:spcPct val="107000"/>
                        </a:lnSpc>
                        <a:spcAft>
                          <a:spcPts val="0"/>
                        </a:spcAft>
                      </a:pPr>
                      <a:r>
                        <a:rPr lang="en-IN" sz="1600" b="1" dirty="0">
                          <a:effectLst/>
                          <a:latin typeface="Times New Roman" pitchFamily="18" charset="0"/>
                          <a:cs typeface="Times New Roman" pitchFamily="18" charset="0"/>
                        </a:rPr>
                        <a:t>F</a:t>
                      </a:r>
                      <a:r>
                        <a:rPr lang="en-IN" sz="1600" b="1" baseline="-25000" dirty="0">
                          <a:effectLst/>
                          <a:latin typeface="Times New Roman" pitchFamily="18" charset="0"/>
                          <a:cs typeface="Times New Roman" pitchFamily="18" charset="0"/>
                        </a:rPr>
                        <a:t>1</a:t>
                      </a:r>
                      <a:r>
                        <a:rPr lang="en-IN" sz="1600" b="1" dirty="0">
                          <a:effectLst/>
                          <a:latin typeface="Times New Roman" pitchFamily="18" charset="0"/>
                          <a:cs typeface="Times New Roman" pitchFamily="18" charset="0"/>
                        </a:rPr>
                        <a:t> x PIL 43</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126</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109</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2180</a:t>
                      </a:r>
                      <a:endParaRPr lang="en-IN" sz="1600" b="1">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05"/>
                  </a:ext>
                </a:extLst>
              </a:tr>
              <a:tr h="433996">
                <a:tc>
                  <a:txBody>
                    <a:bodyPr/>
                    <a:lstStyle/>
                    <a:p>
                      <a:pPr>
                        <a:lnSpc>
                          <a:spcPct val="107000"/>
                        </a:lnSpc>
                        <a:spcAft>
                          <a:spcPts val="0"/>
                        </a:spcAft>
                      </a:pPr>
                      <a:r>
                        <a:rPr lang="en-IN" sz="1600" b="1" dirty="0">
                          <a:effectLst/>
                          <a:latin typeface="Times New Roman" pitchFamily="18" charset="0"/>
                          <a:cs typeface="Times New Roman" pitchFamily="18" charset="0"/>
                        </a:rPr>
                        <a:t>F</a:t>
                      </a:r>
                      <a:r>
                        <a:rPr lang="en-IN" sz="1600" b="1" baseline="-25000" dirty="0">
                          <a:effectLst/>
                          <a:latin typeface="Times New Roman" pitchFamily="18" charset="0"/>
                          <a:cs typeface="Times New Roman" pitchFamily="18" charset="0"/>
                        </a:rPr>
                        <a:t>1</a:t>
                      </a:r>
                      <a:r>
                        <a:rPr lang="en-IN" sz="1600" b="1" dirty="0">
                          <a:effectLst/>
                          <a:latin typeface="Times New Roman" pitchFamily="18" charset="0"/>
                          <a:cs typeface="Times New Roman" pitchFamily="18" charset="0"/>
                        </a:rPr>
                        <a:t> x F 2164</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109</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94</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1880</a:t>
                      </a:r>
                      <a:endParaRPr lang="en-IN" sz="1600" b="1">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06"/>
                  </a:ext>
                </a:extLst>
              </a:tr>
              <a:tr h="433996">
                <a:tc>
                  <a:txBody>
                    <a:bodyPr/>
                    <a:lstStyle/>
                    <a:p>
                      <a:pPr>
                        <a:lnSpc>
                          <a:spcPct val="107000"/>
                        </a:lnSpc>
                        <a:spcAft>
                          <a:spcPts val="0"/>
                        </a:spcAft>
                      </a:pPr>
                      <a:r>
                        <a:rPr lang="en-IN" sz="1600" b="1" dirty="0">
                          <a:effectLst/>
                          <a:latin typeface="Times New Roman" pitchFamily="18" charset="0"/>
                          <a:cs typeface="Times New Roman" pitchFamily="18" charset="0"/>
                        </a:rPr>
                        <a:t>F</a:t>
                      </a:r>
                      <a:r>
                        <a:rPr lang="en-IN" sz="1600" b="1" baseline="-25000" dirty="0">
                          <a:effectLst/>
                          <a:latin typeface="Times New Roman" pitchFamily="18" charset="0"/>
                          <a:cs typeface="Times New Roman" pitchFamily="18" charset="0"/>
                        </a:rPr>
                        <a:t>1</a:t>
                      </a:r>
                      <a:r>
                        <a:rPr lang="en-IN" sz="1600" b="1" dirty="0">
                          <a:effectLst/>
                          <a:latin typeface="Times New Roman" pitchFamily="18" charset="0"/>
                          <a:cs typeface="Times New Roman" pitchFamily="18" charset="0"/>
                        </a:rPr>
                        <a:t> x LH 900</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130</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111</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2220</a:t>
                      </a:r>
                      <a:endParaRPr lang="en-IN" sz="1600" b="1">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07"/>
                  </a:ext>
                </a:extLst>
              </a:tr>
              <a:tr h="433996">
                <a:tc>
                  <a:txBody>
                    <a:bodyPr/>
                    <a:lstStyle/>
                    <a:p>
                      <a:pPr>
                        <a:lnSpc>
                          <a:spcPct val="107000"/>
                        </a:lnSpc>
                        <a:spcAft>
                          <a:spcPts val="0"/>
                        </a:spcAft>
                      </a:pPr>
                      <a:r>
                        <a:rPr lang="en-IN" sz="1600" b="1" dirty="0">
                          <a:effectLst/>
                          <a:latin typeface="Times New Roman" pitchFamily="18" charset="0"/>
                          <a:cs typeface="Times New Roman" pitchFamily="18" charset="0"/>
                        </a:rPr>
                        <a:t>F</a:t>
                      </a:r>
                      <a:r>
                        <a:rPr lang="en-IN" sz="1600" b="1" baseline="-25000" dirty="0">
                          <a:effectLst/>
                          <a:latin typeface="Times New Roman" pitchFamily="18" charset="0"/>
                          <a:cs typeface="Times New Roman" pitchFamily="18" charset="0"/>
                        </a:rPr>
                        <a:t>1</a:t>
                      </a:r>
                      <a:r>
                        <a:rPr lang="en-IN" sz="1600" b="1" dirty="0">
                          <a:effectLst/>
                          <a:latin typeface="Times New Roman" pitchFamily="18" charset="0"/>
                          <a:cs typeface="Times New Roman" pitchFamily="18" charset="0"/>
                        </a:rPr>
                        <a:t> x LH 1556</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109</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98</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1960</a:t>
                      </a:r>
                      <a:endParaRPr lang="en-IN" sz="1600" b="1">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08"/>
                  </a:ext>
                </a:extLst>
              </a:tr>
              <a:tr h="433996">
                <a:tc>
                  <a:txBody>
                    <a:bodyPr/>
                    <a:lstStyle/>
                    <a:p>
                      <a:pPr>
                        <a:lnSpc>
                          <a:spcPct val="107000"/>
                        </a:lnSpc>
                        <a:spcAft>
                          <a:spcPts val="0"/>
                        </a:spcAft>
                      </a:pPr>
                      <a:r>
                        <a:rPr lang="en-IN" sz="1600" b="1" dirty="0">
                          <a:effectLst/>
                          <a:latin typeface="Times New Roman" pitchFamily="18" charset="0"/>
                          <a:cs typeface="Times New Roman" pitchFamily="18" charset="0"/>
                        </a:rPr>
                        <a:t>F</a:t>
                      </a:r>
                      <a:r>
                        <a:rPr lang="en-IN" sz="1600" b="1" baseline="-25000" dirty="0">
                          <a:effectLst/>
                          <a:latin typeface="Times New Roman" pitchFamily="18" charset="0"/>
                          <a:cs typeface="Times New Roman" pitchFamily="18" charset="0"/>
                        </a:rPr>
                        <a:t>1</a:t>
                      </a:r>
                      <a:r>
                        <a:rPr lang="en-IN" sz="1600" b="1" dirty="0">
                          <a:effectLst/>
                          <a:latin typeface="Times New Roman" pitchFamily="18" charset="0"/>
                          <a:cs typeface="Times New Roman" pitchFamily="18" charset="0"/>
                        </a:rPr>
                        <a:t> x LH 2107</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104</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87</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1740</a:t>
                      </a:r>
                      <a:endParaRPr lang="en-IN" sz="1600" b="1">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09"/>
                  </a:ext>
                </a:extLst>
              </a:tr>
              <a:tr h="433996">
                <a:tc>
                  <a:txBody>
                    <a:bodyPr/>
                    <a:lstStyle/>
                    <a:p>
                      <a:pPr>
                        <a:lnSpc>
                          <a:spcPct val="107000"/>
                        </a:lnSpc>
                        <a:spcAft>
                          <a:spcPts val="0"/>
                        </a:spcAft>
                      </a:pPr>
                      <a:r>
                        <a:rPr lang="en-IN" sz="1600" b="1" dirty="0">
                          <a:effectLst/>
                          <a:latin typeface="Times New Roman" pitchFamily="18" charset="0"/>
                          <a:cs typeface="Times New Roman" pitchFamily="18" charset="0"/>
                        </a:rPr>
                        <a:t>F</a:t>
                      </a:r>
                      <a:r>
                        <a:rPr lang="en-IN" sz="1600" b="1" baseline="-25000" dirty="0">
                          <a:effectLst/>
                          <a:latin typeface="Times New Roman" pitchFamily="18" charset="0"/>
                          <a:cs typeface="Times New Roman" pitchFamily="18" charset="0"/>
                        </a:rPr>
                        <a:t>1</a:t>
                      </a:r>
                      <a:r>
                        <a:rPr lang="en-IN" sz="1600" b="1" dirty="0">
                          <a:effectLst/>
                          <a:latin typeface="Times New Roman" pitchFamily="18" charset="0"/>
                          <a:cs typeface="Times New Roman" pitchFamily="18" charset="0"/>
                        </a:rPr>
                        <a:t> x LH 2076</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98</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71</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1420</a:t>
                      </a:r>
                      <a:endParaRPr lang="en-IN" sz="1600" b="1">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10"/>
                  </a:ext>
                </a:extLst>
              </a:tr>
              <a:tr h="433996">
                <a:tc>
                  <a:txBody>
                    <a:bodyPr/>
                    <a:lstStyle/>
                    <a:p>
                      <a:pPr>
                        <a:lnSpc>
                          <a:spcPct val="107000"/>
                        </a:lnSpc>
                        <a:spcAft>
                          <a:spcPts val="0"/>
                        </a:spcAft>
                      </a:pPr>
                      <a:r>
                        <a:rPr lang="en-IN" sz="1600" b="1">
                          <a:effectLst/>
                          <a:latin typeface="Times New Roman" pitchFamily="18" charset="0"/>
                          <a:cs typeface="Times New Roman" pitchFamily="18" charset="0"/>
                        </a:rPr>
                        <a:t>Total</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dirty="0">
                          <a:solidFill>
                            <a:srgbClr val="FF0000"/>
                          </a:solidFill>
                          <a:effectLst/>
                          <a:latin typeface="Times New Roman" pitchFamily="18" charset="0"/>
                          <a:cs typeface="Times New Roman" pitchFamily="18" charset="0"/>
                        </a:rPr>
                        <a:t>1195</a:t>
                      </a:r>
                      <a:endParaRPr lang="en-IN" sz="1600" b="1" dirty="0">
                        <a:solidFill>
                          <a:srgbClr val="FF0000"/>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dirty="0">
                          <a:solidFill>
                            <a:srgbClr val="FF0000"/>
                          </a:solidFill>
                          <a:effectLst/>
                          <a:latin typeface="Times New Roman" pitchFamily="18" charset="0"/>
                          <a:cs typeface="Times New Roman" pitchFamily="18" charset="0"/>
                        </a:rPr>
                        <a:t>1042</a:t>
                      </a:r>
                      <a:endParaRPr lang="en-IN" sz="1600" b="1" dirty="0">
                        <a:solidFill>
                          <a:srgbClr val="FF0000"/>
                        </a:solidFill>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dirty="0">
                          <a:solidFill>
                            <a:srgbClr val="FF0000"/>
                          </a:solidFill>
                          <a:effectLst/>
                          <a:latin typeface="Times New Roman" pitchFamily="18" charset="0"/>
                          <a:cs typeface="Times New Roman" pitchFamily="18" charset="0"/>
                        </a:rPr>
                        <a:t>20440</a:t>
                      </a:r>
                      <a:endParaRPr lang="en-IN" sz="1600" b="1" dirty="0">
                        <a:solidFill>
                          <a:srgbClr val="FF0000"/>
                        </a:solidFill>
                        <a:effectLst/>
                        <a:latin typeface="Times New Roman" pitchFamily="18" charset="0"/>
                        <a:ea typeface="Calibri"/>
                        <a:cs typeface="Times New Roman" pitchFamily="18" charset="0"/>
                      </a:endParaRPr>
                    </a:p>
                  </a:txBody>
                  <a:tcPr marL="68580" marR="68580" marT="0" marB="0" anchor="b"/>
                </a:tc>
                <a:extLst>
                  <a:ext uri="{0D108BD9-81ED-4DB2-BD59-A6C34878D82A}">
                    <a16:rowId xmlns:a16="http://schemas.microsoft.com/office/drawing/2014/main" val="1001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n-US" sz="3600" b="1" dirty="0">
                <a:latin typeface="Times New Roman" pitchFamily="18" charset="0"/>
                <a:cs typeface="Times New Roman" pitchFamily="18" charset="0"/>
              </a:rPr>
              <a:t>Ovule Culture</a:t>
            </a:r>
            <a:endParaRPr lang="en-IN" sz="3600" b="1" dirty="0">
              <a:latin typeface="Times New Roman" pitchFamily="18" charset="0"/>
              <a:cs typeface="Times New Roman" pitchFamily="18" charset="0"/>
            </a:endParaRPr>
          </a:p>
        </p:txBody>
      </p:sp>
      <p:pic>
        <p:nvPicPr>
          <p:cNvPr id="35843" name="Content Placeholder 3"/>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059113" y="1700213"/>
            <a:ext cx="2808287" cy="2020887"/>
          </a:xfrm>
        </p:spPr>
      </p:pic>
      <p:pic>
        <p:nvPicPr>
          <p:cNvPr id="3584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1700" y="1700213"/>
            <a:ext cx="2693988" cy="2009775"/>
          </a:xfrm>
          <a:prstGeom prst="rect">
            <a:avLst/>
          </a:prstGeom>
          <a:noFill/>
          <a:ln w="9525">
            <a:noFill/>
            <a:miter lim="800000"/>
            <a:headEnd/>
            <a:tailEnd/>
          </a:ln>
        </p:spPr>
      </p:pic>
      <p:pic>
        <p:nvPicPr>
          <p:cNvPr id="3584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1913" y="4076700"/>
            <a:ext cx="3024187" cy="1990725"/>
          </a:xfrm>
          <a:prstGeom prst="rect">
            <a:avLst/>
          </a:prstGeom>
          <a:noFill/>
          <a:ln w="9525">
            <a:noFill/>
            <a:miter lim="800000"/>
            <a:headEnd/>
            <a:tailEnd/>
          </a:ln>
        </p:spPr>
      </p:pic>
      <p:pic>
        <p:nvPicPr>
          <p:cNvPr id="3584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7388" y="4078288"/>
            <a:ext cx="2968625" cy="1990725"/>
          </a:xfrm>
          <a:prstGeom prst="rect">
            <a:avLst/>
          </a:prstGeom>
          <a:noFill/>
          <a:ln w="9525">
            <a:noFill/>
            <a:miter lim="800000"/>
            <a:headEnd/>
            <a:tailEnd/>
          </a:ln>
        </p:spPr>
      </p:pic>
      <p:sp>
        <p:nvSpPr>
          <p:cNvPr id="35847" name="TextBox 7"/>
          <p:cNvSpPr txBox="1">
            <a:spLocks noChangeArrowheads="1"/>
          </p:cNvSpPr>
          <p:nvPr/>
        </p:nvSpPr>
        <p:spPr bwMode="auto">
          <a:xfrm>
            <a:off x="3348038" y="3644900"/>
            <a:ext cx="2447925"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One month old ovules</a:t>
            </a:r>
            <a:endParaRPr lang="en-IN" b="1">
              <a:latin typeface="Times New Roman" pitchFamily="18" charset="0"/>
              <a:cs typeface="Times New Roman" pitchFamily="18" charset="0"/>
            </a:endParaRPr>
          </a:p>
        </p:txBody>
      </p:sp>
      <p:sp>
        <p:nvSpPr>
          <p:cNvPr id="35848" name="TextBox 8"/>
          <p:cNvSpPr txBox="1">
            <a:spLocks noChangeArrowheads="1"/>
          </p:cNvSpPr>
          <p:nvPr/>
        </p:nvSpPr>
        <p:spPr bwMode="auto">
          <a:xfrm>
            <a:off x="6011863" y="3644900"/>
            <a:ext cx="2592387"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Three months old ovules</a:t>
            </a:r>
            <a:endParaRPr lang="en-IN" b="1">
              <a:latin typeface="Times New Roman" pitchFamily="18" charset="0"/>
              <a:cs typeface="Times New Roman" pitchFamily="18" charset="0"/>
            </a:endParaRPr>
          </a:p>
        </p:txBody>
      </p:sp>
      <p:sp>
        <p:nvSpPr>
          <p:cNvPr id="35849" name="TextBox 9"/>
          <p:cNvSpPr txBox="1">
            <a:spLocks noChangeArrowheads="1"/>
          </p:cNvSpPr>
          <p:nvPr/>
        </p:nvSpPr>
        <p:spPr bwMode="auto">
          <a:xfrm>
            <a:off x="1331913" y="6067425"/>
            <a:ext cx="5992812" cy="646113"/>
          </a:xfrm>
          <a:prstGeom prst="rect">
            <a:avLst/>
          </a:prstGeom>
          <a:noFill/>
          <a:ln w="9525">
            <a:noFill/>
            <a:miter lim="800000"/>
            <a:headEnd/>
            <a:tailEnd/>
          </a:ln>
        </p:spPr>
        <p:txBody>
          <a:bodyPr>
            <a:spAutoFit/>
          </a:bodyPr>
          <a:lstStyle/>
          <a:p>
            <a:pPr algn="ctr"/>
            <a:r>
              <a:rPr lang="en-US" b="1"/>
              <a:t>Dead and atrophied embryos excised from three months old ovules</a:t>
            </a:r>
            <a:endParaRPr lang="en-IN" b="1"/>
          </a:p>
        </p:txBody>
      </p:sp>
      <p:pic>
        <p:nvPicPr>
          <p:cNvPr id="35850"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0538" y="1700213"/>
            <a:ext cx="2497137" cy="2009775"/>
          </a:xfrm>
          <a:prstGeom prst="rect">
            <a:avLst/>
          </a:prstGeom>
          <a:noFill/>
          <a:ln w="9525">
            <a:noFill/>
            <a:miter lim="800000"/>
            <a:headEnd/>
            <a:tailEnd/>
          </a:ln>
        </p:spPr>
      </p:pic>
      <p:sp>
        <p:nvSpPr>
          <p:cNvPr id="35851" name="TextBox 11"/>
          <p:cNvSpPr txBox="1">
            <a:spLocks noChangeArrowheads="1"/>
          </p:cNvSpPr>
          <p:nvPr/>
        </p:nvSpPr>
        <p:spPr bwMode="auto">
          <a:xfrm>
            <a:off x="611188" y="3668713"/>
            <a:ext cx="2232025" cy="369887"/>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One week old ovules</a:t>
            </a:r>
            <a:endParaRPr lang="en-IN" b="1">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700" b="1" dirty="0">
                <a:solidFill>
                  <a:srgbClr val="FF0000"/>
                </a:solidFill>
                <a:latin typeface="Times New Roman" panose="02020603050405020304" pitchFamily="18" charset="0"/>
                <a:cs typeface="Times New Roman" panose="02020603050405020304" pitchFamily="18" charset="0"/>
              </a:rPr>
              <a:t>Development of BC</a:t>
            </a:r>
            <a:r>
              <a:rPr lang="en-US" sz="2700" b="1" baseline="-25000" dirty="0">
                <a:solidFill>
                  <a:srgbClr val="FF0000"/>
                </a:solidFill>
                <a:latin typeface="Times New Roman" panose="02020603050405020304" pitchFamily="18" charset="0"/>
                <a:cs typeface="Times New Roman" panose="02020603050405020304" pitchFamily="18" charset="0"/>
              </a:rPr>
              <a:t>1</a:t>
            </a:r>
            <a:r>
              <a:rPr lang="en-US" sz="2700" b="1" dirty="0">
                <a:solidFill>
                  <a:srgbClr val="FF0000"/>
                </a:solidFill>
                <a:latin typeface="Times New Roman" panose="02020603050405020304" pitchFamily="18" charset="0"/>
                <a:cs typeface="Times New Roman" panose="02020603050405020304" pitchFamily="18" charset="0"/>
              </a:rPr>
              <a:t>F</a:t>
            </a:r>
            <a:r>
              <a:rPr lang="en-US" sz="2700" b="1" baseline="-25000" dirty="0">
                <a:solidFill>
                  <a:srgbClr val="FF0000"/>
                </a:solidFill>
                <a:latin typeface="Times New Roman" panose="02020603050405020304" pitchFamily="18" charset="0"/>
                <a:cs typeface="Times New Roman" panose="02020603050405020304" pitchFamily="18" charset="0"/>
              </a:rPr>
              <a:t>1 </a:t>
            </a:r>
            <a:r>
              <a:rPr lang="en-US" sz="2700" b="1" dirty="0">
                <a:solidFill>
                  <a:srgbClr val="FF0000"/>
                </a:solidFill>
                <a:latin typeface="Times New Roman" panose="02020603050405020304" pitchFamily="18" charset="0"/>
                <a:cs typeface="Times New Roman" panose="02020603050405020304" pitchFamily="18" charset="0"/>
              </a:rPr>
              <a:t> through direct hybridization between F</a:t>
            </a:r>
            <a:r>
              <a:rPr lang="en-US" sz="2700" b="1" baseline="-25000" dirty="0">
                <a:solidFill>
                  <a:srgbClr val="FF0000"/>
                </a:solidFill>
                <a:latin typeface="Times New Roman" panose="02020603050405020304" pitchFamily="18" charset="0"/>
                <a:cs typeface="Times New Roman" panose="02020603050405020304" pitchFamily="18" charset="0"/>
              </a:rPr>
              <a:t>1</a:t>
            </a:r>
            <a:r>
              <a:rPr lang="en-US" sz="2700" b="1" dirty="0">
                <a:solidFill>
                  <a:srgbClr val="FF0000"/>
                </a:solidFill>
                <a:latin typeface="Times New Roman" panose="02020603050405020304" pitchFamily="18" charset="0"/>
                <a:cs typeface="Times New Roman" panose="02020603050405020304" pitchFamily="18" charset="0"/>
              </a:rPr>
              <a:t> hybrid (</a:t>
            </a:r>
            <a:r>
              <a:rPr lang="en-US" sz="2700" b="1" i="1" dirty="0">
                <a:solidFill>
                  <a:srgbClr val="FF0000"/>
                </a:solidFill>
                <a:latin typeface="Times New Roman" panose="02020603050405020304" pitchFamily="18" charset="0"/>
                <a:cs typeface="Times New Roman" panose="02020603050405020304" pitchFamily="18" charset="0"/>
              </a:rPr>
              <a:t>G</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i="1" dirty="0" err="1">
                <a:solidFill>
                  <a:srgbClr val="FF0000"/>
                </a:solidFill>
                <a:latin typeface="Times New Roman" panose="02020603050405020304" pitchFamily="18" charset="0"/>
                <a:cs typeface="Times New Roman" panose="02020603050405020304" pitchFamily="18" charset="0"/>
              </a:rPr>
              <a:t>hirsutum</a:t>
            </a:r>
            <a:r>
              <a:rPr lang="en-US" sz="2700" b="1" i="1" dirty="0">
                <a:solidFill>
                  <a:srgbClr val="FF0000"/>
                </a:solidFill>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x</a:t>
            </a:r>
            <a:r>
              <a:rPr lang="en-US" sz="2700" b="1" i="1" dirty="0">
                <a:solidFill>
                  <a:srgbClr val="FF0000"/>
                </a:solidFill>
                <a:latin typeface="Times New Roman" panose="02020603050405020304" pitchFamily="18" charset="0"/>
                <a:cs typeface="Times New Roman" panose="02020603050405020304" pitchFamily="18" charset="0"/>
              </a:rPr>
              <a:t> G</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i="1" dirty="0" err="1">
                <a:solidFill>
                  <a:srgbClr val="FF0000"/>
                </a:solidFill>
                <a:latin typeface="Times New Roman" panose="02020603050405020304" pitchFamily="18" charset="0"/>
                <a:cs typeface="Times New Roman" panose="02020603050405020304" pitchFamily="18" charset="0"/>
              </a:rPr>
              <a:t>armourianum</a:t>
            </a:r>
            <a:r>
              <a:rPr lang="en-US" sz="2700" b="1" dirty="0">
                <a:solidFill>
                  <a:srgbClr val="FF0000"/>
                </a:solidFill>
                <a:latin typeface="Times New Roman" panose="02020603050405020304" pitchFamily="18" charset="0"/>
                <a:cs typeface="Times New Roman" panose="02020603050405020304" pitchFamily="18" charset="0"/>
              </a:rPr>
              <a:t>) and </a:t>
            </a:r>
            <a:r>
              <a:rPr lang="en-US" sz="2700" b="1" i="1" dirty="0">
                <a:solidFill>
                  <a:srgbClr val="FF0000"/>
                </a:solidFill>
                <a:latin typeface="Times New Roman" panose="02020603050405020304" pitchFamily="18" charset="0"/>
                <a:cs typeface="Times New Roman" panose="02020603050405020304" pitchFamily="18" charset="0"/>
              </a:rPr>
              <a:t>G</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i="1" dirty="0" err="1">
                <a:solidFill>
                  <a:srgbClr val="FF0000"/>
                </a:solidFill>
                <a:latin typeface="Times New Roman" panose="02020603050405020304" pitchFamily="18" charset="0"/>
                <a:cs typeface="Times New Roman" panose="02020603050405020304" pitchFamily="18" charset="0"/>
              </a:rPr>
              <a:t>hirsutum</a:t>
            </a:r>
            <a:br>
              <a:rPr lang="en-US" dirty="0">
                <a:solidFill>
                  <a:srgbClr val="FF0000"/>
                </a:solidFill>
                <a:latin typeface="Times New Roman" panose="02020603050405020304" pitchFamily="18" charset="0"/>
                <a:cs typeface="Times New Roman" panose="02020603050405020304" pitchFamily="18" charset="0"/>
              </a:rPr>
            </a:br>
            <a:endParaRPr lang="en-US" baseline="-250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62927626"/>
              </p:ext>
            </p:extLst>
          </p:nvPr>
        </p:nvGraphicFramePr>
        <p:xfrm>
          <a:off x="457200" y="1752600"/>
          <a:ext cx="8229600" cy="1295400"/>
        </p:xfrm>
        <a:graphic>
          <a:graphicData uri="http://schemas.openxmlformats.org/drawingml/2006/table">
            <a:tbl>
              <a:tblPr firstRow="1" bandRow="1">
                <a:tableStyleId>{8799B23B-EC83-4686-B30A-512413B5E67A}</a:tableStyleId>
              </a:tblPr>
              <a:tblGrid>
                <a:gridCol w="2269079">
                  <a:extLst>
                    <a:ext uri="{9D8B030D-6E8A-4147-A177-3AD203B41FA5}">
                      <a16:colId xmlns:a16="http://schemas.microsoft.com/office/drawing/2014/main" val="20000"/>
                    </a:ext>
                  </a:extLst>
                </a:gridCol>
                <a:gridCol w="2759500">
                  <a:extLst>
                    <a:ext uri="{9D8B030D-6E8A-4147-A177-3AD203B41FA5}">
                      <a16:colId xmlns:a16="http://schemas.microsoft.com/office/drawing/2014/main" val="20001"/>
                    </a:ext>
                  </a:extLst>
                </a:gridCol>
                <a:gridCol w="3201021">
                  <a:extLst>
                    <a:ext uri="{9D8B030D-6E8A-4147-A177-3AD203B41FA5}">
                      <a16:colId xmlns:a16="http://schemas.microsoft.com/office/drawing/2014/main" val="20002"/>
                    </a:ext>
                  </a:extLst>
                </a:gridCol>
              </a:tblGrid>
              <a:tr h="647700">
                <a:tc>
                  <a:txBody>
                    <a:bodyPr/>
                    <a:lstStyle/>
                    <a:p>
                      <a:pPr algn="ctr"/>
                      <a:r>
                        <a:rPr lang="en-US" sz="2000" b="1" dirty="0">
                          <a:latin typeface="Times New Roman" pitchFamily="18" charset="0"/>
                          <a:cs typeface="Times New Roman" pitchFamily="18" charset="0"/>
                        </a:rPr>
                        <a:t>No. of pollinations</a:t>
                      </a:r>
                    </a:p>
                  </a:txBody>
                  <a:tcPr/>
                </a:tc>
                <a:tc>
                  <a:txBody>
                    <a:bodyPr/>
                    <a:lstStyle/>
                    <a:p>
                      <a:pPr algn="ctr"/>
                      <a:r>
                        <a:rPr lang="en-US" sz="2000" b="1" i="0" dirty="0">
                          <a:latin typeface="Times New Roman" pitchFamily="18" charset="0"/>
                          <a:cs typeface="Times New Roman" pitchFamily="18" charset="0"/>
                        </a:rPr>
                        <a:t>Seeds obtained</a:t>
                      </a:r>
                    </a:p>
                  </a:txBody>
                  <a:tcPr/>
                </a:tc>
                <a:tc>
                  <a:txBody>
                    <a:bodyPr/>
                    <a:lstStyle/>
                    <a:p>
                      <a:pPr algn="ctr"/>
                      <a:r>
                        <a:rPr lang="en-US" sz="2000" b="1" dirty="0">
                          <a:latin typeface="Times New Roman" pitchFamily="18" charset="0"/>
                          <a:cs typeface="Times New Roman" pitchFamily="18" charset="0"/>
                        </a:rPr>
                        <a:t>Seeds germinated</a:t>
                      </a:r>
                    </a:p>
                  </a:txBody>
                  <a:tcPr/>
                </a:tc>
                <a:extLst>
                  <a:ext uri="{0D108BD9-81ED-4DB2-BD59-A6C34878D82A}">
                    <a16:rowId xmlns:a16="http://schemas.microsoft.com/office/drawing/2014/main" val="10000"/>
                  </a:ext>
                </a:extLst>
              </a:tr>
              <a:tr h="647700">
                <a:tc>
                  <a:txBody>
                    <a:bodyPr/>
                    <a:lstStyle/>
                    <a:p>
                      <a:pPr algn="ctr"/>
                      <a:r>
                        <a:rPr lang="en-US" sz="2000" b="1" dirty="0">
                          <a:latin typeface="Times New Roman" pitchFamily="18" charset="0"/>
                          <a:cs typeface="Times New Roman" pitchFamily="18" charset="0"/>
                        </a:rPr>
                        <a:t>15898</a:t>
                      </a:r>
                    </a:p>
                  </a:txBody>
                  <a:tcPr/>
                </a:tc>
                <a:tc>
                  <a:txBody>
                    <a:bodyPr/>
                    <a:lstStyle/>
                    <a:p>
                      <a:pPr algn="ctr"/>
                      <a:r>
                        <a:rPr lang="en-US" sz="2000" b="1" dirty="0">
                          <a:latin typeface="Times New Roman" pitchFamily="18" charset="0"/>
                          <a:cs typeface="Times New Roman" pitchFamily="18" charset="0"/>
                        </a:rPr>
                        <a:t>5</a:t>
                      </a:r>
                    </a:p>
                  </a:txBody>
                  <a:tcPr/>
                </a:tc>
                <a:tc>
                  <a:txBody>
                    <a:bodyPr/>
                    <a:lstStyle/>
                    <a:p>
                      <a:pPr algn="ctr"/>
                      <a:r>
                        <a:rPr lang="en-US" sz="2000" b="1" dirty="0">
                          <a:latin typeface="Times New Roman" pitchFamily="18" charset="0"/>
                          <a:cs typeface="Times New Roman" pitchFamily="18" charset="0"/>
                        </a:rPr>
                        <a:t>4</a:t>
                      </a:r>
                    </a:p>
                  </a:txBody>
                  <a:tcPr/>
                </a:tc>
                <a:extLst>
                  <a:ext uri="{0D108BD9-81ED-4DB2-BD59-A6C34878D82A}">
                    <a16:rowId xmlns:a16="http://schemas.microsoft.com/office/drawing/2014/main" val="10001"/>
                  </a:ext>
                </a:extLst>
              </a:tr>
            </a:tbl>
          </a:graphicData>
        </a:graphic>
      </p:graphicFrame>
      <p:graphicFrame>
        <p:nvGraphicFramePr>
          <p:cNvPr id="6" name="Diagram 5"/>
          <p:cNvGraphicFramePr/>
          <p:nvPr>
            <p:extLst>
              <p:ext uri="{D42A27DB-BD31-4B8C-83A1-F6EECF244321}">
                <p14:modId xmlns:p14="http://schemas.microsoft.com/office/powerpoint/2010/main" val="3806148289"/>
              </p:ext>
            </p:extLst>
          </p:nvPr>
        </p:nvGraphicFramePr>
        <p:xfrm>
          <a:off x="0" y="3429000"/>
          <a:ext cx="4572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dell\Desktop\pics\IMG_20170908_095915_HD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8200" y="3352800"/>
            <a:ext cx="44196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style>
          <a:lnRef idx="1">
            <a:schemeClr val="accent3"/>
          </a:lnRef>
          <a:fillRef idx="2">
            <a:schemeClr val="accent3"/>
          </a:fillRef>
          <a:effectRef idx="1">
            <a:schemeClr val="accent3"/>
          </a:effectRef>
          <a:fontRef idx="minor">
            <a:schemeClr val="dk1"/>
          </a:fontRef>
        </p:style>
        <p:txBody>
          <a:bodyPr>
            <a:noAutofit/>
          </a:bodyPr>
          <a:lstStyle/>
          <a:p>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Development of BC</a:t>
            </a:r>
            <a:r>
              <a:rPr lang="en-US" sz="3200" b="1" baseline="-25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F</a:t>
            </a:r>
            <a:r>
              <a:rPr lang="en-US" sz="3200" b="1" baseline="-25000" dirty="0">
                <a:solidFill>
                  <a:srgbClr val="FF0000"/>
                </a:solidFill>
                <a:latin typeface="Times New Roman" panose="02020603050405020304" pitchFamily="18" charset="0"/>
                <a:cs typeface="Times New Roman" panose="02020603050405020304" pitchFamily="18" charset="0"/>
              </a:rPr>
              <a:t>1 </a:t>
            </a:r>
            <a:r>
              <a:rPr lang="en-US" sz="3200" b="1" dirty="0">
                <a:solidFill>
                  <a:srgbClr val="FF0000"/>
                </a:solidFill>
                <a:latin typeface="Times New Roman" panose="02020603050405020304" pitchFamily="18" charset="0"/>
                <a:cs typeface="Times New Roman" panose="02020603050405020304" pitchFamily="18" charset="0"/>
              </a:rPr>
              <a:t> population</a:t>
            </a:r>
            <a:br>
              <a:rPr lang="en-US"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74508228"/>
              </p:ext>
            </p:extLst>
          </p:nvPr>
        </p:nvGraphicFramePr>
        <p:xfrm>
          <a:off x="304801" y="1558544"/>
          <a:ext cx="8382000" cy="3013456"/>
        </p:xfrm>
        <a:graphic>
          <a:graphicData uri="http://schemas.openxmlformats.org/drawingml/2006/table">
            <a:tbl>
              <a:tblPr firstRow="1" bandRow="1">
                <a:tableStyleId>{8799B23B-EC83-4686-B30A-512413B5E67A}</a:tableStyleId>
              </a:tblPr>
              <a:tblGrid>
                <a:gridCol w="1264588">
                  <a:extLst>
                    <a:ext uri="{9D8B030D-6E8A-4147-A177-3AD203B41FA5}">
                      <a16:colId xmlns:a16="http://schemas.microsoft.com/office/drawing/2014/main" val="20000"/>
                    </a:ext>
                  </a:extLst>
                </a:gridCol>
                <a:gridCol w="2001125">
                  <a:extLst>
                    <a:ext uri="{9D8B030D-6E8A-4147-A177-3AD203B41FA5}">
                      <a16:colId xmlns:a16="http://schemas.microsoft.com/office/drawing/2014/main" val="20001"/>
                    </a:ext>
                  </a:extLst>
                </a:gridCol>
                <a:gridCol w="1247671">
                  <a:extLst>
                    <a:ext uri="{9D8B030D-6E8A-4147-A177-3AD203B41FA5}">
                      <a16:colId xmlns:a16="http://schemas.microsoft.com/office/drawing/2014/main" val="20002"/>
                    </a:ext>
                  </a:extLst>
                </a:gridCol>
                <a:gridCol w="1934308">
                  <a:extLst>
                    <a:ext uri="{9D8B030D-6E8A-4147-A177-3AD203B41FA5}">
                      <a16:colId xmlns:a16="http://schemas.microsoft.com/office/drawing/2014/main" val="20003"/>
                    </a:ext>
                  </a:extLst>
                </a:gridCol>
                <a:gridCol w="1934308">
                  <a:extLst>
                    <a:ext uri="{9D8B030D-6E8A-4147-A177-3AD203B41FA5}">
                      <a16:colId xmlns:a16="http://schemas.microsoft.com/office/drawing/2014/main" val="20004"/>
                    </a:ext>
                  </a:extLst>
                </a:gridCol>
              </a:tblGrid>
              <a:tr h="501904">
                <a:tc>
                  <a:txBody>
                    <a:bodyPr/>
                    <a:lstStyle/>
                    <a:p>
                      <a:pPr algn="ctr"/>
                      <a:r>
                        <a:rPr lang="en-US" sz="2000" dirty="0">
                          <a:latin typeface="Times New Roman" pitchFamily="18" charset="0"/>
                          <a:cs typeface="Times New Roman" pitchFamily="18" charset="0"/>
                        </a:rPr>
                        <a:t>Plant No.</a:t>
                      </a:r>
                    </a:p>
                  </a:txBody>
                  <a:tcPr/>
                </a:tc>
                <a:tc>
                  <a:txBody>
                    <a:bodyPr/>
                    <a:lstStyle/>
                    <a:p>
                      <a:pPr algn="ctr"/>
                      <a:r>
                        <a:rPr lang="en-US" sz="2000" dirty="0">
                          <a:latin typeface="Times New Roman" pitchFamily="18" charset="0"/>
                          <a:cs typeface="Times New Roman" pitchFamily="18" charset="0"/>
                        </a:rPr>
                        <a:t>No. of flowers pollinated</a:t>
                      </a:r>
                    </a:p>
                  </a:txBody>
                  <a:tcPr/>
                </a:tc>
                <a:tc>
                  <a:txBody>
                    <a:bodyPr/>
                    <a:lstStyle/>
                    <a:p>
                      <a:pPr algn="ctr"/>
                      <a:r>
                        <a:rPr lang="en-US" sz="2000" i="0" dirty="0">
                          <a:latin typeface="Times New Roman" pitchFamily="18" charset="0"/>
                          <a:cs typeface="Times New Roman" pitchFamily="18" charset="0"/>
                        </a:rPr>
                        <a:t>Seeds obtained/ sown</a:t>
                      </a:r>
                    </a:p>
                  </a:txBody>
                  <a:tcPr/>
                </a:tc>
                <a:tc>
                  <a:txBody>
                    <a:bodyPr/>
                    <a:lstStyle/>
                    <a:p>
                      <a:pPr algn="ctr"/>
                      <a:r>
                        <a:rPr lang="en-US" sz="2000" i="0" dirty="0">
                          <a:latin typeface="Times New Roman" pitchFamily="18" charset="0"/>
                          <a:cs typeface="Times New Roman" pitchFamily="18" charset="0"/>
                        </a:rPr>
                        <a:t>Seeds germinated</a:t>
                      </a:r>
                    </a:p>
                  </a:txBody>
                  <a:tcPr/>
                </a:tc>
                <a:tc>
                  <a:txBody>
                    <a:bodyPr/>
                    <a:lstStyle/>
                    <a:p>
                      <a:pPr algn="ctr"/>
                      <a:r>
                        <a:rPr lang="en-US" sz="2000" i="0" dirty="0">
                          <a:latin typeface="Times New Roman" pitchFamily="18" charset="0"/>
                          <a:cs typeface="Times New Roman" pitchFamily="18" charset="0"/>
                        </a:rPr>
                        <a:t>Per cent germination</a:t>
                      </a:r>
                    </a:p>
                  </a:txBody>
                  <a:tcPr/>
                </a:tc>
                <a:extLst>
                  <a:ext uri="{0D108BD9-81ED-4DB2-BD59-A6C34878D82A}">
                    <a16:rowId xmlns:a16="http://schemas.microsoft.com/office/drawing/2014/main" val="10000"/>
                  </a:ext>
                </a:extLst>
              </a:tr>
              <a:tr h="501904">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01904">
                <a:tc>
                  <a:txBody>
                    <a:bodyPr/>
                    <a:lstStyle/>
                    <a:p>
                      <a:pPr algn="ctr"/>
                      <a:r>
                        <a:rPr lang="en-US" sz="2000" b="1" dirty="0">
                          <a:latin typeface="Times New Roman" pitchFamily="18" charset="0"/>
                          <a:cs typeface="Times New Roman" pitchFamily="18" charset="0"/>
                        </a:rPr>
                        <a:t>2 (R)</a:t>
                      </a:r>
                    </a:p>
                  </a:txBody>
                  <a:tcPr/>
                </a:tc>
                <a:tc>
                  <a:txBody>
                    <a:bodyPr/>
                    <a:lstStyle/>
                    <a:p>
                      <a:pPr algn="ctr"/>
                      <a:r>
                        <a:rPr lang="en-US" sz="2000" b="1" dirty="0">
                          <a:latin typeface="Times New Roman" pitchFamily="18" charset="0"/>
                          <a:cs typeface="Times New Roman" pitchFamily="18" charset="0"/>
                        </a:rPr>
                        <a:t>464</a:t>
                      </a:r>
                    </a:p>
                  </a:txBody>
                  <a:tcPr/>
                </a:tc>
                <a:tc>
                  <a:txBody>
                    <a:bodyPr/>
                    <a:lstStyle/>
                    <a:p>
                      <a:pPr algn="ctr"/>
                      <a:r>
                        <a:rPr lang="en-US" sz="2000" b="1" dirty="0">
                          <a:latin typeface="Times New Roman" pitchFamily="18" charset="0"/>
                          <a:cs typeface="Times New Roman" pitchFamily="18" charset="0"/>
                        </a:rPr>
                        <a:t>1551</a:t>
                      </a:r>
                    </a:p>
                  </a:txBody>
                  <a:tcPr/>
                </a:tc>
                <a:tc>
                  <a:txBody>
                    <a:bodyPr/>
                    <a:lstStyle/>
                    <a:p>
                      <a:pPr algn="ctr"/>
                      <a:r>
                        <a:rPr lang="en-US" sz="2000" b="1" dirty="0">
                          <a:latin typeface="Times New Roman" pitchFamily="18" charset="0"/>
                          <a:cs typeface="Times New Roman" pitchFamily="18" charset="0"/>
                        </a:rPr>
                        <a:t>129</a:t>
                      </a:r>
                    </a:p>
                  </a:txBody>
                  <a:tcPr/>
                </a:tc>
                <a:tc>
                  <a:txBody>
                    <a:bodyPr/>
                    <a:lstStyle/>
                    <a:p>
                      <a:pPr algn="ctr"/>
                      <a:r>
                        <a:rPr lang="en-US" sz="2000" b="1" dirty="0">
                          <a:latin typeface="Times New Roman" pitchFamily="18" charset="0"/>
                          <a:cs typeface="Times New Roman" pitchFamily="18" charset="0"/>
                        </a:rPr>
                        <a:t>8.7</a:t>
                      </a:r>
                    </a:p>
                  </a:txBody>
                  <a:tcPr/>
                </a:tc>
                <a:extLst>
                  <a:ext uri="{0D108BD9-81ED-4DB2-BD59-A6C34878D82A}">
                    <a16:rowId xmlns:a16="http://schemas.microsoft.com/office/drawing/2014/main" val="10002"/>
                  </a:ext>
                </a:extLst>
              </a:tr>
              <a:tr h="501904">
                <a:tc>
                  <a:txBody>
                    <a:bodyPr/>
                    <a:lstStyle/>
                    <a:p>
                      <a:pPr algn="ctr"/>
                      <a:r>
                        <a:rPr lang="en-US" sz="2000" b="1" dirty="0">
                          <a:latin typeface="Times New Roman" pitchFamily="18" charset="0"/>
                          <a:cs typeface="Times New Roman" pitchFamily="18" charset="0"/>
                        </a:rPr>
                        <a:t>3 (R)</a:t>
                      </a:r>
                    </a:p>
                  </a:txBody>
                  <a:tcPr/>
                </a:tc>
                <a:tc>
                  <a:txBody>
                    <a:bodyPr/>
                    <a:lstStyle/>
                    <a:p>
                      <a:pPr algn="ctr"/>
                      <a:r>
                        <a:rPr lang="en-US" sz="2000" b="1" dirty="0">
                          <a:latin typeface="Times New Roman" pitchFamily="18" charset="0"/>
                          <a:cs typeface="Times New Roman" pitchFamily="18" charset="0"/>
                        </a:rPr>
                        <a:t>306</a:t>
                      </a:r>
                    </a:p>
                  </a:txBody>
                  <a:tcPr/>
                </a:tc>
                <a:tc>
                  <a:txBody>
                    <a:bodyPr/>
                    <a:lstStyle/>
                    <a:p>
                      <a:pPr algn="ctr"/>
                      <a:r>
                        <a:rPr lang="en-US" sz="2000" b="1" dirty="0">
                          <a:latin typeface="Times New Roman" pitchFamily="18" charset="0"/>
                          <a:cs typeface="Times New Roman" pitchFamily="18" charset="0"/>
                        </a:rPr>
                        <a:t>50</a:t>
                      </a:r>
                    </a:p>
                  </a:txBody>
                  <a:tcPr/>
                </a:tc>
                <a:tc>
                  <a:txBody>
                    <a:bodyPr/>
                    <a:lstStyle/>
                    <a:p>
                      <a:pPr algn="ctr"/>
                      <a:r>
                        <a:rPr lang="en-US" sz="2000" b="1" dirty="0">
                          <a:latin typeface="Times New Roman" pitchFamily="18" charset="0"/>
                          <a:cs typeface="Times New Roman" pitchFamily="18" charset="0"/>
                        </a:rPr>
                        <a:t>0</a:t>
                      </a:r>
                    </a:p>
                  </a:txBody>
                  <a:tcPr/>
                </a:tc>
                <a:tc>
                  <a:txBody>
                    <a:bodyPr/>
                    <a:lstStyle/>
                    <a:p>
                      <a:pPr algn="ctr"/>
                      <a:r>
                        <a:rPr lang="en-US" sz="2000" b="1" dirty="0">
                          <a:latin typeface="Times New Roman" pitchFamily="18" charset="0"/>
                          <a:cs typeface="Times New Roman" pitchFamily="18" charset="0"/>
                        </a:rPr>
                        <a:t>0</a:t>
                      </a:r>
                    </a:p>
                  </a:txBody>
                  <a:tcPr/>
                </a:tc>
                <a:extLst>
                  <a:ext uri="{0D108BD9-81ED-4DB2-BD59-A6C34878D82A}">
                    <a16:rowId xmlns:a16="http://schemas.microsoft.com/office/drawing/2014/main" val="10003"/>
                  </a:ext>
                </a:extLst>
              </a:tr>
              <a:tr h="501904">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style>
          <a:lnRef idx="2">
            <a:schemeClr val="accent3"/>
          </a:lnRef>
          <a:fillRef idx="1">
            <a:schemeClr val="lt1"/>
          </a:fillRef>
          <a:effectRef idx="0">
            <a:schemeClr val="accent3"/>
          </a:effectRef>
          <a:fontRef idx="minor">
            <a:schemeClr val="dk1"/>
          </a:fontRef>
        </p:style>
        <p:txBody>
          <a:bodyPr>
            <a:normAutofit/>
          </a:bodyPr>
          <a:lstStyle/>
          <a:p>
            <a:r>
              <a:rPr lang="en-US" sz="2400" b="1" dirty="0">
                <a:latin typeface="Arial" pitchFamily="34" charset="0"/>
                <a:cs typeface="Arial" pitchFamily="34" charset="0"/>
              </a:rPr>
              <a:t>Confirmation of </a:t>
            </a:r>
            <a:r>
              <a:rPr lang="en-US" sz="2400" b="1" dirty="0" err="1">
                <a:latin typeface="Arial" pitchFamily="34" charset="0"/>
                <a:cs typeface="Arial" pitchFamily="34" charset="0"/>
              </a:rPr>
              <a:t>CLCuD</a:t>
            </a:r>
            <a:r>
              <a:rPr lang="en-US" sz="2400" b="1" dirty="0">
                <a:latin typeface="Arial" pitchFamily="34" charset="0"/>
                <a:cs typeface="Arial" pitchFamily="34" charset="0"/>
              </a:rPr>
              <a:t> resistance/susceptibility using virus specific markers</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57200" y="1143000"/>
            <a:ext cx="8229600" cy="1981200"/>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n-US" sz="2000" dirty="0">
                <a:latin typeface="Times New Roman" pitchFamily="18" charset="0"/>
                <a:cs typeface="Times New Roman" pitchFamily="18" charset="0"/>
              </a:rPr>
              <a:t>Total genomic DNA from the</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individual</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CLCuD</a:t>
            </a:r>
            <a:r>
              <a:rPr lang="en-US" sz="2000" dirty="0">
                <a:latin typeface="Times New Roman" pitchFamily="18" charset="0"/>
                <a:cs typeface="Times New Roman" pitchFamily="18" charset="0"/>
              </a:rPr>
              <a:t> resistant and</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susceptible BC</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F</a:t>
            </a:r>
            <a:r>
              <a:rPr lang="en-US" sz="2000" baseline="-25000" dirty="0">
                <a:latin typeface="Times New Roman" pitchFamily="18" charset="0"/>
                <a:cs typeface="Times New Roman" pitchFamily="18" charset="0"/>
              </a:rPr>
              <a:t>1 </a:t>
            </a:r>
            <a:r>
              <a:rPr lang="en-US" sz="2000" dirty="0">
                <a:latin typeface="Times New Roman" pitchFamily="18" charset="0"/>
                <a:cs typeface="Times New Roman" pitchFamily="18" charset="0"/>
              </a:rPr>
              <a:t>as well as BC</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F</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plants was extracted and amplified using virus specific primers. </a:t>
            </a:r>
          </a:p>
          <a:p>
            <a:pPr algn="just"/>
            <a:r>
              <a:rPr lang="en-US" sz="2000" dirty="0">
                <a:latin typeface="Times New Roman" pitchFamily="18" charset="0"/>
                <a:cs typeface="Times New Roman" pitchFamily="18" charset="0"/>
              </a:rPr>
              <a:t>Presence of virus was detected in </a:t>
            </a:r>
            <a:r>
              <a:rPr lang="en-US" sz="2000" dirty="0" err="1">
                <a:latin typeface="Times New Roman" pitchFamily="18" charset="0"/>
                <a:cs typeface="Times New Roman" pitchFamily="18" charset="0"/>
              </a:rPr>
              <a:t>CLCuD</a:t>
            </a:r>
            <a:r>
              <a:rPr lang="en-US" sz="2000" dirty="0">
                <a:latin typeface="Times New Roman" pitchFamily="18" charset="0"/>
                <a:cs typeface="Times New Roman" pitchFamily="18" charset="0"/>
              </a:rPr>
              <a:t> susceptible plants, whereas no virus specific bands could be amplified in the </a:t>
            </a:r>
            <a:r>
              <a:rPr lang="en-US" sz="2000" dirty="0" err="1">
                <a:latin typeface="Times New Roman" pitchFamily="18" charset="0"/>
                <a:cs typeface="Times New Roman" pitchFamily="18" charset="0"/>
              </a:rPr>
              <a:t>CLCuD</a:t>
            </a:r>
            <a:r>
              <a:rPr lang="en-US" sz="2000" dirty="0">
                <a:latin typeface="Times New Roman" pitchFamily="18" charset="0"/>
                <a:cs typeface="Times New Roman" pitchFamily="18" charset="0"/>
              </a:rPr>
              <a:t> resistant plants. </a:t>
            </a:r>
          </a:p>
          <a:p>
            <a:pPr algn="just">
              <a:tabLst>
                <a:tab pos="3883025" algn="l"/>
              </a:tabLst>
            </a:pPr>
            <a:endParaRPr lang="en-US" sz="2400"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505200"/>
            <a:ext cx="4038600" cy="2438400"/>
          </a:xfrm>
          <a:prstGeom prst="rect">
            <a:avLst/>
          </a:prstGeom>
          <a:noFill/>
          <a:ln w="9525">
            <a:noFill/>
            <a:miter lim="800000"/>
            <a:headEnd/>
            <a:tailEnd/>
          </a:ln>
        </p:spPr>
      </p:pic>
      <p:pic>
        <p:nvPicPr>
          <p:cNvPr id="235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505200"/>
            <a:ext cx="3962400" cy="2508250"/>
          </a:xfrm>
          <a:prstGeom prst="rect">
            <a:avLst/>
          </a:prstGeom>
          <a:noFill/>
          <a:ln w="9525">
            <a:noFill/>
            <a:miter lim="800000"/>
            <a:headEnd/>
            <a:tailEnd/>
          </a:ln>
        </p:spPr>
      </p:pic>
      <p:sp>
        <p:nvSpPr>
          <p:cNvPr id="23556" name="Rectangle 4"/>
          <p:cNvSpPr>
            <a:spLocks noChangeArrowheads="1"/>
          </p:cNvSpPr>
          <p:nvPr/>
        </p:nvSpPr>
        <p:spPr bwMode="auto">
          <a:xfrm>
            <a:off x="1981200" y="5971401"/>
            <a:ext cx="83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557" name="Rectangle 5"/>
          <p:cNvSpPr>
            <a:spLocks noChangeArrowheads="1"/>
          </p:cNvSpPr>
          <p:nvPr/>
        </p:nvSpPr>
        <p:spPr bwMode="auto">
          <a:xfrm>
            <a:off x="6324600" y="6019800"/>
            <a:ext cx="990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B</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23558" name="Rectangle 6"/>
          <p:cNvSpPr>
            <a:spLocks noChangeArrowheads="1"/>
          </p:cNvSpPr>
          <p:nvPr/>
        </p:nvSpPr>
        <p:spPr bwMode="auto">
          <a:xfrm>
            <a:off x="350257" y="6400800"/>
            <a:ext cx="879374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Confirmation of </a:t>
            </a:r>
            <a:r>
              <a:rPr kumimoji="0" lang="en-US" sz="1400" b="1" i="1" u="none" strike="noStrike" cap="none" normalizeH="0" baseline="0" dirty="0" err="1">
                <a:ln>
                  <a:noFill/>
                </a:ln>
                <a:solidFill>
                  <a:schemeClr val="tx1"/>
                </a:solidFill>
                <a:effectLst/>
                <a:latin typeface="Arial" pitchFamily="34" charset="0"/>
                <a:ea typeface="Times New Roman" pitchFamily="18" charset="0"/>
                <a:cs typeface="Arial" pitchFamily="34" charset="0"/>
              </a:rPr>
              <a:t>CLCuD</a:t>
            </a:r>
            <a:r>
              <a:rPr kumimoji="0" 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 resistance and susceptibility in the parents, BC</a:t>
            </a:r>
            <a:r>
              <a:rPr kumimoji="0" lang="en-US" sz="1400" b="1" i="1"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r>
              <a:rPr kumimoji="0" 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F</a:t>
            </a:r>
            <a:r>
              <a:rPr kumimoji="0" lang="en-US" sz="1400" b="1" i="1" u="none" strike="noStrike" cap="none" normalizeH="0" baseline="-30000" dirty="0">
                <a:ln>
                  <a:noFill/>
                </a:ln>
                <a:solidFill>
                  <a:schemeClr val="tx1"/>
                </a:solidFill>
                <a:effectLst/>
                <a:latin typeface="Arial" pitchFamily="34" charset="0"/>
                <a:ea typeface="Times New Roman" pitchFamily="18" charset="0"/>
                <a:cs typeface="Arial" pitchFamily="34" charset="0"/>
              </a:rPr>
              <a:t>1 </a:t>
            </a:r>
            <a:r>
              <a:rPr kumimoji="0" 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(A) and BC</a:t>
            </a:r>
            <a:r>
              <a:rPr kumimoji="0" lang="en-US" sz="1400" b="1" i="1" u="none" strike="noStrike" cap="none" normalizeH="0" baseline="-30000" dirty="0">
                <a:ln>
                  <a:noFill/>
                </a:ln>
                <a:solidFill>
                  <a:schemeClr val="tx1"/>
                </a:solidFill>
                <a:effectLst/>
                <a:latin typeface="Arial" pitchFamily="34" charset="0"/>
                <a:ea typeface="Times New Roman" pitchFamily="18" charset="0"/>
                <a:cs typeface="Arial" pitchFamily="34" charset="0"/>
              </a:rPr>
              <a:t>2</a:t>
            </a:r>
            <a:r>
              <a:rPr kumimoji="0" 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F</a:t>
            </a:r>
            <a:r>
              <a:rPr kumimoji="0" lang="en-US" sz="1400" b="1" i="1" u="none" strike="noStrike" cap="none" normalizeH="0" baseline="-30000" dirty="0">
                <a:ln>
                  <a:noFill/>
                </a:ln>
                <a:solidFill>
                  <a:schemeClr val="tx1"/>
                </a:solidFill>
                <a:effectLst/>
                <a:latin typeface="Arial" pitchFamily="34" charset="0"/>
                <a:ea typeface="Times New Roman" pitchFamily="18" charset="0"/>
                <a:cs typeface="Arial" pitchFamily="34" charset="0"/>
              </a:rPr>
              <a:t>1 </a:t>
            </a:r>
            <a:r>
              <a:rPr kumimoji="0" 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plants (B)</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style>
          <a:lnRef idx="2">
            <a:schemeClr val="accent3"/>
          </a:lnRef>
          <a:fillRef idx="1">
            <a:schemeClr val="lt1"/>
          </a:fillRef>
          <a:effectRef idx="0">
            <a:schemeClr val="accent3"/>
          </a:effectRef>
          <a:fontRef idx="minor">
            <a:schemeClr val="dk1"/>
          </a:fontRef>
        </p:style>
        <p:txBody>
          <a:bodyPr>
            <a:noAutofit/>
          </a:bodyPr>
          <a:lstStyle/>
          <a:p>
            <a:br>
              <a:rPr lang="en-US" sz="2800" b="1" dirty="0">
                <a:latin typeface="Arial" pitchFamily="34" charset="0"/>
                <a:cs typeface="Arial" pitchFamily="34" charset="0"/>
              </a:rPr>
            </a:br>
            <a:r>
              <a:rPr lang="en-US" sz="2800" b="1" dirty="0">
                <a:latin typeface="Arial" pitchFamily="34" charset="0"/>
                <a:cs typeface="Arial" pitchFamily="34" charset="0"/>
              </a:rPr>
              <a:t>Development of BC</a:t>
            </a:r>
            <a:r>
              <a:rPr lang="en-US" sz="2800" b="1" baseline="-25000" dirty="0">
                <a:latin typeface="Arial" pitchFamily="34" charset="0"/>
                <a:cs typeface="Arial" pitchFamily="34" charset="0"/>
              </a:rPr>
              <a:t>2</a:t>
            </a:r>
            <a:r>
              <a:rPr lang="en-US" sz="2800" b="1" dirty="0">
                <a:latin typeface="Arial" pitchFamily="34" charset="0"/>
                <a:cs typeface="Arial" pitchFamily="34" charset="0"/>
              </a:rPr>
              <a:t>F</a:t>
            </a:r>
            <a:r>
              <a:rPr lang="en-US" sz="2800" b="1" baseline="-25000" dirty="0">
                <a:latin typeface="Arial" pitchFamily="34" charset="0"/>
                <a:cs typeface="Arial" pitchFamily="34" charset="0"/>
              </a:rPr>
              <a:t>2</a:t>
            </a:r>
            <a:r>
              <a:rPr lang="en-US" sz="2800" b="1" dirty="0">
                <a:latin typeface="Arial" pitchFamily="34" charset="0"/>
                <a:cs typeface="Arial" pitchFamily="34" charset="0"/>
              </a:rPr>
              <a:t> seeds</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066800"/>
            <a:ext cx="8305800" cy="182880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sz="2400" dirty="0">
                <a:latin typeface="Times New Roman" pitchFamily="18" charset="0"/>
                <a:cs typeface="Times New Roman" pitchFamily="18" charset="0"/>
              </a:rPr>
              <a:t>Individual</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BC</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F</a:t>
            </a:r>
            <a:r>
              <a:rPr lang="en-US" sz="2400" baseline="-25000" dirty="0">
                <a:latin typeface="Times New Roman" pitchFamily="18" charset="0"/>
                <a:cs typeface="Times New Roman" pitchFamily="18" charset="0"/>
              </a:rPr>
              <a:t>1 </a:t>
            </a:r>
            <a:r>
              <a:rPr lang="en-US" sz="2400" dirty="0">
                <a:latin typeface="Times New Roman" pitchFamily="18" charset="0"/>
                <a:cs typeface="Times New Roman" pitchFamily="18" charset="0"/>
              </a:rPr>
              <a:t>plants  were self-fertilized to produce BC</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F</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seeds. During </a:t>
            </a:r>
            <a:r>
              <a:rPr lang="en-US" sz="2400" i="1" dirty="0" err="1">
                <a:latin typeface="Times New Roman" pitchFamily="18" charset="0"/>
                <a:cs typeface="Times New Roman" pitchFamily="18" charset="0"/>
              </a:rPr>
              <a:t>kharif</a:t>
            </a:r>
            <a:r>
              <a:rPr lang="en-US" sz="2400" dirty="0">
                <a:latin typeface="Times New Roman" pitchFamily="18" charset="0"/>
                <a:cs typeface="Times New Roman" pitchFamily="18" charset="0"/>
              </a:rPr>
              <a:t> 2018 crop season,  individual plant to progenies would be grown for the identification of SSR marker(s) linked to </a:t>
            </a:r>
            <a:r>
              <a:rPr lang="en-US" sz="2400" dirty="0" err="1">
                <a:latin typeface="Times New Roman" pitchFamily="18" charset="0"/>
                <a:cs typeface="Times New Roman" pitchFamily="18" charset="0"/>
              </a:rPr>
              <a:t>CLCuD</a:t>
            </a:r>
            <a:r>
              <a:rPr lang="en-US" sz="2400" dirty="0">
                <a:latin typeface="Times New Roman" pitchFamily="18" charset="0"/>
                <a:cs typeface="Times New Roman" pitchFamily="18" charset="0"/>
              </a:rPr>
              <a:t> resistance.  </a:t>
            </a:r>
          </a:p>
          <a:p>
            <a:pPr algn="just"/>
            <a:endParaRPr lang="en-US" sz="2800" dirty="0">
              <a:latin typeface="Times New Roman" pitchFamily="18" charset="0"/>
              <a:cs typeface="Times New Roman" pitchFamily="18" charset="0"/>
            </a:endParaRPr>
          </a:p>
        </p:txBody>
      </p:sp>
      <p:pic>
        <p:nvPicPr>
          <p:cNvPr id="4" name="Picture 2" descr="C:\Users\dell\Desktop\pics\IMG_20170911_101159_HD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5075" y="3276600"/>
            <a:ext cx="4048125"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92162"/>
          </a:xfrm>
        </p:spPr>
        <p:style>
          <a:lnRef idx="2">
            <a:schemeClr val="accent3"/>
          </a:lnRef>
          <a:fillRef idx="1">
            <a:schemeClr val="lt1"/>
          </a:fillRef>
          <a:effectRef idx="0">
            <a:schemeClr val="accent3"/>
          </a:effectRef>
          <a:fontRef idx="minor">
            <a:schemeClr val="dk1"/>
          </a:fontRef>
        </p:style>
        <p:txBody>
          <a:bodyPr>
            <a:normAutofit fontScale="90000"/>
          </a:bodyPr>
          <a:lstStyle/>
          <a:p>
            <a:br>
              <a:rPr lang="en-US" sz="2800" b="1" dirty="0">
                <a:latin typeface="Arial" pitchFamily="34" charset="0"/>
                <a:cs typeface="Arial" pitchFamily="34" charset="0"/>
              </a:rPr>
            </a:br>
            <a:r>
              <a:rPr lang="en-US" sz="2700" b="1" dirty="0">
                <a:latin typeface="Arial" pitchFamily="34" charset="0"/>
                <a:cs typeface="Arial" pitchFamily="34" charset="0"/>
              </a:rPr>
              <a:t>Marker analysis of parents and backcross derivatives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3" name="Content Placeholder 2"/>
          <p:cNvSpPr>
            <a:spLocks noGrp="1"/>
          </p:cNvSpPr>
          <p:nvPr>
            <p:ph idx="1"/>
          </p:nvPr>
        </p:nvSpPr>
        <p:spPr>
          <a:xfrm>
            <a:off x="533400" y="990600"/>
            <a:ext cx="8229600" cy="1066800"/>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en-US" sz="1600" b="1" dirty="0">
                <a:latin typeface="Times New Roman" pitchFamily="18" charset="0"/>
                <a:cs typeface="Times New Roman" pitchFamily="18" charset="0"/>
              </a:rPr>
              <a:t>A total of </a:t>
            </a:r>
            <a:r>
              <a:rPr lang="en-US" sz="1600" b="1" dirty="0">
                <a:solidFill>
                  <a:srgbClr val="FF0000"/>
                </a:solidFill>
                <a:latin typeface="Times New Roman" pitchFamily="18" charset="0"/>
                <a:cs typeface="Times New Roman" pitchFamily="18" charset="0"/>
              </a:rPr>
              <a:t>114 microsatellite markers </a:t>
            </a:r>
            <a:r>
              <a:rPr lang="en-US" sz="1600" b="1" dirty="0">
                <a:latin typeface="Times New Roman" pitchFamily="18" charset="0"/>
                <a:cs typeface="Times New Roman" pitchFamily="18" charset="0"/>
              </a:rPr>
              <a:t>were used to distinguish </a:t>
            </a:r>
            <a:r>
              <a:rPr lang="en-US" sz="1600" b="1" i="1" dirty="0">
                <a:latin typeface="Times New Roman" pitchFamily="18" charset="0"/>
                <a:cs typeface="Times New Roman" pitchFamily="18" charset="0"/>
              </a:rPr>
              <a:t>G</a:t>
            </a:r>
            <a:r>
              <a:rPr lang="en-US" sz="1600" b="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armourianum</a:t>
            </a:r>
            <a:r>
              <a:rPr lang="en-US" sz="1600" b="1" dirty="0">
                <a:latin typeface="Times New Roman" pitchFamily="18" charset="0"/>
                <a:cs typeface="Times New Roman" pitchFamily="18" charset="0"/>
              </a:rPr>
              <a:t> acc. PAU 1 and </a:t>
            </a:r>
            <a:r>
              <a:rPr lang="en-US" sz="1600" b="1" i="1" dirty="0">
                <a:latin typeface="Times New Roman" pitchFamily="18" charset="0"/>
                <a:cs typeface="Times New Roman" pitchFamily="18" charset="0"/>
              </a:rPr>
              <a:t>G</a:t>
            </a:r>
            <a:r>
              <a:rPr lang="en-US" sz="1600" b="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hirsutum</a:t>
            </a:r>
            <a:r>
              <a:rPr lang="en-US" sz="1600" b="1" dirty="0">
                <a:latin typeface="Times New Roman" pitchFamily="18" charset="0"/>
                <a:cs typeface="Times New Roman" pitchFamily="18" charset="0"/>
              </a:rPr>
              <a:t> parental lines at the molecular level, of which 8 primers did not amplify. Of the remaining </a:t>
            </a:r>
            <a:r>
              <a:rPr lang="en-US" sz="1600" b="1" dirty="0">
                <a:solidFill>
                  <a:srgbClr val="FF0000"/>
                </a:solidFill>
                <a:latin typeface="Times New Roman" pitchFamily="18" charset="0"/>
                <a:cs typeface="Times New Roman" pitchFamily="18" charset="0"/>
              </a:rPr>
              <a:t>106 markers, 57 (53.7%) </a:t>
            </a:r>
            <a:r>
              <a:rPr lang="en-US" sz="1600" b="1" dirty="0">
                <a:latin typeface="Times New Roman" pitchFamily="18" charset="0"/>
                <a:cs typeface="Times New Roman" pitchFamily="18" charset="0"/>
              </a:rPr>
              <a:t>were observed to be polymorphic. </a:t>
            </a:r>
          </a:p>
        </p:txBody>
      </p:sp>
      <p:graphicFrame>
        <p:nvGraphicFramePr>
          <p:cNvPr id="4" name="Table 3"/>
          <p:cNvGraphicFramePr>
            <a:graphicFrameLocks noGrp="1"/>
          </p:cNvGraphicFramePr>
          <p:nvPr/>
        </p:nvGraphicFramePr>
        <p:xfrm>
          <a:off x="990600" y="2438400"/>
          <a:ext cx="7239001" cy="1066800"/>
        </p:xfrm>
        <a:graphic>
          <a:graphicData uri="http://schemas.openxmlformats.org/drawingml/2006/table">
            <a:tbl>
              <a:tblPr>
                <a:tableStyleId>{08FB837D-C827-4EFA-A057-4D05807E0F7C}</a:tableStyleId>
              </a:tblPr>
              <a:tblGrid>
                <a:gridCol w="2757715">
                  <a:extLst>
                    <a:ext uri="{9D8B030D-6E8A-4147-A177-3AD203B41FA5}">
                      <a16:colId xmlns:a16="http://schemas.microsoft.com/office/drawing/2014/main" val="20000"/>
                    </a:ext>
                  </a:extLst>
                </a:gridCol>
                <a:gridCol w="2757715">
                  <a:extLst>
                    <a:ext uri="{9D8B030D-6E8A-4147-A177-3AD203B41FA5}">
                      <a16:colId xmlns:a16="http://schemas.microsoft.com/office/drawing/2014/main" val="20001"/>
                    </a:ext>
                  </a:extLst>
                </a:gridCol>
                <a:gridCol w="1723571">
                  <a:extLst>
                    <a:ext uri="{9D8B030D-6E8A-4147-A177-3AD203B41FA5}">
                      <a16:colId xmlns:a16="http://schemas.microsoft.com/office/drawing/2014/main" val="20002"/>
                    </a:ext>
                  </a:extLst>
                </a:gridCol>
              </a:tblGrid>
              <a:tr h="711200">
                <a:tc>
                  <a:txBody>
                    <a:bodyPr/>
                    <a:lstStyle/>
                    <a:p>
                      <a:pPr marL="0" marR="0" algn="ctr">
                        <a:spcBef>
                          <a:spcPts val="0"/>
                        </a:spcBef>
                        <a:spcAft>
                          <a:spcPts val="0"/>
                        </a:spcAft>
                      </a:pPr>
                      <a:r>
                        <a:rPr lang="en-US" sz="1600" b="1" dirty="0">
                          <a:latin typeface="Times New Roman" pitchFamily="18" charset="0"/>
                          <a:cs typeface="Times New Roman" pitchFamily="18" charset="0"/>
                        </a:rPr>
                        <a:t>Total number of amplified SSR markers </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b="1" dirty="0">
                          <a:latin typeface="Times New Roman" pitchFamily="18" charset="0"/>
                          <a:cs typeface="Times New Roman" pitchFamily="18" charset="0"/>
                        </a:rPr>
                        <a:t>Number of polymorphic markers</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b="1" dirty="0">
                          <a:latin typeface="Times New Roman" pitchFamily="18" charset="0"/>
                          <a:cs typeface="Times New Roman" pitchFamily="18" charset="0"/>
                        </a:rPr>
                        <a:t>Per cent polymorphism</a:t>
                      </a:r>
                      <a:endParaRPr lang="en-US" sz="1600" b="1" dirty="0">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355600">
                <a:tc>
                  <a:txBody>
                    <a:bodyPr/>
                    <a:lstStyle/>
                    <a:p>
                      <a:pPr marL="0" marR="0" algn="ctr">
                        <a:spcBef>
                          <a:spcPts val="0"/>
                        </a:spcBef>
                        <a:spcAft>
                          <a:spcPts val="0"/>
                        </a:spcAft>
                      </a:pPr>
                      <a:r>
                        <a:rPr lang="en-US" sz="1600" b="1" dirty="0">
                          <a:latin typeface="Times New Roman" pitchFamily="18" charset="0"/>
                          <a:cs typeface="Times New Roman" pitchFamily="18" charset="0"/>
                        </a:rPr>
                        <a:t>106</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b="1" dirty="0">
                          <a:latin typeface="Times New Roman" pitchFamily="18" charset="0"/>
                          <a:cs typeface="Times New Roman" pitchFamily="18" charset="0"/>
                        </a:rPr>
                        <a:t>57</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b="1" dirty="0">
                          <a:latin typeface="Times New Roman" pitchFamily="18" charset="0"/>
                          <a:cs typeface="Times New Roman" pitchFamily="18" charset="0"/>
                        </a:rPr>
                        <a:t>53.7</a:t>
                      </a:r>
                      <a:endParaRPr lang="en-US" sz="1600" b="1" dirty="0">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4"/>
          <p:cNvSpPr/>
          <p:nvPr/>
        </p:nvSpPr>
        <p:spPr>
          <a:xfrm>
            <a:off x="533400" y="3657600"/>
            <a:ext cx="82296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1600" b="1" dirty="0">
                <a:latin typeface="Times New Roman" pitchFamily="18" charset="0"/>
                <a:cs typeface="Times New Roman" pitchFamily="18" charset="0"/>
              </a:rPr>
              <a:t>These </a:t>
            </a:r>
            <a:r>
              <a:rPr lang="en-US" sz="1600" b="1" dirty="0">
                <a:solidFill>
                  <a:srgbClr val="FF0000"/>
                </a:solidFill>
                <a:latin typeface="Times New Roman" pitchFamily="18" charset="0"/>
                <a:cs typeface="Times New Roman" pitchFamily="18" charset="0"/>
              </a:rPr>
              <a:t>57 polymorphic markers </a:t>
            </a:r>
            <a:r>
              <a:rPr lang="en-US" sz="1600" b="1" dirty="0">
                <a:latin typeface="Times New Roman" pitchFamily="18" charset="0"/>
                <a:cs typeface="Times New Roman" pitchFamily="18" charset="0"/>
              </a:rPr>
              <a:t>between the parental species were employed to detect the presence of </a:t>
            </a:r>
            <a:r>
              <a:rPr lang="en-US" sz="1600" b="1" dirty="0" err="1">
                <a:latin typeface="Times New Roman" pitchFamily="18" charset="0"/>
                <a:cs typeface="Times New Roman" pitchFamily="18" charset="0"/>
              </a:rPr>
              <a:t>introgressed</a:t>
            </a:r>
            <a:r>
              <a:rPr lang="en-US" sz="1600" b="1" dirty="0">
                <a:latin typeface="Times New Roman" pitchFamily="18" charset="0"/>
                <a:cs typeface="Times New Roman" pitchFamily="18" charset="0"/>
              </a:rPr>
              <a:t> segment in the </a:t>
            </a:r>
            <a:r>
              <a:rPr lang="en-US" sz="1600" b="1" dirty="0" err="1">
                <a:latin typeface="Times New Roman" pitchFamily="18" charset="0"/>
                <a:cs typeface="Times New Roman" pitchFamily="18" charset="0"/>
              </a:rPr>
              <a:t>CLCuD</a:t>
            </a:r>
            <a:r>
              <a:rPr lang="en-US" sz="1600" b="1" dirty="0">
                <a:latin typeface="Times New Roman" pitchFamily="18" charset="0"/>
                <a:cs typeface="Times New Roman" pitchFamily="18" charset="0"/>
              </a:rPr>
              <a:t> resistant BC</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F</a:t>
            </a:r>
            <a:r>
              <a:rPr lang="en-US" sz="1600" b="1" baseline="-25000" dirty="0">
                <a:latin typeface="Times New Roman" pitchFamily="18" charset="0"/>
                <a:cs typeface="Times New Roman" pitchFamily="18" charset="0"/>
              </a:rPr>
              <a:t>1 </a:t>
            </a:r>
            <a:r>
              <a:rPr lang="en-US" sz="1600" b="1" dirty="0">
                <a:latin typeface="Times New Roman" pitchFamily="18" charset="0"/>
                <a:cs typeface="Times New Roman" pitchFamily="18" charset="0"/>
              </a:rPr>
              <a:t>plant that was used for the development of   BC</a:t>
            </a:r>
            <a:r>
              <a:rPr lang="en-US" sz="1600" b="1" baseline="-25000" dirty="0">
                <a:latin typeface="Times New Roman" pitchFamily="18" charset="0"/>
                <a:cs typeface="Times New Roman" pitchFamily="18" charset="0"/>
              </a:rPr>
              <a:t>2</a:t>
            </a:r>
            <a:r>
              <a:rPr lang="en-US" sz="1600" b="1" dirty="0">
                <a:latin typeface="Times New Roman" pitchFamily="18" charset="0"/>
                <a:cs typeface="Times New Roman" pitchFamily="18" charset="0"/>
              </a:rPr>
              <a:t>F</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 population. </a:t>
            </a:r>
            <a:r>
              <a:rPr lang="en-US" sz="1600" b="1" dirty="0">
                <a:solidFill>
                  <a:srgbClr val="FF0000"/>
                </a:solidFill>
                <a:latin typeface="Times New Roman" pitchFamily="18" charset="0"/>
                <a:cs typeface="Times New Roman" pitchFamily="18" charset="0"/>
              </a:rPr>
              <a:t>Eight microsatellite markers </a:t>
            </a:r>
            <a:r>
              <a:rPr lang="en-US" sz="1600" b="1" dirty="0">
                <a:latin typeface="Times New Roman" pitchFamily="18" charset="0"/>
                <a:cs typeface="Times New Roman" pitchFamily="18" charset="0"/>
              </a:rPr>
              <a:t>detected the presence of </a:t>
            </a:r>
            <a:r>
              <a:rPr lang="en-US" sz="1600" b="1" dirty="0" err="1">
                <a:latin typeface="Times New Roman" pitchFamily="18" charset="0"/>
                <a:cs typeface="Times New Roman" pitchFamily="18" charset="0"/>
              </a:rPr>
              <a:t>introgressed</a:t>
            </a:r>
            <a:r>
              <a:rPr lang="en-US" sz="1600" b="1" dirty="0">
                <a:latin typeface="Times New Roman" pitchFamily="18" charset="0"/>
                <a:cs typeface="Times New Roman" pitchFamily="18" charset="0"/>
              </a:rPr>
              <a:t> segments in the   </a:t>
            </a:r>
            <a:r>
              <a:rPr lang="en-US" sz="1600" b="1" dirty="0" err="1">
                <a:latin typeface="Times New Roman" pitchFamily="18" charset="0"/>
                <a:cs typeface="Times New Roman" pitchFamily="18" charset="0"/>
              </a:rPr>
              <a:t>CLCuD</a:t>
            </a:r>
            <a:r>
              <a:rPr lang="en-US" sz="1600" b="1" dirty="0">
                <a:latin typeface="Times New Roman" pitchFamily="18" charset="0"/>
                <a:cs typeface="Times New Roman" pitchFamily="18" charset="0"/>
              </a:rPr>
              <a:t> resistant BC</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F</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 plant. </a:t>
            </a:r>
          </a:p>
        </p:txBody>
      </p:sp>
      <p:graphicFrame>
        <p:nvGraphicFramePr>
          <p:cNvPr id="6" name="Table 5"/>
          <p:cNvGraphicFramePr>
            <a:graphicFrameLocks noGrp="1"/>
          </p:cNvGraphicFramePr>
          <p:nvPr/>
        </p:nvGraphicFramePr>
        <p:xfrm>
          <a:off x="990600" y="5181600"/>
          <a:ext cx="7239000" cy="1219200"/>
        </p:xfrm>
        <a:graphic>
          <a:graphicData uri="http://schemas.openxmlformats.org/drawingml/2006/table">
            <a:tbl>
              <a:tblPr>
                <a:tableStyleId>{08FB837D-C827-4EFA-A057-4D05807E0F7C}</a:tableStyleId>
              </a:tblPr>
              <a:tblGrid>
                <a:gridCol w="7239000">
                  <a:extLst>
                    <a:ext uri="{9D8B030D-6E8A-4147-A177-3AD203B41FA5}">
                      <a16:colId xmlns:a16="http://schemas.microsoft.com/office/drawing/2014/main" val="20000"/>
                    </a:ext>
                  </a:extLst>
                </a:gridCol>
              </a:tblGrid>
              <a:tr h="406400">
                <a:tc>
                  <a:txBody>
                    <a:bodyPr/>
                    <a:lstStyle/>
                    <a:p>
                      <a:pPr marL="0" marR="0" algn="ctr">
                        <a:spcBef>
                          <a:spcPts val="0"/>
                        </a:spcBef>
                        <a:spcAft>
                          <a:spcPts val="0"/>
                        </a:spcAft>
                      </a:pPr>
                      <a:r>
                        <a:rPr lang="en-US" sz="1600" b="1" dirty="0">
                          <a:latin typeface="Times New Roman" pitchFamily="18" charset="0"/>
                          <a:cs typeface="Times New Roman" pitchFamily="18" charset="0"/>
                        </a:rPr>
                        <a:t>Primers detecting the introgression from </a:t>
                      </a:r>
                      <a:r>
                        <a:rPr lang="en-US" sz="1600" b="1" i="1" dirty="0">
                          <a:latin typeface="Times New Roman" pitchFamily="18" charset="0"/>
                          <a:cs typeface="Times New Roman" pitchFamily="18" charset="0"/>
                        </a:rPr>
                        <a:t>G</a:t>
                      </a:r>
                      <a:r>
                        <a:rPr lang="en-US" sz="1600" b="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armourianum</a:t>
                      </a:r>
                      <a:r>
                        <a:rPr lang="en-US" sz="1600" b="1" dirty="0">
                          <a:latin typeface="Times New Roman" pitchFamily="18" charset="0"/>
                          <a:cs typeface="Times New Roman" pitchFamily="18" charset="0"/>
                        </a:rPr>
                        <a:t> in the BC</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F</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 plant</a:t>
                      </a:r>
                      <a:endParaRPr lang="en-US" sz="1600" b="1" dirty="0">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812800">
                <a:tc>
                  <a:txBody>
                    <a:bodyPr/>
                    <a:lstStyle/>
                    <a:p>
                      <a:pPr marL="0" marR="0" algn="l">
                        <a:spcBef>
                          <a:spcPts val="0"/>
                        </a:spcBef>
                        <a:spcAft>
                          <a:spcPts val="0"/>
                        </a:spcAft>
                      </a:pPr>
                      <a:r>
                        <a:rPr lang="en-US" sz="1600" b="1" dirty="0">
                          <a:latin typeface="Times New Roman" pitchFamily="18" charset="0"/>
                          <a:cs typeface="Times New Roman" pitchFamily="18" charset="0"/>
                        </a:rPr>
                        <a:t>BNL 2667, BNL 3065, BNL 3806, TMB 0436, TMB 1271, NAU 0905, NAU 6316, and   JESPR 0056</a:t>
                      </a:r>
                      <a:endParaRPr lang="en-US" sz="1600" b="1" dirty="0">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533400"/>
            <a:ext cx="7772400" cy="4495800"/>
          </a:xfrm>
          <a:prstGeom prst="rect">
            <a:avLst/>
          </a:prstGeom>
          <a:noFill/>
          <a:ln w="9525">
            <a:noFill/>
            <a:miter lim="800000"/>
            <a:headEnd/>
            <a:tailEnd/>
          </a:ln>
        </p:spPr>
      </p:pic>
      <p:sp>
        <p:nvSpPr>
          <p:cNvPr id="25602" name="Rectangle 2"/>
          <p:cNvSpPr>
            <a:spLocks noChangeArrowheads="1"/>
          </p:cNvSpPr>
          <p:nvPr/>
        </p:nvSpPr>
        <p:spPr bwMode="auto">
          <a:xfrm>
            <a:off x="914400" y="5486400"/>
            <a:ext cx="773000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pitchFamily="34" charset="0"/>
                <a:ea typeface="Times New Roman" pitchFamily="18" charset="0"/>
                <a:cs typeface="Arial" pitchFamily="34" charset="0"/>
              </a:rPr>
              <a:t>Fig.  </a:t>
            </a:r>
            <a:r>
              <a:rPr kumimoji="0" lang="en-US" sz="1600" b="1" i="1" u="none" strike="noStrike" cap="none" normalizeH="0" baseline="0" dirty="0" err="1">
                <a:ln>
                  <a:noFill/>
                </a:ln>
                <a:solidFill>
                  <a:schemeClr val="tx1"/>
                </a:solidFill>
                <a:effectLst/>
                <a:latin typeface="Arial" pitchFamily="34" charset="0"/>
                <a:ea typeface="Times New Roman" pitchFamily="18" charset="0"/>
                <a:cs typeface="Arial" pitchFamily="34" charset="0"/>
              </a:rPr>
              <a:t>Introgressed</a:t>
            </a:r>
            <a:r>
              <a:rPr kumimoji="0" lang="en-US" sz="1600" b="1" i="1" u="none" strike="noStrike" cap="none" normalizeH="0" baseline="0" dirty="0">
                <a:ln>
                  <a:noFill/>
                </a:ln>
                <a:solidFill>
                  <a:schemeClr val="tx1"/>
                </a:solidFill>
                <a:effectLst/>
                <a:latin typeface="Arial" pitchFamily="34" charset="0"/>
                <a:ea typeface="Times New Roman" pitchFamily="18" charset="0"/>
                <a:cs typeface="Arial" pitchFamily="34" charset="0"/>
              </a:rPr>
              <a:t> G. </a:t>
            </a:r>
            <a:r>
              <a:rPr kumimoji="0" lang="en-US" sz="1600" b="1" i="1" u="none" strike="noStrike" cap="none" normalizeH="0" baseline="0" dirty="0" err="1">
                <a:ln>
                  <a:noFill/>
                </a:ln>
                <a:solidFill>
                  <a:schemeClr val="tx1"/>
                </a:solidFill>
                <a:effectLst/>
                <a:latin typeface="Arial" pitchFamily="34" charset="0"/>
                <a:ea typeface="Times New Roman" pitchFamily="18" charset="0"/>
                <a:cs typeface="Arial" pitchFamily="34" charset="0"/>
              </a:rPr>
              <a:t>armourianum</a:t>
            </a:r>
            <a:r>
              <a:rPr kumimoji="0" lang="en-US" sz="1600" b="1" i="1" u="none" strike="noStrike" cap="none" normalizeH="0" baseline="0" dirty="0">
                <a:ln>
                  <a:noFill/>
                </a:ln>
                <a:solidFill>
                  <a:schemeClr val="tx1"/>
                </a:solidFill>
                <a:effectLst/>
                <a:latin typeface="Arial" pitchFamily="34" charset="0"/>
                <a:ea typeface="Times New Roman" pitchFamily="18" charset="0"/>
                <a:cs typeface="Arial" pitchFamily="34" charset="0"/>
              </a:rPr>
              <a:t> specific segments in the BC</a:t>
            </a:r>
            <a:r>
              <a:rPr kumimoji="0" lang="en-US" sz="1600" b="1" i="1" u="none" strike="noStrike" cap="none" normalizeH="0" baseline="-30000" dirty="0">
                <a:ln>
                  <a:noFill/>
                </a:ln>
                <a:solidFill>
                  <a:schemeClr val="tx1"/>
                </a:solidFill>
                <a:effectLst/>
                <a:latin typeface="Arial" pitchFamily="34" charset="0"/>
                <a:ea typeface="Times New Roman" pitchFamily="18" charset="0"/>
                <a:cs typeface="Arial" pitchFamily="34" charset="0"/>
              </a:rPr>
              <a:t>2</a:t>
            </a:r>
            <a:r>
              <a:rPr kumimoji="0" lang="en-US" sz="1600" b="1" i="1" u="none" strike="noStrike" cap="none" normalizeH="0" baseline="0" dirty="0">
                <a:ln>
                  <a:noFill/>
                </a:ln>
                <a:solidFill>
                  <a:schemeClr val="tx1"/>
                </a:solidFill>
                <a:effectLst/>
                <a:latin typeface="Arial" pitchFamily="34" charset="0"/>
                <a:ea typeface="Times New Roman" pitchFamily="18" charset="0"/>
                <a:cs typeface="Arial" pitchFamily="34" charset="0"/>
              </a:rPr>
              <a:t>F</a:t>
            </a:r>
            <a:r>
              <a:rPr kumimoji="0" lang="en-US" sz="1600" b="1" i="1"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r>
              <a:rPr kumimoji="0" lang="en-US" sz="1600" b="1" i="1" u="none" strike="noStrike" cap="none" normalizeH="0" baseline="0" dirty="0">
                <a:ln>
                  <a:noFill/>
                </a:ln>
                <a:solidFill>
                  <a:schemeClr val="tx1"/>
                </a:solidFill>
                <a:effectLst/>
                <a:latin typeface="Arial" pitchFamily="34" charset="0"/>
                <a:ea typeface="Times New Roman" pitchFamily="18" charset="0"/>
                <a:cs typeface="Arial" pitchFamily="34" charset="0"/>
              </a:rPr>
              <a:t> population</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a:t>Donor 2</a:t>
            </a:r>
            <a:r>
              <a:rPr lang="en-US" sz="3200" dirty="0"/>
              <a:t>: </a:t>
            </a:r>
            <a:r>
              <a:rPr lang="en-US" sz="3200" b="1" dirty="0"/>
              <a:t>Synthetic </a:t>
            </a:r>
            <a:r>
              <a:rPr lang="en-US" sz="3200" b="1" dirty="0" err="1"/>
              <a:t>Allotetraploid</a:t>
            </a:r>
            <a:endParaRPr lang="en-US" sz="3200" b="1" dirty="0"/>
          </a:p>
        </p:txBody>
      </p:sp>
      <p:pic>
        <p:nvPicPr>
          <p:cNvPr id="4098" name="Picture 2" descr="C:\Users\dell\Desktop\pics\IMG_20170908_100704_HD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295400"/>
            <a:ext cx="74676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571612"/>
            <a:ext cx="4608512" cy="1631216"/>
          </a:xfrm>
          <a:prstGeom prst="rect">
            <a:avLst/>
          </a:prstGeom>
        </p:spPr>
        <p:txBody>
          <a:bodyPr wrap="square">
            <a:spAutoFit/>
          </a:bodyPr>
          <a:lstStyle/>
          <a:p>
            <a:pPr algn="just">
              <a:buFont typeface="Wingdings" pitchFamily="2" charset="2"/>
              <a:buChar char="ü"/>
            </a:pPr>
            <a:r>
              <a:rPr lang="en-US" sz="2000" b="1" dirty="0">
                <a:latin typeface="Times New Roman" panose="02020603050405020304" pitchFamily="18" charset="0"/>
                <a:cs typeface="Times New Roman" panose="02020603050405020304" pitchFamily="18" charset="0"/>
              </a:rPr>
              <a:t>Flowers pollinated:</a:t>
            </a:r>
            <a:r>
              <a:rPr lang="en-US" sz="2000" b="1" dirty="0">
                <a:solidFill>
                  <a:srgbClr val="FF0000"/>
                </a:solidFill>
                <a:latin typeface="Times New Roman" panose="02020603050405020304" pitchFamily="18" charset="0"/>
                <a:cs typeface="Times New Roman" panose="02020603050405020304" pitchFamily="18" charset="0"/>
              </a:rPr>
              <a:t> 3158 </a:t>
            </a:r>
          </a:p>
          <a:p>
            <a:pPr algn="just"/>
            <a:r>
              <a:rPr lang="en-US" sz="2000" b="1" dirty="0">
                <a:latin typeface="Times New Roman" panose="02020603050405020304" pitchFamily="18" charset="0"/>
                <a:cs typeface="Times New Roman" panose="02020603050405020304" pitchFamily="18" charset="0"/>
              </a:rPr>
              <a:t> </a:t>
            </a:r>
          </a:p>
          <a:p>
            <a:pPr algn="just">
              <a:buFont typeface="Wingdings" pitchFamily="2" charset="2"/>
              <a:buChar char="ü"/>
            </a:pPr>
            <a:r>
              <a:rPr lang="en-US" sz="2000" b="1" dirty="0">
                <a:latin typeface="Times New Roman" panose="02020603050405020304" pitchFamily="18" charset="0"/>
                <a:cs typeface="Times New Roman" panose="02020603050405020304" pitchFamily="18" charset="0"/>
              </a:rPr>
              <a:t> Mature crossed bolls obtained:  </a:t>
            </a:r>
            <a:r>
              <a:rPr lang="en-US" sz="2000" b="1" dirty="0">
                <a:solidFill>
                  <a:srgbClr val="FF0000"/>
                </a:solidFill>
                <a:latin typeface="Times New Roman" panose="02020603050405020304" pitchFamily="18" charset="0"/>
                <a:cs typeface="Times New Roman" panose="02020603050405020304" pitchFamily="18" charset="0"/>
              </a:rPr>
              <a:t>28 </a:t>
            </a:r>
          </a:p>
          <a:p>
            <a:pPr algn="just"/>
            <a:endParaRPr lang="en-US" sz="2000" b="1" dirty="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000" b="1" dirty="0">
                <a:latin typeface="Times New Roman" panose="02020603050405020304" pitchFamily="18" charset="0"/>
                <a:cs typeface="Times New Roman" panose="02020603050405020304" pitchFamily="18" charset="0"/>
              </a:rPr>
              <a:t>Seeds obtained: </a:t>
            </a:r>
            <a:r>
              <a:rPr lang="en-US" sz="2000" b="1" dirty="0">
                <a:solidFill>
                  <a:srgbClr val="FF0000"/>
                </a:solidFill>
                <a:latin typeface="Times New Roman" panose="02020603050405020304" pitchFamily="18" charset="0"/>
                <a:cs typeface="Times New Roman" panose="02020603050405020304" pitchFamily="18" charset="0"/>
              </a:rPr>
              <a:t>25 </a:t>
            </a:r>
            <a:endParaRPr lang="en-IN" sz="2000" b="1" dirty="0">
              <a:solidFill>
                <a:srgbClr val="FF0000"/>
              </a:solidFill>
              <a:latin typeface="Times New Roman" panose="02020603050405020304" pitchFamily="18" charset="0"/>
              <a:cs typeface="Times New Roman" panose="02020603050405020304" pitchFamily="18" charset="0"/>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410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2" name="Group 10"/>
          <p:cNvGrpSpPr/>
          <p:nvPr/>
        </p:nvGrpSpPr>
        <p:grpSpPr>
          <a:xfrm>
            <a:off x="4876800" y="1066800"/>
            <a:ext cx="3721340" cy="4696256"/>
            <a:chOff x="-402926" y="457200"/>
            <a:chExt cx="9753625" cy="3728534"/>
          </a:xfrm>
        </p:grpSpPr>
        <p:pic>
          <p:nvPicPr>
            <p:cNvPr id="1027" name="Picture 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7200"/>
              <a:ext cx="9247909" cy="1752600"/>
            </a:xfrm>
            <a:prstGeom prst="rect">
              <a:avLst/>
            </a:prstGeom>
            <a:noFill/>
          </p:spPr>
        </p:pic>
        <p:pic>
          <p:nvPicPr>
            <p:cNvPr id="1026" name="Picture 2" descr="IMG_20151007_09563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492896"/>
              <a:ext cx="4468091" cy="1438275"/>
            </a:xfrm>
            <a:prstGeom prst="rect">
              <a:avLst/>
            </a:prstGeom>
            <a:noFill/>
          </p:spPr>
        </p:pic>
        <p:pic>
          <p:nvPicPr>
            <p:cNvPr id="1025"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8091" y="2492896"/>
              <a:ext cx="4675909" cy="1466850"/>
            </a:xfrm>
            <a:prstGeom prst="rect">
              <a:avLst/>
            </a:prstGeom>
            <a:noFill/>
          </p:spPr>
        </p:pic>
        <p:sp>
          <p:nvSpPr>
            <p:cNvPr id="1029" name="Rectangle 5"/>
            <p:cNvSpPr>
              <a:spLocks noChangeArrowheads="1"/>
            </p:cNvSpPr>
            <p:nvPr/>
          </p:nvSpPr>
          <p:spPr bwMode="auto">
            <a:xfrm>
              <a:off x="-402926" y="2172296"/>
              <a:ext cx="9753625" cy="36653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Crossed bolls retained on the Synthetic </a:t>
              </a:r>
              <a:r>
                <a:rPr lang="en-US" sz="1200" b="1" dirty="0" err="1">
                  <a:latin typeface="Times New Roman" pitchFamily="18" charset="0"/>
                  <a:ea typeface="Times New Roman" pitchFamily="18" charset="0"/>
                  <a:cs typeface="Times New Roman" pitchFamily="18" charset="0"/>
                </a:rPr>
                <a:t>a</a:t>
              </a:r>
              <a:r>
                <a:rPr kumimoji="0" lang="en-US" sz="12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mphidiploid</a:t>
              </a:r>
              <a:endParaRPr kumimoji="0" lang="en-US" sz="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3965814"/>
              <a:ext cx="9143999" cy="219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571500" algn="l"/>
                  <a:tab pos="685800" algn="l"/>
                  <a:tab pos="914400" algn="l"/>
                </a:tabLst>
              </a:pPr>
              <a:r>
                <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Opened bolls containing F</a:t>
              </a:r>
              <a:r>
                <a:rPr kumimoji="0" lang="en-US" sz="1200" b="1"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1</a:t>
              </a:r>
              <a:r>
                <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seeds</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02107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a:solidFill>
                  <a:srgbClr val="FF0000"/>
                </a:solidFill>
                <a:latin typeface="Arial" pitchFamily="34" charset="0"/>
                <a:cs typeface="Arial" pitchFamily="34" charset="0"/>
              </a:rPr>
              <a:t>Some facts about cotton </a:t>
            </a: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a:latin typeface="Arial" pitchFamily="34" charset="0"/>
                <a:cs typeface="Arial" pitchFamily="34" charset="0"/>
              </a:rPr>
              <a:t>Cotton was one of the first few crops where </a:t>
            </a:r>
            <a:r>
              <a:rPr lang="en-US" sz="2200" b="1" dirty="0" err="1">
                <a:latin typeface="Arial" pitchFamily="34" charset="0"/>
                <a:cs typeface="Arial" pitchFamily="34" charset="0"/>
              </a:rPr>
              <a:t>Mendelian</a:t>
            </a:r>
            <a:r>
              <a:rPr lang="en-US" sz="2200" b="1" dirty="0">
                <a:latin typeface="Arial" pitchFamily="34" charset="0"/>
                <a:cs typeface="Arial" pitchFamily="34" charset="0"/>
              </a:rPr>
              <a:t> principles of inheritance were applied. </a:t>
            </a:r>
          </a:p>
          <a:p>
            <a:r>
              <a:rPr lang="en-US" sz="2200" b="1" dirty="0">
                <a:solidFill>
                  <a:schemeClr val="accent6">
                    <a:lumMod val="75000"/>
                  </a:schemeClr>
                </a:solidFill>
                <a:latin typeface="Arial" pitchFamily="34" charset="0"/>
                <a:cs typeface="Arial" pitchFamily="34" charset="0"/>
              </a:rPr>
              <a:t>Compact family block design was developed in cotton. </a:t>
            </a:r>
          </a:p>
          <a:p>
            <a:r>
              <a:rPr lang="en-US" sz="2200" b="1" dirty="0">
                <a:solidFill>
                  <a:schemeClr val="bg1"/>
                </a:solidFill>
                <a:latin typeface="Arial" pitchFamily="34" charset="0"/>
                <a:cs typeface="Arial" pitchFamily="34" charset="0"/>
              </a:rPr>
              <a:t>Cotton defies </a:t>
            </a:r>
            <a:r>
              <a:rPr lang="en-US" sz="2200" b="1" dirty="0" err="1">
                <a:solidFill>
                  <a:schemeClr val="bg1"/>
                </a:solidFill>
                <a:latin typeface="Arial" pitchFamily="34" charset="0"/>
                <a:cs typeface="Arial" pitchFamily="34" charset="0"/>
              </a:rPr>
              <a:t>Vavilovian</a:t>
            </a:r>
            <a:r>
              <a:rPr lang="en-US" sz="2200" b="1" dirty="0">
                <a:solidFill>
                  <a:schemeClr val="bg1"/>
                </a:solidFill>
                <a:latin typeface="Arial" pitchFamily="34" charset="0"/>
                <a:cs typeface="Arial" pitchFamily="34" charset="0"/>
              </a:rPr>
              <a:t> principles. </a:t>
            </a:r>
          </a:p>
          <a:p>
            <a:r>
              <a:rPr lang="en-US" sz="2200" b="1" dirty="0">
                <a:solidFill>
                  <a:schemeClr val="bg1"/>
                </a:solidFill>
                <a:latin typeface="Arial" pitchFamily="34" charset="0"/>
                <a:cs typeface="Arial" pitchFamily="34" charset="0"/>
              </a:rPr>
              <a:t>Major cause of Industrial revolution in Europe and civil war in the States.</a:t>
            </a:r>
          </a:p>
          <a:p>
            <a:r>
              <a:rPr lang="en-US" sz="2200" b="1" dirty="0">
                <a:solidFill>
                  <a:schemeClr val="bg1"/>
                </a:solidFill>
                <a:latin typeface="Arial" pitchFamily="34" charset="0"/>
                <a:cs typeface="Arial" pitchFamily="34" charset="0"/>
              </a:rPr>
              <a:t>Lint-the major economic product of cotton survived during evolution without any selective advantage to the plant. </a:t>
            </a:r>
          </a:p>
          <a:p>
            <a:r>
              <a:rPr lang="en-US" sz="2200" b="1" dirty="0">
                <a:solidFill>
                  <a:schemeClr val="bg1"/>
                </a:solidFill>
                <a:latin typeface="Arial" pitchFamily="34" charset="0"/>
                <a:cs typeface="Arial" pitchFamily="34" charset="0"/>
              </a:rPr>
              <a:t>It is the first crop where IPM strategies were developed in India.</a:t>
            </a:r>
          </a:p>
          <a:p>
            <a:r>
              <a:rPr lang="en-US" sz="2200" b="1" dirty="0">
                <a:solidFill>
                  <a:schemeClr val="bg1"/>
                </a:solidFill>
                <a:latin typeface="Arial" pitchFamily="34" charset="0"/>
                <a:cs typeface="Arial" pitchFamily="34" charset="0"/>
              </a:rPr>
              <a:t>Cotton is the first crop in the country where </a:t>
            </a:r>
            <a:r>
              <a:rPr lang="en-US" sz="2200" b="1" dirty="0" err="1">
                <a:solidFill>
                  <a:schemeClr val="bg1"/>
                </a:solidFill>
                <a:latin typeface="Arial" pitchFamily="34" charset="0"/>
                <a:cs typeface="Arial" pitchFamily="34" charset="0"/>
              </a:rPr>
              <a:t>transgenics</a:t>
            </a:r>
            <a:r>
              <a:rPr lang="en-US" sz="2200" b="1" dirty="0">
                <a:solidFill>
                  <a:schemeClr val="bg1"/>
                </a:solidFill>
                <a:latin typeface="Arial" pitchFamily="34" charset="0"/>
                <a:cs typeface="Arial" pitchFamily="34" charset="0"/>
              </a:rPr>
              <a:t> have been commercialized.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Central Lab\Desktop\New folder (2)\IMG_62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8077200" cy="5486400"/>
          </a:xfrm>
          <a:prstGeom prst="rect">
            <a:avLst/>
          </a:prstGeom>
          <a:noFill/>
        </p:spPr>
      </p:pic>
      <p:sp>
        <p:nvSpPr>
          <p:cNvPr id="3" name="Rectangle 2"/>
          <p:cNvSpPr/>
          <p:nvPr/>
        </p:nvSpPr>
        <p:spPr>
          <a:xfrm>
            <a:off x="685800" y="5867400"/>
            <a:ext cx="7620000" cy="369332"/>
          </a:xfrm>
          <a:prstGeom prst="rect">
            <a:avLst/>
          </a:prstGeom>
        </p:spPr>
        <p:txBody>
          <a:bodyPr wrap="square">
            <a:spAutoFit/>
          </a:bodyPr>
          <a:lstStyle/>
          <a:p>
            <a:pPr algn="ctr"/>
            <a:r>
              <a:rPr lang="en-US" b="1" dirty="0">
                <a:latin typeface="Times New Roman" pitchFamily="18" charset="0"/>
                <a:ea typeface="Times New Roman" pitchFamily="18" charset="0"/>
                <a:cs typeface="Times New Roman" pitchFamily="18" charset="0"/>
              </a:rPr>
              <a:t>F</a:t>
            </a:r>
            <a:r>
              <a:rPr lang="en-US" b="1" baseline="-30000" dirty="0">
                <a:latin typeface="Times New Roman" pitchFamily="18" charset="0"/>
                <a:ea typeface="Times New Roman" pitchFamily="18" charset="0"/>
                <a:cs typeface="Times New Roman" pitchFamily="18" charset="0"/>
              </a:rPr>
              <a:t>1</a:t>
            </a:r>
            <a:r>
              <a:rPr lang="en-US" b="1" dirty="0">
                <a:latin typeface="Times New Roman" pitchFamily="18" charset="0"/>
                <a:ea typeface="Times New Roman" pitchFamily="18" charset="0"/>
                <a:cs typeface="Times New Roman" pitchFamily="18" charset="0"/>
              </a:rPr>
              <a:t> hybrids between </a:t>
            </a:r>
            <a:r>
              <a:rPr lang="en-US" b="1" i="1" dirty="0">
                <a:latin typeface="Times New Roman" pitchFamily="18" charset="0"/>
                <a:ea typeface="Times New Roman" pitchFamily="18" charset="0"/>
                <a:cs typeface="Times New Roman" pitchFamily="18" charset="0"/>
              </a:rPr>
              <a:t>G</a:t>
            </a:r>
            <a:r>
              <a:rPr lang="en-US" b="1" dirty="0">
                <a:latin typeface="Times New Roman" pitchFamily="18" charset="0"/>
                <a:ea typeface="Times New Roman" pitchFamily="18" charset="0"/>
                <a:cs typeface="Times New Roman" pitchFamily="18" charset="0"/>
              </a:rPr>
              <a:t>. </a:t>
            </a:r>
            <a:r>
              <a:rPr lang="en-US" b="1" i="1" dirty="0" err="1">
                <a:latin typeface="Times New Roman" pitchFamily="18" charset="0"/>
                <a:ea typeface="Times New Roman" pitchFamily="18" charset="0"/>
                <a:cs typeface="Times New Roman" pitchFamily="18" charset="0"/>
              </a:rPr>
              <a:t>hirsutum</a:t>
            </a:r>
            <a:r>
              <a:rPr lang="en-US" b="1" dirty="0">
                <a:latin typeface="Times New Roman" pitchFamily="18" charset="0"/>
                <a:ea typeface="Times New Roman" pitchFamily="18" charset="0"/>
                <a:cs typeface="Times New Roman" pitchFamily="18" charset="0"/>
              </a:rPr>
              <a:t> Acc. PIL 43 x Synthetic </a:t>
            </a:r>
            <a:r>
              <a:rPr lang="en-US" b="1" dirty="0" err="1">
                <a:latin typeface="Times New Roman" pitchFamily="18" charset="0"/>
                <a:ea typeface="Times New Roman" pitchFamily="18" charset="0"/>
                <a:cs typeface="Times New Roman" pitchFamily="18" charset="0"/>
              </a:rPr>
              <a:t>amphiploid</a:t>
            </a:r>
            <a:r>
              <a:rPr lang="en-US" b="1" dirty="0">
                <a:latin typeface="Times New Roman" pitchFamily="18" charset="0"/>
                <a:ea typeface="Times New Roman" pitchFamily="18" charset="0"/>
                <a:cs typeface="Times New Roman" pitchFamily="18" charset="0"/>
              </a:rPr>
              <a:t> </a:t>
            </a:r>
            <a:endParaRPr lang="en-IN" b="1" dirty="0"/>
          </a:p>
        </p:txBody>
      </p:sp>
    </p:spTree>
    <p:extLst>
      <p:ext uri="{BB962C8B-B14F-4D97-AF65-F5344CB8AC3E}">
        <p14:creationId xmlns:p14="http://schemas.microsoft.com/office/powerpoint/2010/main" val="3132704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entral Lab\Desktop\New folder (2)\IMG_62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34" y="947710"/>
            <a:ext cx="3643338" cy="3929090"/>
          </a:xfrm>
          <a:prstGeom prst="rect">
            <a:avLst/>
          </a:prstGeom>
          <a:noFill/>
        </p:spPr>
      </p:pic>
      <p:pic>
        <p:nvPicPr>
          <p:cNvPr id="1028" name="Picture 4" descr="C:\Users\Mamta\Downloads\Programme Support_DBT\P_20160918_0843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187" y="947710"/>
            <a:ext cx="3595713" cy="3929090"/>
          </a:xfrm>
          <a:prstGeom prst="rect">
            <a:avLst/>
          </a:prstGeom>
          <a:noFill/>
        </p:spPr>
      </p:pic>
      <p:sp>
        <p:nvSpPr>
          <p:cNvPr id="7" name="TextBox 6"/>
          <p:cNvSpPr txBox="1"/>
          <p:nvPr/>
        </p:nvSpPr>
        <p:spPr>
          <a:xfrm>
            <a:off x="785786" y="5357826"/>
            <a:ext cx="7929618" cy="400110"/>
          </a:xfrm>
          <a:prstGeom prst="rect">
            <a:avLst/>
          </a:prstGeom>
          <a:noFill/>
        </p:spPr>
        <p:txBody>
          <a:bodyPr wrap="square" rtlCol="0">
            <a:spAutoFit/>
          </a:bodyPr>
          <a:lstStyle/>
          <a:p>
            <a:r>
              <a:rPr lang="en-US" sz="2000" b="1" dirty="0"/>
              <a:t>Back crosses :  (a) F</a:t>
            </a:r>
            <a:r>
              <a:rPr lang="en-US" sz="2000" b="1" baseline="-25000" dirty="0"/>
              <a:t>1</a:t>
            </a:r>
            <a:r>
              <a:rPr lang="en-US" sz="2000" b="1" dirty="0"/>
              <a:t> (SA x PIL 43);                    (b) PIL 43 x SA </a:t>
            </a:r>
          </a:p>
        </p:txBody>
      </p:sp>
      <p:sp>
        <p:nvSpPr>
          <p:cNvPr id="9" name="TextBox 8"/>
          <p:cNvSpPr txBox="1"/>
          <p:nvPr/>
        </p:nvSpPr>
        <p:spPr>
          <a:xfrm>
            <a:off x="3214678" y="4071942"/>
            <a:ext cx="714380" cy="461665"/>
          </a:xfrm>
          <a:prstGeom prst="rect">
            <a:avLst/>
          </a:prstGeom>
          <a:noFill/>
        </p:spPr>
        <p:txBody>
          <a:bodyPr wrap="square" rtlCol="0">
            <a:spAutoFit/>
          </a:bodyPr>
          <a:lstStyle/>
          <a:p>
            <a:r>
              <a:rPr lang="en-US" sz="2400" b="1" dirty="0">
                <a:solidFill>
                  <a:srgbClr val="FFFF00"/>
                </a:solidFill>
              </a:rPr>
              <a:t>     a</a:t>
            </a:r>
          </a:p>
        </p:txBody>
      </p:sp>
      <p:sp>
        <p:nvSpPr>
          <p:cNvPr id="10" name="TextBox 9"/>
          <p:cNvSpPr txBox="1"/>
          <p:nvPr/>
        </p:nvSpPr>
        <p:spPr>
          <a:xfrm>
            <a:off x="7391400" y="4071942"/>
            <a:ext cx="714380" cy="461665"/>
          </a:xfrm>
          <a:prstGeom prst="rect">
            <a:avLst/>
          </a:prstGeom>
          <a:noFill/>
        </p:spPr>
        <p:txBody>
          <a:bodyPr wrap="square" rtlCol="0">
            <a:spAutoFit/>
          </a:bodyPr>
          <a:lstStyle/>
          <a:p>
            <a:r>
              <a:rPr lang="en-US" sz="2400" b="1" dirty="0">
                <a:solidFill>
                  <a:srgbClr val="FFFF00"/>
                </a:solidFill>
              </a:rPr>
              <a:t>     b</a:t>
            </a:r>
          </a:p>
        </p:txBody>
      </p:sp>
    </p:spTree>
    <p:extLst>
      <p:ext uri="{BB962C8B-B14F-4D97-AF65-F5344CB8AC3E}">
        <p14:creationId xmlns:p14="http://schemas.microsoft.com/office/powerpoint/2010/main" val="555788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0264799"/>
              </p:ext>
            </p:extLst>
          </p:nvPr>
        </p:nvGraphicFramePr>
        <p:xfrm>
          <a:off x="457200" y="1071544"/>
          <a:ext cx="8229600" cy="3082301"/>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057400">
                  <a:extLst>
                    <a:ext uri="{9D8B030D-6E8A-4147-A177-3AD203B41FA5}">
                      <a16:colId xmlns:a16="http://schemas.microsoft.com/office/drawing/2014/main" val="3967186291"/>
                    </a:ext>
                  </a:extLst>
                </a:gridCol>
              </a:tblGrid>
              <a:tr h="809631">
                <a:tc>
                  <a:txBody>
                    <a:bodyPr/>
                    <a:lstStyle/>
                    <a:p>
                      <a:pPr algn="ctr"/>
                      <a:r>
                        <a:rPr lang="en-US" sz="2800" b="1" dirty="0"/>
                        <a:t>Backcross</a:t>
                      </a:r>
                    </a:p>
                  </a:txBody>
                  <a:tcPr/>
                </a:tc>
                <a:tc>
                  <a:txBody>
                    <a:bodyPr/>
                    <a:lstStyle/>
                    <a:p>
                      <a:pPr algn="ctr"/>
                      <a:r>
                        <a:rPr lang="en-US" sz="2800" b="1" dirty="0"/>
                        <a:t>Flowers</a:t>
                      </a:r>
                      <a:r>
                        <a:rPr lang="en-US" sz="2800" b="1" baseline="0" dirty="0"/>
                        <a:t> pollinated</a:t>
                      </a:r>
                      <a:endParaRPr lang="en-US" sz="2800" b="1" dirty="0"/>
                    </a:p>
                  </a:txBody>
                  <a:tcPr/>
                </a:tc>
                <a:tc>
                  <a:txBody>
                    <a:bodyPr/>
                    <a:lstStyle/>
                    <a:p>
                      <a:pPr algn="ctr"/>
                      <a:r>
                        <a:rPr lang="en-US" sz="2800" b="1" dirty="0"/>
                        <a:t>Bolls set</a:t>
                      </a:r>
                    </a:p>
                  </a:txBody>
                  <a:tcPr/>
                </a:tc>
                <a:tc>
                  <a:txBody>
                    <a:bodyPr/>
                    <a:lstStyle/>
                    <a:p>
                      <a:pPr algn="ctr"/>
                      <a:r>
                        <a:rPr lang="en-US" sz="2800" b="1" dirty="0"/>
                        <a:t>Per cent setting</a:t>
                      </a:r>
                    </a:p>
                  </a:txBody>
                  <a:tcPr/>
                </a:tc>
                <a:tc>
                  <a:txBody>
                    <a:bodyPr/>
                    <a:lstStyle/>
                    <a:p>
                      <a:pPr algn="ctr"/>
                      <a:r>
                        <a:rPr lang="en-US" sz="2800" b="1" dirty="0"/>
                        <a:t>Seeds obtained</a:t>
                      </a:r>
                    </a:p>
                  </a:txBody>
                  <a:tcPr/>
                </a:tc>
                <a:extLst>
                  <a:ext uri="{0D108BD9-81ED-4DB2-BD59-A6C34878D82A}">
                    <a16:rowId xmlns:a16="http://schemas.microsoft.com/office/drawing/2014/main" val="10000"/>
                  </a:ext>
                </a:extLst>
              </a:tr>
              <a:tr h="269568">
                <a:tc>
                  <a:txBody>
                    <a:bodyPr/>
                    <a:lstStyle/>
                    <a:p>
                      <a:pPr algn="ctr"/>
                      <a:endParaRPr lang="en-US" sz="2800" b="1" dirty="0"/>
                    </a:p>
                  </a:txBody>
                  <a:tcPr/>
                </a:tc>
                <a:tc>
                  <a:txBody>
                    <a:bodyPr/>
                    <a:lstStyle/>
                    <a:p>
                      <a:pPr algn="ctr"/>
                      <a:endParaRPr lang="en-US" sz="2800" b="1" dirty="0"/>
                    </a:p>
                  </a:txBody>
                  <a:tcPr/>
                </a:tc>
                <a:tc>
                  <a:txBody>
                    <a:bodyPr/>
                    <a:lstStyle/>
                    <a:p>
                      <a:pPr algn="ctr"/>
                      <a:endParaRPr lang="en-US" sz="2800" b="1" dirty="0"/>
                    </a:p>
                  </a:txBody>
                  <a:tcPr/>
                </a:tc>
                <a:tc>
                  <a:txBody>
                    <a:bodyPr/>
                    <a:lstStyle/>
                    <a:p>
                      <a:pPr algn="ctr"/>
                      <a:endParaRPr lang="en-US" sz="2800" b="1" dirty="0"/>
                    </a:p>
                  </a:txBody>
                  <a:tcPr/>
                </a:tc>
                <a:tc rowSpan="3">
                  <a:txBody>
                    <a:bodyPr/>
                    <a:lstStyle/>
                    <a:p>
                      <a:pPr algn="ctr"/>
                      <a:endParaRPr lang="en-US" sz="2800" b="1" dirty="0"/>
                    </a:p>
                    <a:p>
                      <a:pPr algn="ctr"/>
                      <a:r>
                        <a:rPr lang="en-US" sz="2800" b="1" dirty="0"/>
                        <a:t>1868</a:t>
                      </a:r>
                    </a:p>
                    <a:p>
                      <a:pPr algn="ctr"/>
                      <a:endParaRPr lang="en-US" sz="2800" b="1" dirty="0"/>
                    </a:p>
                  </a:txBody>
                  <a:tcPr/>
                </a:tc>
                <a:extLst>
                  <a:ext uri="{0D108BD9-81ED-4DB2-BD59-A6C34878D82A}">
                    <a16:rowId xmlns:a16="http://schemas.microsoft.com/office/drawing/2014/main" val="10001"/>
                  </a:ext>
                </a:extLst>
              </a:tr>
              <a:tr h="809631">
                <a:tc>
                  <a:txBody>
                    <a:bodyPr/>
                    <a:lstStyle/>
                    <a:p>
                      <a:pPr algn="ctr"/>
                      <a:r>
                        <a:rPr lang="en-US" sz="2400" b="1" dirty="0">
                          <a:solidFill>
                            <a:srgbClr val="0070C0"/>
                          </a:solidFill>
                        </a:rPr>
                        <a:t>F</a:t>
                      </a:r>
                      <a:r>
                        <a:rPr lang="en-US" sz="2400" b="1" baseline="-25000" dirty="0">
                          <a:solidFill>
                            <a:srgbClr val="0070C0"/>
                          </a:solidFill>
                        </a:rPr>
                        <a:t>1</a:t>
                      </a:r>
                      <a:r>
                        <a:rPr lang="en-US" sz="2400" b="1" dirty="0">
                          <a:solidFill>
                            <a:srgbClr val="0070C0"/>
                          </a:solidFill>
                        </a:rPr>
                        <a:t> x PIL 43</a:t>
                      </a:r>
                    </a:p>
                  </a:txBody>
                  <a:tcPr/>
                </a:tc>
                <a:tc>
                  <a:txBody>
                    <a:bodyPr/>
                    <a:lstStyle/>
                    <a:p>
                      <a:pPr algn="ctr"/>
                      <a:r>
                        <a:rPr lang="en-US" sz="2400" b="1" dirty="0">
                          <a:solidFill>
                            <a:srgbClr val="0070C0"/>
                          </a:solidFill>
                        </a:rPr>
                        <a:t>2173</a:t>
                      </a:r>
                    </a:p>
                  </a:txBody>
                  <a:tcPr/>
                </a:tc>
                <a:tc>
                  <a:txBody>
                    <a:bodyPr/>
                    <a:lstStyle/>
                    <a:p>
                      <a:pPr algn="ctr"/>
                      <a:r>
                        <a:rPr lang="en-US" sz="2400" b="1" dirty="0">
                          <a:solidFill>
                            <a:srgbClr val="0070C0"/>
                          </a:solidFill>
                        </a:rPr>
                        <a:t>15</a:t>
                      </a:r>
                    </a:p>
                  </a:txBody>
                  <a:tcPr/>
                </a:tc>
                <a:tc>
                  <a:txBody>
                    <a:bodyPr/>
                    <a:lstStyle/>
                    <a:p>
                      <a:pPr algn="ctr"/>
                      <a:r>
                        <a:rPr lang="en-US" sz="2400" b="1" dirty="0">
                          <a:solidFill>
                            <a:srgbClr val="0070C0"/>
                          </a:solidFill>
                        </a:rPr>
                        <a:t>0.69</a:t>
                      </a:r>
                    </a:p>
                  </a:txBody>
                  <a:tcPr/>
                </a:tc>
                <a:tc vMerge="1">
                  <a:txBody>
                    <a:bodyPr/>
                    <a:lstStyle/>
                    <a:p>
                      <a:pPr algn="ctr"/>
                      <a:endParaRPr lang="en-US" sz="2400" b="1" dirty="0">
                        <a:solidFill>
                          <a:srgbClr val="0070C0"/>
                        </a:solidFill>
                      </a:endParaRPr>
                    </a:p>
                  </a:txBody>
                  <a:tcPr/>
                </a:tc>
                <a:extLst>
                  <a:ext uri="{0D108BD9-81ED-4DB2-BD59-A6C34878D82A}">
                    <a16:rowId xmlns:a16="http://schemas.microsoft.com/office/drawing/2014/main" val="10002"/>
                  </a:ext>
                </a:extLst>
              </a:tr>
              <a:tr h="809631">
                <a:tc>
                  <a:txBody>
                    <a:bodyPr/>
                    <a:lstStyle/>
                    <a:p>
                      <a:pPr algn="ctr"/>
                      <a:r>
                        <a:rPr lang="en-US" sz="2400" b="1" dirty="0"/>
                        <a:t>PIL 43 x F</a:t>
                      </a:r>
                      <a:r>
                        <a:rPr lang="en-US" sz="2400" b="1" baseline="-25000" dirty="0"/>
                        <a:t>1</a:t>
                      </a:r>
                    </a:p>
                  </a:txBody>
                  <a:tcPr/>
                </a:tc>
                <a:tc>
                  <a:txBody>
                    <a:bodyPr/>
                    <a:lstStyle/>
                    <a:p>
                      <a:pPr algn="ctr"/>
                      <a:r>
                        <a:rPr lang="en-US" sz="2400" b="1" dirty="0"/>
                        <a:t>5261</a:t>
                      </a:r>
                    </a:p>
                  </a:txBody>
                  <a:tcPr/>
                </a:tc>
                <a:tc>
                  <a:txBody>
                    <a:bodyPr/>
                    <a:lstStyle/>
                    <a:p>
                      <a:pPr algn="ctr"/>
                      <a:r>
                        <a:rPr lang="en-US" sz="2400" b="1" dirty="0"/>
                        <a:t>92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1.74</a:t>
                      </a:r>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6877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E4B540-10A5-4244-AB43-C8FD4F90DE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379686" y="220512"/>
            <a:ext cx="6101317" cy="6727093"/>
          </a:xfrm>
          <a:prstGeom prst="rect">
            <a:avLst/>
          </a:prstGeom>
        </p:spPr>
      </p:pic>
      <p:sp>
        <p:nvSpPr>
          <p:cNvPr id="5" name="TextBox 4">
            <a:extLst>
              <a:ext uri="{FF2B5EF4-FFF2-40B4-BE49-F238E27FC236}">
                <a16:creationId xmlns:a16="http://schemas.microsoft.com/office/drawing/2014/main" id="{686F2675-49E9-45CE-9669-E1CCDCED8C26}"/>
              </a:ext>
            </a:extLst>
          </p:cNvPr>
          <p:cNvSpPr txBox="1"/>
          <p:nvPr/>
        </p:nvSpPr>
        <p:spPr>
          <a:xfrm>
            <a:off x="1219200" y="5943600"/>
            <a:ext cx="4724400" cy="400110"/>
          </a:xfrm>
          <a:prstGeom prst="rect">
            <a:avLst/>
          </a:prstGeom>
          <a:noFill/>
        </p:spPr>
        <p:txBody>
          <a:bodyPr wrap="square" rtlCol="0">
            <a:spAutoFit/>
          </a:bodyPr>
          <a:lstStyle/>
          <a:p>
            <a:r>
              <a:rPr lang="en-US" sz="2000" b="1" dirty="0">
                <a:solidFill>
                  <a:srgbClr val="FFFF00"/>
                </a:solidFill>
                <a:latin typeface="Times New Roman" panose="02020603050405020304" pitchFamily="18" charset="0"/>
                <a:cs typeface="Times New Roman" panose="02020603050405020304" pitchFamily="18" charset="0"/>
              </a:rPr>
              <a:t>Field view of BC</a:t>
            </a:r>
            <a:r>
              <a:rPr lang="en-US" sz="2000" b="1" baseline="-25000" dirty="0">
                <a:solidFill>
                  <a:srgbClr val="FFFF00"/>
                </a:solidFill>
                <a:latin typeface="Times New Roman" panose="02020603050405020304" pitchFamily="18" charset="0"/>
                <a:cs typeface="Times New Roman" panose="02020603050405020304" pitchFamily="18" charset="0"/>
              </a:rPr>
              <a:t>1</a:t>
            </a:r>
            <a:r>
              <a:rPr lang="en-US" sz="2000" b="1" dirty="0">
                <a:solidFill>
                  <a:srgbClr val="FFFF00"/>
                </a:solidFill>
                <a:latin typeface="Times New Roman" panose="02020603050405020304" pitchFamily="18" charset="0"/>
                <a:cs typeface="Times New Roman" panose="02020603050405020304" pitchFamily="18" charset="0"/>
              </a:rPr>
              <a:t>F</a:t>
            </a:r>
            <a:r>
              <a:rPr lang="en-US" sz="2000" b="1" baseline="-25000" dirty="0">
                <a:solidFill>
                  <a:srgbClr val="FFFF00"/>
                </a:solidFill>
                <a:latin typeface="Times New Roman" panose="02020603050405020304" pitchFamily="18" charset="0"/>
                <a:cs typeface="Times New Roman" panose="02020603050405020304" pitchFamily="18" charset="0"/>
              </a:rPr>
              <a:t>1 </a:t>
            </a:r>
            <a:r>
              <a:rPr lang="en-US" sz="2000" b="1" dirty="0">
                <a:solidFill>
                  <a:srgbClr val="FFFF00"/>
                </a:solidFill>
                <a:latin typeface="Times New Roman" panose="02020603050405020304" pitchFamily="18" charset="0"/>
                <a:cs typeface="Times New Roman" panose="02020603050405020304" pitchFamily="18" charset="0"/>
              </a:rPr>
              <a:t> population</a:t>
            </a:r>
            <a:r>
              <a:rPr lang="en-US" dirty="0">
                <a:solidFill>
                  <a:srgbClr val="FFFF00"/>
                </a:solidFill>
              </a:rPr>
              <a:t> </a:t>
            </a:r>
          </a:p>
        </p:txBody>
      </p:sp>
    </p:spTree>
    <p:extLst>
      <p:ext uri="{BB962C8B-B14F-4D97-AF65-F5344CB8AC3E}">
        <p14:creationId xmlns:p14="http://schemas.microsoft.com/office/powerpoint/2010/main" val="1798204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style>
          <a:lnRef idx="2">
            <a:schemeClr val="accent3"/>
          </a:lnRef>
          <a:fillRef idx="1">
            <a:schemeClr val="lt1"/>
          </a:fillRef>
          <a:effectRef idx="0">
            <a:schemeClr val="accent3"/>
          </a:effectRef>
          <a:fontRef idx="minor">
            <a:schemeClr val="dk1"/>
          </a:fontRef>
        </p:style>
        <p:txBody>
          <a:bodyPr>
            <a:normAutofit/>
          </a:bodyPr>
          <a:lstStyle/>
          <a:p>
            <a:r>
              <a:rPr lang="en-US" sz="2400" b="1" dirty="0">
                <a:latin typeface="Arial" pitchFamily="34" charset="0"/>
                <a:cs typeface="Arial" pitchFamily="34" charset="0"/>
              </a:rPr>
              <a:t>Documentation of polymorphism between Synthetic </a:t>
            </a:r>
            <a:r>
              <a:rPr lang="en-US" sz="2400" b="1" dirty="0" err="1">
                <a:latin typeface="Arial" pitchFamily="34" charset="0"/>
                <a:cs typeface="Arial" pitchFamily="34" charset="0"/>
              </a:rPr>
              <a:t>tetraploid</a:t>
            </a:r>
            <a:r>
              <a:rPr lang="en-US" sz="2400" b="1" dirty="0">
                <a:latin typeface="Arial" pitchFamily="34" charset="0"/>
                <a:cs typeface="Arial" pitchFamily="34" charset="0"/>
              </a:rPr>
              <a:t> and American cotton</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2819400"/>
          </a:xfrm>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en-US" dirty="0"/>
              <a:t>    A total of </a:t>
            </a:r>
            <a:r>
              <a:rPr lang="en-US" dirty="0">
                <a:solidFill>
                  <a:srgbClr val="FF0000"/>
                </a:solidFill>
              </a:rPr>
              <a:t>305 SSR </a:t>
            </a:r>
            <a:r>
              <a:rPr lang="en-US" dirty="0"/>
              <a:t>primer pairs have been employed  to  detect polymorphism between the parental lines, of which </a:t>
            </a:r>
            <a:r>
              <a:rPr lang="en-US" dirty="0">
                <a:solidFill>
                  <a:srgbClr val="FF0000"/>
                </a:solidFill>
              </a:rPr>
              <a:t>123 markers </a:t>
            </a:r>
            <a:r>
              <a:rPr lang="en-US" dirty="0"/>
              <a:t>were observed to be polymorphic. </a:t>
            </a:r>
          </a:p>
          <a:p>
            <a:pPr algn="just">
              <a:buNone/>
            </a:pPr>
            <a:endParaRPr lang="en-US" dirty="0"/>
          </a:p>
          <a:p>
            <a:pPr algn="just"/>
            <a:endParaRPr lang="en-US" dirty="0"/>
          </a:p>
        </p:txBody>
      </p:sp>
      <p:graphicFrame>
        <p:nvGraphicFramePr>
          <p:cNvPr id="4" name="Table 3"/>
          <p:cNvGraphicFramePr>
            <a:graphicFrameLocks noGrp="1"/>
          </p:cNvGraphicFramePr>
          <p:nvPr/>
        </p:nvGraphicFramePr>
        <p:xfrm>
          <a:off x="533401" y="4343400"/>
          <a:ext cx="8153400" cy="1463040"/>
        </p:xfrm>
        <a:graphic>
          <a:graphicData uri="http://schemas.openxmlformats.org/drawingml/2006/table">
            <a:tbl>
              <a:tblPr>
                <a:tableStyleId>{08FB837D-C827-4EFA-A057-4D05807E0F7C}</a:tableStyleId>
              </a:tblPr>
              <a:tblGrid>
                <a:gridCol w="3106057">
                  <a:extLst>
                    <a:ext uri="{9D8B030D-6E8A-4147-A177-3AD203B41FA5}">
                      <a16:colId xmlns:a16="http://schemas.microsoft.com/office/drawing/2014/main" val="20000"/>
                    </a:ext>
                  </a:extLst>
                </a:gridCol>
                <a:gridCol w="3106057">
                  <a:extLst>
                    <a:ext uri="{9D8B030D-6E8A-4147-A177-3AD203B41FA5}">
                      <a16:colId xmlns:a16="http://schemas.microsoft.com/office/drawing/2014/main" val="20001"/>
                    </a:ext>
                  </a:extLst>
                </a:gridCol>
                <a:gridCol w="1941286">
                  <a:extLst>
                    <a:ext uri="{9D8B030D-6E8A-4147-A177-3AD203B41FA5}">
                      <a16:colId xmlns:a16="http://schemas.microsoft.com/office/drawing/2014/main" val="20002"/>
                    </a:ext>
                  </a:extLst>
                </a:gridCol>
              </a:tblGrid>
              <a:tr h="975360">
                <a:tc>
                  <a:txBody>
                    <a:bodyPr/>
                    <a:lstStyle/>
                    <a:p>
                      <a:pPr marL="0" marR="0" algn="ctr">
                        <a:spcBef>
                          <a:spcPts val="0"/>
                        </a:spcBef>
                        <a:spcAft>
                          <a:spcPts val="0"/>
                        </a:spcAft>
                      </a:pPr>
                      <a:r>
                        <a:rPr lang="en-US" sz="2000" dirty="0"/>
                        <a:t>Total number of SSR markers used</a:t>
                      </a:r>
                      <a:endParaRPr lang="en-US" sz="20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2000" dirty="0"/>
                        <a:t>Number of polymorphic markers</a:t>
                      </a:r>
                      <a:endParaRPr lang="en-US" sz="20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2000" dirty="0"/>
                        <a:t>Per cent polymorphism</a:t>
                      </a:r>
                      <a:endParaRPr lang="en-US" sz="20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487680">
                <a:tc>
                  <a:txBody>
                    <a:bodyPr/>
                    <a:lstStyle/>
                    <a:p>
                      <a:pPr marL="0" marR="0" algn="ctr">
                        <a:spcBef>
                          <a:spcPts val="0"/>
                        </a:spcBef>
                        <a:spcAft>
                          <a:spcPts val="0"/>
                        </a:spcAft>
                      </a:pPr>
                      <a:r>
                        <a:rPr lang="en-US" sz="2000" dirty="0"/>
                        <a:t>305</a:t>
                      </a:r>
                      <a:endParaRPr lang="en-US" sz="20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2000" dirty="0"/>
                        <a:t>123</a:t>
                      </a:r>
                      <a:endParaRPr lang="en-US" sz="20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2000" dirty="0"/>
                        <a:t>40.3</a:t>
                      </a:r>
                      <a:endParaRPr lang="en-US" sz="20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style>
          <a:lnRef idx="2">
            <a:schemeClr val="accent3"/>
          </a:lnRef>
          <a:fillRef idx="1">
            <a:schemeClr val="lt1"/>
          </a:fillRef>
          <a:effectRef idx="0">
            <a:schemeClr val="accent3"/>
          </a:effectRef>
          <a:fontRef idx="minor">
            <a:schemeClr val="dk1"/>
          </a:fontRef>
        </p:style>
        <p:txBody>
          <a:bodyPr>
            <a:normAutofit/>
          </a:bodyPr>
          <a:lstStyle/>
          <a:p>
            <a:r>
              <a:rPr lang="en-US" sz="2800" b="1" dirty="0">
                <a:latin typeface="Arial" pitchFamily="34" charset="0"/>
                <a:cs typeface="Arial" pitchFamily="34" charset="0"/>
              </a:rPr>
              <a:t>Bulked </a:t>
            </a:r>
            <a:r>
              <a:rPr lang="en-US" sz="2800" b="1" dirty="0" err="1">
                <a:latin typeface="Arial" pitchFamily="34" charset="0"/>
                <a:cs typeface="Arial" pitchFamily="34" charset="0"/>
              </a:rPr>
              <a:t>Segregant</a:t>
            </a:r>
            <a:r>
              <a:rPr lang="en-US" sz="2800" b="1" dirty="0">
                <a:latin typeface="Arial" pitchFamily="34" charset="0"/>
                <a:cs typeface="Arial" pitchFamily="34" charset="0"/>
              </a:rPr>
              <a:t> Analysis</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990600"/>
            <a:ext cx="8229600" cy="1447800"/>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algn="just"/>
            <a:r>
              <a:rPr lang="en-US" dirty="0" err="1">
                <a:latin typeface="Times New Roman" pitchFamily="18" charset="0"/>
                <a:cs typeface="Times New Roman" pitchFamily="18" charset="0"/>
              </a:rPr>
              <a:t>CLCuD</a:t>
            </a:r>
            <a:r>
              <a:rPr lang="en-US" dirty="0">
                <a:latin typeface="Times New Roman" pitchFamily="18" charset="0"/>
                <a:cs typeface="Times New Roman" pitchFamily="18" charset="0"/>
              </a:rPr>
              <a:t> resistant and susceptible plants were identified after field screening. The DNA from the individual plants was extracted and bulks (of resistant and susceptible plants) were made. The polymorphic SSR markers between the parents are being used to find out uncommon bands between the bulks.  </a:t>
            </a:r>
          </a:p>
          <a:p>
            <a:pPr algn="just"/>
            <a:endParaRPr lang="en-US" dirty="0">
              <a:latin typeface="Times New Roman" pitchFamily="18" charset="0"/>
              <a:cs typeface="Times New Roman" pitchFamily="18" charset="0"/>
            </a:endParaRPr>
          </a:p>
        </p:txBody>
      </p:sp>
      <p:pic>
        <p:nvPicPr>
          <p:cNvPr id="22530" name="Object 2"/>
          <p:cNvPicPr>
            <a:picLocks noChangeArrowheads="1"/>
          </p:cNvPicPr>
          <p:nvPr/>
        </p:nvPicPr>
        <p:blipFill>
          <a:blip r:embed="rId2" cstate="email">
            <a:extLst>
              <a:ext uri="{28A0092B-C50C-407E-A947-70E740481C1C}">
                <a14:useLocalDpi xmlns:a14="http://schemas.microsoft.com/office/drawing/2010/main"/>
              </a:ext>
            </a:extLst>
          </a:blip>
          <a:srcRect b="-422"/>
          <a:stretch>
            <a:fillRect/>
          </a:stretch>
        </p:blipFill>
        <p:spPr bwMode="auto">
          <a:xfrm>
            <a:off x="838200" y="2743200"/>
            <a:ext cx="7467600" cy="3657600"/>
          </a:xfrm>
          <a:prstGeom prst="rect">
            <a:avLst/>
          </a:prstGeom>
          <a:noFill/>
          <a:ln w="9525">
            <a:noFill/>
            <a:miter lim="800000"/>
            <a:headEnd/>
            <a:tailEnd/>
          </a:ln>
        </p:spPr>
      </p:pic>
      <p:sp>
        <p:nvSpPr>
          <p:cNvPr id="22531" name="Rectangle 3"/>
          <p:cNvSpPr>
            <a:spLocks noChangeArrowheads="1"/>
          </p:cNvSpPr>
          <p:nvPr/>
        </p:nvSpPr>
        <p:spPr bwMode="auto">
          <a:xfrm>
            <a:off x="1701316" y="6352401"/>
            <a:ext cx="569008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pitchFamily="34" charset="0"/>
                <a:ea typeface="Times New Roman" pitchFamily="18" charset="0"/>
                <a:cs typeface="Arial" pitchFamily="34" charset="0"/>
              </a:rPr>
              <a:t> BSA in the </a:t>
            </a:r>
            <a:r>
              <a:rPr kumimoji="0" lang="en-US" sz="1200" b="1" i="1" u="none" strike="noStrike" cap="none" normalizeH="0" baseline="0" dirty="0" err="1">
                <a:ln>
                  <a:noFill/>
                </a:ln>
                <a:solidFill>
                  <a:schemeClr val="tx1"/>
                </a:solidFill>
                <a:effectLst/>
                <a:latin typeface="Arial" pitchFamily="34" charset="0"/>
                <a:ea typeface="Times New Roman" pitchFamily="18" charset="0"/>
                <a:cs typeface="Arial" pitchFamily="34" charset="0"/>
              </a:rPr>
              <a:t>CLCuD</a:t>
            </a:r>
            <a:r>
              <a:rPr kumimoji="0" lang="en-US" sz="1200" b="1" i="1" u="none" strike="noStrike" cap="none" normalizeH="0" baseline="0" dirty="0">
                <a:ln>
                  <a:noFill/>
                </a:ln>
                <a:solidFill>
                  <a:schemeClr val="tx1"/>
                </a:solidFill>
                <a:effectLst/>
                <a:latin typeface="Arial" pitchFamily="34" charset="0"/>
                <a:ea typeface="Times New Roman" pitchFamily="18" charset="0"/>
                <a:cs typeface="Arial" pitchFamily="34" charset="0"/>
              </a:rPr>
              <a:t> resistant and susceptible bulks in the BC</a:t>
            </a:r>
            <a:r>
              <a:rPr kumimoji="0" lang="en-US" sz="1200" b="1" i="1"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r>
              <a:rPr kumimoji="0" lang="en-US" sz="1200" b="1" i="1" u="none" strike="noStrike" cap="none" normalizeH="0" baseline="0" dirty="0">
                <a:ln>
                  <a:noFill/>
                </a:ln>
                <a:solidFill>
                  <a:schemeClr val="tx1"/>
                </a:solidFill>
                <a:effectLst/>
                <a:latin typeface="Arial" pitchFamily="34" charset="0"/>
                <a:ea typeface="Times New Roman" pitchFamily="18" charset="0"/>
                <a:cs typeface="Arial" pitchFamily="34" charset="0"/>
              </a:rPr>
              <a:t>F</a:t>
            </a:r>
            <a:r>
              <a:rPr kumimoji="0" lang="en-US" sz="1200" b="1" i="1" u="none" strike="noStrike" cap="none" normalizeH="0" baseline="-30000" dirty="0">
                <a:ln>
                  <a:noFill/>
                </a:ln>
                <a:solidFill>
                  <a:schemeClr val="tx1"/>
                </a:solidFill>
                <a:effectLst/>
                <a:latin typeface="Arial" pitchFamily="34" charset="0"/>
                <a:ea typeface="Times New Roman" pitchFamily="18" charset="0"/>
                <a:cs typeface="Arial" pitchFamily="34" charset="0"/>
              </a:rPr>
              <a:t>1 </a:t>
            </a:r>
            <a:r>
              <a:rPr kumimoji="0" lang="en-US" sz="1200" b="1" i="1" u="none" strike="noStrike" cap="none" normalizeH="0" baseline="0" dirty="0">
                <a:ln>
                  <a:noFill/>
                </a:ln>
                <a:solidFill>
                  <a:schemeClr val="tx1"/>
                </a:solidFill>
                <a:effectLst/>
                <a:latin typeface="Arial" pitchFamily="34" charset="0"/>
                <a:ea typeface="Times New Roman" pitchFamily="18" charset="0"/>
                <a:cs typeface="Arial" pitchFamily="34" charset="0"/>
              </a:rPr>
              <a:t> generation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2400" b="1" dirty="0">
                <a:latin typeface="Arial" pitchFamily="34" charset="0"/>
                <a:cs typeface="Arial" pitchFamily="34" charset="0"/>
              </a:rPr>
              <a:t>Development of interspecific hybrids between                    </a:t>
            </a:r>
            <a:r>
              <a:rPr lang="en-US" sz="2400" b="1" i="1" dirty="0">
                <a:latin typeface="Arial" pitchFamily="34" charset="0"/>
                <a:cs typeface="Arial" pitchFamily="34" charset="0"/>
              </a:rPr>
              <a:t>G</a:t>
            </a:r>
            <a:r>
              <a:rPr lang="en-US" sz="2400" b="1" dirty="0">
                <a:latin typeface="Arial" pitchFamily="34" charset="0"/>
                <a:cs typeface="Arial" pitchFamily="34" charset="0"/>
              </a:rPr>
              <a:t>. </a:t>
            </a:r>
            <a:r>
              <a:rPr lang="en-US" sz="2400" b="1" i="1" dirty="0" err="1">
                <a:latin typeface="Arial" pitchFamily="34" charset="0"/>
                <a:cs typeface="Arial" pitchFamily="34" charset="0"/>
              </a:rPr>
              <a:t>hirsutum</a:t>
            </a:r>
            <a:r>
              <a:rPr lang="en-US" sz="2400" b="1" dirty="0">
                <a:latin typeface="Arial" pitchFamily="34" charset="0"/>
                <a:cs typeface="Arial" pitchFamily="34" charset="0"/>
              </a:rPr>
              <a:t> and </a:t>
            </a:r>
            <a:r>
              <a:rPr lang="en-US" sz="2400" b="1" i="1" dirty="0">
                <a:latin typeface="Arial" pitchFamily="34" charset="0"/>
                <a:cs typeface="Arial" pitchFamily="34" charset="0"/>
              </a:rPr>
              <a:t>G</a:t>
            </a:r>
            <a:r>
              <a:rPr lang="en-US" sz="2400" b="1" dirty="0">
                <a:latin typeface="Arial" pitchFamily="34" charset="0"/>
                <a:cs typeface="Arial" pitchFamily="34" charset="0"/>
              </a:rPr>
              <a:t>. </a:t>
            </a:r>
            <a:r>
              <a:rPr lang="en-US" sz="2400" b="1" i="1" dirty="0" err="1">
                <a:latin typeface="Arial" pitchFamily="34" charset="0"/>
                <a:cs typeface="Arial" pitchFamily="34" charset="0"/>
              </a:rPr>
              <a:t>arboreum</a:t>
            </a:r>
            <a:r>
              <a:rPr lang="en-US" sz="2400" b="1" dirty="0">
                <a:latin typeface="Arial" pitchFamily="34" charset="0"/>
                <a:cs typeface="Arial" pitchFamily="34" charset="0"/>
              </a:rPr>
              <a:t> </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304800" y="1600200"/>
            <a:ext cx="8610600" cy="495300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sz="2400" dirty="0">
                <a:latin typeface="Times New Roman" pitchFamily="18" charset="0"/>
                <a:cs typeface="Times New Roman" pitchFamily="18" charset="0"/>
              </a:rPr>
              <a:t>American cotton lines namely LH 2108,  LH 2107, LH 1556, LH 900, and F 846 were used as female parents and were pollinated with </a:t>
            </a:r>
            <a:r>
              <a:rPr lang="en-US" sz="2400" i="1" dirty="0" err="1">
                <a:latin typeface="Times New Roman" pitchFamily="18" charset="0"/>
                <a:cs typeface="Times New Roman" pitchFamily="18" charset="0"/>
              </a:rPr>
              <a:t>desi</a:t>
            </a:r>
            <a:r>
              <a:rPr lang="en-US" sz="2400" dirty="0">
                <a:latin typeface="Times New Roman" pitchFamily="18" charset="0"/>
                <a:cs typeface="Times New Roman" pitchFamily="18" charset="0"/>
              </a:rPr>
              <a:t> cotton lines </a:t>
            </a:r>
            <a:r>
              <a:rPr lang="en-US" sz="2400" i="1" dirty="0">
                <a:latin typeface="Times New Roman" pitchFamily="18" charset="0"/>
                <a:cs typeface="Times New Roman" pitchFamily="18" charset="0"/>
              </a:rPr>
              <a:t>viz</a:t>
            </a:r>
            <a:r>
              <a:rPr lang="en-US" sz="2400" dirty="0">
                <a:latin typeface="Times New Roman" pitchFamily="18" charset="0"/>
                <a:cs typeface="Times New Roman" pitchFamily="18" charset="0"/>
              </a:rPr>
              <a:t>., LD 949, LD 909, LD 902, and LD 491. </a:t>
            </a:r>
          </a:p>
          <a:p>
            <a:pPr algn="just"/>
            <a:r>
              <a:rPr lang="en-US" sz="2400" dirty="0">
                <a:latin typeface="Times New Roman" pitchFamily="18" charset="0"/>
                <a:cs typeface="Times New Roman" pitchFamily="18" charset="0"/>
              </a:rPr>
              <a:t>A total of </a:t>
            </a:r>
            <a:r>
              <a:rPr lang="en-US" sz="2400" dirty="0">
                <a:solidFill>
                  <a:srgbClr val="FF0000"/>
                </a:solidFill>
                <a:latin typeface="Times New Roman" pitchFamily="18" charset="0"/>
                <a:cs typeface="Times New Roman" pitchFamily="18" charset="0"/>
              </a:rPr>
              <a:t>12392 flowers </a:t>
            </a:r>
            <a:r>
              <a:rPr lang="en-US" sz="2400" dirty="0">
                <a:latin typeface="Times New Roman" pitchFamily="18" charset="0"/>
                <a:cs typeface="Times New Roman" pitchFamily="18" charset="0"/>
              </a:rPr>
              <a:t>were pollinated and </a:t>
            </a:r>
            <a:r>
              <a:rPr lang="en-US" sz="2400" dirty="0">
                <a:solidFill>
                  <a:srgbClr val="FF0000"/>
                </a:solidFill>
                <a:latin typeface="Times New Roman" pitchFamily="18" charset="0"/>
                <a:cs typeface="Times New Roman" pitchFamily="18" charset="0"/>
              </a:rPr>
              <a:t>621 seeds </a:t>
            </a:r>
            <a:r>
              <a:rPr lang="en-US" sz="2400" dirty="0">
                <a:latin typeface="Times New Roman" pitchFamily="18" charset="0"/>
                <a:cs typeface="Times New Roman" pitchFamily="18" charset="0"/>
              </a:rPr>
              <a:t>were obtained. </a:t>
            </a:r>
          </a:p>
          <a:p>
            <a:pPr algn="just"/>
            <a:r>
              <a:rPr lang="en-US" sz="2400" dirty="0">
                <a:latin typeface="Times New Roman" pitchFamily="18" charset="0"/>
                <a:cs typeface="Times New Roman" pitchFamily="18" charset="0"/>
              </a:rPr>
              <a:t>Four of the plants were found to be true interspecific hybrids.</a:t>
            </a:r>
          </a:p>
          <a:p>
            <a:pPr algn="just"/>
            <a:r>
              <a:rPr lang="en-US" sz="2400" dirty="0">
                <a:latin typeface="Times New Roman" pitchFamily="18" charset="0"/>
                <a:cs typeface="Times New Roman" pitchFamily="18" charset="0"/>
              </a:rPr>
              <a:t>Nevertheless, the </a:t>
            </a:r>
            <a:r>
              <a:rPr lang="en-US" sz="2400" dirty="0" err="1">
                <a:latin typeface="Times New Roman" pitchFamily="18" charset="0"/>
                <a:cs typeface="Times New Roman" pitchFamily="18" charset="0"/>
              </a:rPr>
              <a:t>interspecific</a:t>
            </a:r>
            <a:r>
              <a:rPr lang="en-US" sz="2400" dirty="0">
                <a:latin typeface="Times New Roman" pitchFamily="18" charset="0"/>
                <a:cs typeface="Times New Roman" pitchFamily="18" charset="0"/>
              </a:rPr>
              <a:t> hybrids between </a:t>
            </a:r>
            <a:r>
              <a:rPr lang="en-US" sz="2400" i="1" dirty="0">
                <a:latin typeface="Times New Roman" pitchFamily="18" charset="0"/>
                <a:cs typeface="Times New Roman" pitchFamily="18" charset="0"/>
              </a:rPr>
              <a:t>G</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hirsutum</a:t>
            </a:r>
            <a:r>
              <a:rPr lang="en-US" sz="2400" dirty="0">
                <a:latin typeface="Times New Roman" pitchFamily="18" charset="0"/>
                <a:cs typeface="Times New Roman" pitchFamily="18" charset="0"/>
              </a:rPr>
              <a:t> x </a:t>
            </a:r>
            <a:r>
              <a:rPr lang="en-US" sz="2400" i="1" dirty="0">
                <a:latin typeface="Times New Roman" pitchFamily="18" charset="0"/>
                <a:cs typeface="Times New Roman" pitchFamily="18" charset="0"/>
              </a:rPr>
              <a:t>G</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arboreum</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were</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back crossed with the recurrent American cotton parent and </a:t>
            </a:r>
            <a:r>
              <a:rPr lang="en-US" sz="2400" dirty="0">
                <a:solidFill>
                  <a:srgbClr val="FF0000"/>
                </a:solidFill>
                <a:latin typeface="Times New Roman" pitchFamily="18" charset="0"/>
                <a:cs typeface="Times New Roman" pitchFamily="18" charset="0"/>
              </a:rPr>
              <a:t>140 BC</a:t>
            </a:r>
            <a:r>
              <a:rPr lang="en-US" sz="2400" baseline="-25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F</a:t>
            </a:r>
            <a:r>
              <a:rPr lang="en-US" sz="2400" baseline="-25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seeds </a:t>
            </a:r>
            <a:r>
              <a:rPr lang="en-US" sz="2400" dirty="0">
                <a:latin typeface="Times New Roman" pitchFamily="18" charset="0"/>
                <a:cs typeface="Times New Roman" pitchFamily="18" charset="0"/>
              </a:rPr>
              <a:t>were recovered. </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Object 5"/>
          <p:cNvPicPr>
            <a:picLocks noChangeArrowheads="1"/>
          </p:cNvPicPr>
          <p:nvPr/>
        </p:nvPicPr>
        <p:blipFill>
          <a:blip r:embed="rId2" cstate="email">
            <a:extLst>
              <a:ext uri="{28A0092B-C50C-407E-A947-70E740481C1C}">
                <a14:useLocalDpi xmlns:a14="http://schemas.microsoft.com/office/drawing/2010/main"/>
              </a:ext>
            </a:extLst>
          </a:blip>
          <a:srcRect b="-961"/>
          <a:stretch>
            <a:fillRect/>
          </a:stretch>
        </p:blipFill>
        <p:spPr bwMode="auto">
          <a:xfrm>
            <a:off x="228600" y="685800"/>
            <a:ext cx="8686800" cy="4114800"/>
          </a:xfrm>
          <a:prstGeom prst="rect">
            <a:avLst/>
          </a:prstGeom>
          <a:noFill/>
          <a:ln w="9525">
            <a:noFill/>
            <a:miter lim="800000"/>
            <a:headEnd/>
            <a:tailEnd/>
          </a:ln>
        </p:spPr>
      </p:pic>
      <p:sp>
        <p:nvSpPr>
          <p:cNvPr id="28675" name="Rectangle 3"/>
          <p:cNvSpPr>
            <a:spLocks noChangeArrowheads="1"/>
          </p:cNvSpPr>
          <p:nvPr/>
        </p:nvSpPr>
        <p:spPr bwMode="auto">
          <a:xfrm>
            <a:off x="685800" y="6019800"/>
            <a:ext cx="814300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1" i="1" u="none" strike="noStrike" cap="none" normalizeH="0" baseline="0" dirty="0" err="1">
                <a:ln>
                  <a:noFill/>
                </a:ln>
                <a:solidFill>
                  <a:schemeClr val="tx1"/>
                </a:solidFill>
                <a:effectLst/>
                <a:latin typeface="Arial" pitchFamily="34" charset="0"/>
                <a:ea typeface="Times New Roman" pitchFamily="18" charset="0"/>
                <a:cs typeface="Arial" pitchFamily="34" charset="0"/>
              </a:rPr>
              <a:t>Interspecific</a:t>
            </a:r>
            <a:r>
              <a:rPr kumimoji="0" lang="en-US" b="1" i="1" u="none" strike="noStrike" cap="none" normalizeH="0" baseline="0" dirty="0">
                <a:ln>
                  <a:noFill/>
                </a:ln>
                <a:solidFill>
                  <a:schemeClr val="tx1"/>
                </a:solidFill>
                <a:effectLst/>
                <a:latin typeface="Arial" pitchFamily="34" charset="0"/>
                <a:ea typeface="Times New Roman" pitchFamily="18" charset="0"/>
                <a:cs typeface="Arial" pitchFamily="34" charset="0"/>
              </a:rPr>
              <a:t> F</a:t>
            </a:r>
            <a:r>
              <a:rPr kumimoji="0" lang="en-US" b="1" i="1"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r>
              <a:rPr kumimoji="0" lang="en-US" b="1" i="1" u="none" strike="noStrike" cap="none" normalizeH="0" baseline="0" dirty="0">
                <a:ln>
                  <a:noFill/>
                </a:ln>
                <a:solidFill>
                  <a:schemeClr val="tx1"/>
                </a:solidFill>
                <a:effectLst/>
                <a:latin typeface="Arial" pitchFamily="34" charset="0"/>
                <a:ea typeface="Times New Roman" pitchFamily="18" charset="0"/>
                <a:cs typeface="Arial" pitchFamily="34" charset="0"/>
              </a:rPr>
              <a:t> hybrids between G. </a:t>
            </a:r>
            <a:r>
              <a:rPr kumimoji="0" lang="en-US" b="1" i="1" u="none" strike="noStrike" cap="none" normalizeH="0" baseline="0" dirty="0" err="1">
                <a:ln>
                  <a:noFill/>
                </a:ln>
                <a:solidFill>
                  <a:schemeClr val="tx1"/>
                </a:solidFill>
                <a:effectLst/>
                <a:latin typeface="Arial" pitchFamily="34" charset="0"/>
                <a:ea typeface="Times New Roman" pitchFamily="18" charset="0"/>
                <a:cs typeface="Arial" pitchFamily="34" charset="0"/>
              </a:rPr>
              <a:t>hirsutum</a:t>
            </a:r>
            <a:r>
              <a:rPr kumimoji="0" lang="en-US" b="1" i="1" u="none" strike="noStrike" cap="none" normalizeH="0" baseline="0" dirty="0">
                <a:ln>
                  <a:noFill/>
                </a:ln>
                <a:solidFill>
                  <a:schemeClr val="tx1"/>
                </a:solidFill>
                <a:effectLst/>
                <a:latin typeface="Arial" pitchFamily="34" charset="0"/>
                <a:ea typeface="Times New Roman" pitchFamily="18" charset="0"/>
                <a:cs typeface="Arial" pitchFamily="34" charset="0"/>
              </a:rPr>
              <a:t> x G. </a:t>
            </a:r>
            <a:r>
              <a:rPr kumimoji="0" lang="en-US" b="1" i="1" u="none" strike="noStrike" cap="none" normalizeH="0" baseline="0" dirty="0" err="1">
                <a:ln>
                  <a:noFill/>
                </a:ln>
                <a:solidFill>
                  <a:schemeClr val="tx1"/>
                </a:solidFill>
                <a:effectLst/>
                <a:latin typeface="Arial" pitchFamily="34" charset="0"/>
                <a:ea typeface="Times New Roman" pitchFamily="18" charset="0"/>
                <a:cs typeface="Arial" pitchFamily="34" charset="0"/>
              </a:rPr>
              <a:t>arboreum</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3"/>
          <p:cNvGrpSpPr/>
          <p:nvPr/>
        </p:nvGrpSpPr>
        <p:grpSpPr>
          <a:xfrm>
            <a:off x="228600" y="4800600"/>
            <a:ext cx="1981200" cy="914400"/>
            <a:chOff x="37315" y="3429000"/>
            <a:chExt cx="3010685" cy="1179871"/>
          </a:xfrm>
        </p:grpSpPr>
        <p:grpSp>
          <p:nvGrpSpPr>
            <p:cNvPr id="3" name="Group 11"/>
            <p:cNvGrpSpPr/>
            <p:nvPr/>
          </p:nvGrpSpPr>
          <p:grpSpPr>
            <a:xfrm>
              <a:off x="37315" y="3429001"/>
              <a:ext cx="1843045" cy="1162878"/>
              <a:chOff x="37315" y="3429001"/>
              <a:chExt cx="1843045" cy="1162878"/>
            </a:xfrm>
          </p:grpSpPr>
          <p:pic>
            <p:nvPicPr>
              <p:cNvPr id="7" name="Picture 2" descr="C:\Users\dell\Desktop\pics\IMG_20170908_092711_HD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15" y="3429001"/>
                <a:ext cx="990601" cy="1162878"/>
              </a:xfrm>
              <a:prstGeom prst="rect">
                <a:avLst/>
              </a:prstGeom>
              <a:noFill/>
            </p:spPr>
          </p:pic>
          <p:pic>
            <p:nvPicPr>
              <p:cNvPr id="8" name="Picture 3" descr="C:\Users\dell\Desktop\pics\IMG_20170908_092718_HD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9476" y="3429001"/>
                <a:ext cx="800884" cy="1143000"/>
              </a:xfrm>
              <a:prstGeom prst="rect">
                <a:avLst/>
              </a:prstGeom>
              <a:noFill/>
            </p:spPr>
          </p:pic>
        </p:grpSp>
        <p:pic>
          <p:nvPicPr>
            <p:cNvPr id="6" name="Picture 8" descr="C:\Users\dell\Desktop\IMG_20170913_092928_HD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1200" y="3429000"/>
              <a:ext cx="1066800" cy="1179871"/>
            </a:xfrm>
            <a:prstGeom prst="rect">
              <a:avLst/>
            </a:prstGeom>
            <a:noFill/>
          </p:spPr>
        </p:pic>
      </p:grpSp>
      <p:grpSp>
        <p:nvGrpSpPr>
          <p:cNvPr id="4" name="Group 8"/>
          <p:cNvGrpSpPr/>
          <p:nvPr/>
        </p:nvGrpSpPr>
        <p:grpSpPr>
          <a:xfrm>
            <a:off x="2362200" y="4800600"/>
            <a:ext cx="2133600" cy="914400"/>
            <a:chOff x="5791200" y="4495800"/>
            <a:chExt cx="2743200" cy="990600"/>
          </a:xfrm>
        </p:grpSpPr>
        <p:pic>
          <p:nvPicPr>
            <p:cNvPr id="10" name="Picture 6" descr="C:\Users\dell\Desktop\pics\IMG_20170908_092844_HD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1200" y="4498848"/>
              <a:ext cx="914400" cy="987552"/>
            </a:xfrm>
            <a:prstGeom prst="rect">
              <a:avLst/>
            </a:prstGeom>
            <a:noFill/>
          </p:spPr>
        </p:pic>
        <p:grpSp>
          <p:nvGrpSpPr>
            <p:cNvPr id="5" name="Group 14"/>
            <p:cNvGrpSpPr/>
            <p:nvPr/>
          </p:nvGrpSpPr>
          <p:grpSpPr>
            <a:xfrm>
              <a:off x="6781800" y="4495800"/>
              <a:ext cx="1752600" cy="987669"/>
              <a:chOff x="6781800" y="4495800"/>
              <a:chExt cx="1752600" cy="987669"/>
            </a:xfrm>
          </p:grpSpPr>
          <p:pic>
            <p:nvPicPr>
              <p:cNvPr id="12" name="Picture 7" descr="C:\Users\dell\Desktop\pics\IMG_20170908_093003_HD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81800" y="4495800"/>
                <a:ext cx="914400" cy="987669"/>
              </a:xfrm>
              <a:prstGeom prst="rect">
                <a:avLst/>
              </a:prstGeom>
              <a:noFill/>
            </p:spPr>
          </p:pic>
          <p:pic>
            <p:nvPicPr>
              <p:cNvPr id="13" name="Picture 2" descr="C:\Users\dell\Desktop\pics\IMG_20170917_08393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34300" y="4495800"/>
                <a:ext cx="800100" cy="965200"/>
              </a:xfrm>
              <a:prstGeom prst="rect">
                <a:avLst/>
              </a:prstGeom>
              <a:noFill/>
            </p:spPr>
          </p:pic>
        </p:grpSp>
      </p:grpSp>
      <p:grpSp>
        <p:nvGrpSpPr>
          <p:cNvPr id="9" name="Group 13"/>
          <p:cNvGrpSpPr/>
          <p:nvPr/>
        </p:nvGrpSpPr>
        <p:grpSpPr>
          <a:xfrm>
            <a:off x="4648200" y="4800600"/>
            <a:ext cx="2216020" cy="914399"/>
            <a:chOff x="2514600" y="2514600"/>
            <a:chExt cx="2216020" cy="922867"/>
          </a:xfrm>
        </p:grpSpPr>
        <p:grpSp>
          <p:nvGrpSpPr>
            <p:cNvPr id="11" name="Group 11"/>
            <p:cNvGrpSpPr/>
            <p:nvPr/>
          </p:nvGrpSpPr>
          <p:grpSpPr>
            <a:xfrm>
              <a:off x="2514600" y="2514600"/>
              <a:ext cx="1447800" cy="922867"/>
              <a:chOff x="2514600" y="2514600"/>
              <a:chExt cx="1447800" cy="922867"/>
            </a:xfrm>
          </p:grpSpPr>
          <p:pic>
            <p:nvPicPr>
              <p:cNvPr id="17" name="Picture 3" descr="C:\Users\dell\Desktop\pics\IMG_20170908_093221_HDR.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76600" y="2514600"/>
                <a:ext cx="685800" cy="914399"/>
              </a:xfrm>
              <a:prstGeom prst="rect">
                <a:avLst/>
              </a:prstGeom>
              <a:noFill/>
            </p:spPr>
          </p:pic>
          <p:pic>
            <p:nvPicPr>
              <p:cNvPr id="18" name="Picture 5" descr="C:\Users\dell\Desktop\pics\IMG_20170908_093410_HDR.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14600" y="2514600"/>
                <a:ext cx="685800" cy="922867"/>
              </a:xfrm>
              <a:prstGeom prst="rect">
                <a:avLst/>
              </a:prstGeom>
              <a:noFill/>
            </p:spPr>
          </p:pic>
        </p:grpSp>
        <p:pic>
          <p:nvPicPr>
            <p:cNvPr id="16" name="Picture 2" descr="C:\Users\dell\Desktop\pics\IMG_20170911_100118_HDR (2).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38600" y="2514600"/>
              <a:ext cx="692020" cy="916459"/>
            </a:xfrm>
            <a:prstGeom prst="rect">
              <a:avLst/>
            </a:prstGeom>
            <a:noFill/>
          </p:spPr>
        </p:pic>
      </p:grpSp>
      <p:grpSp>
        <p:nvGrpSpPr>
          <p:cNvPr id="14" name="Group 18"/>
          <p:cNvGrpSpPr/>
          <p:nvPr/>
        </p:nvGrpSpPr>
        <p:grpSpPr>
          <a:xfrm>
            <a:off x="7010400" y="4800600"/>
            <a:ext cx="1981200" cy="914400"/>
            <a:chOff x="6019800" y="4953000"/>
            <a:chExt cx="2686050" cy="1066800"/>
          </a:xfrm>
        </p:grpSpPr>
        <p:pic>
          <p:nvPicPr>
            <p:cNvPr id="20" name="Picture 2" descr="C:\Users\dell\Desktop\pics\IMG_20170906_094149_HDR.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19800" y="4953000"/>
              <a:ext cx="914400" cy="1066800"/>
            </a:xfrm>
            <a:prstGeom prst="rect">
              <a:avLst/>
            </a:prstGeom>
            <a:noFill/>
          </p:spPr>
        </p:pic>
        <p:pic>
          <p:nvPicPr>
            <p:cNvPr id="21" name="Picture 6" descr="C:\Users\dell\Desktop\pics\IMG_20170908_093439_HDR.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010400" y="4953000"/>
              <a:ext cx="838200" cy="1066800"/>
            </a:xfrm>
            <a:prstGeom prst="rect">
              <a:avLst/>
            </a:prstGeom>
            <a:noFill/>
          </p:spPr>
        </p:pic>
        <p:pic>
          <p:nvPicPr>
            <p:cNvPr id="22" name="Picture 3" descr="C:\Users\dell\Desktop\pics\IMG_20170917_083554.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924800" y="4953000"/>
              <a:ext cx="781050" cy="1066800"/>
            </a:xfrm>
            <a:prstGeom prst="rect">
              <a:avLst/>
            </a:prstGeom>
            <a:noFill/>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5389"/>
            <a:ext cx="8382000" cy="5796589"/>
          </a:xfrm>
          <a:prstGeom prst="rect">
            <a:avLst/>
          </a:prstGeom>
          <a:noFill/>
          <a:ln w="9525">
            <a:noFill/>
            <a:miter lim="800000"/>
            <a:headEnd/>
            <a:tailEnd/>
          </a:ln>
        </p:spPr>
      </p:pic>
      <p:sp>
        <p:nvSpPr>
          <p:cNvPr id="31747" name="Rectangle 3"/>
          <p:cNvSpPr>
            <a:spLocks noChangeArrowheads="1"/>
          </p:cNvSpPr>
          <p:nvPr/>
        </p:nvSpPr>
        <p:spPr bwMode="auto">
          <a:xfrm>
            <a:off x="990600" y="5715000"/>
            <a:ext cx="6705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1" i="1" u="none" strike="noStrike" cap="none" normalizeH="0" baseline="0" dirty="0">
                <a:ln>
                  <a:noFill/>
                </a:ln>
                <a:solidFill>
                  <a:schemeClr val="tx1"/>
                </a:solidFill>
                <a:effectLst/>
                <a:latin typeface="Arial" pitchFamily="34" charset="0"/>
                <a:ea typeface="Times New Roman" pitchFamily="18" charset="0"/>
                <a:cs typeface="Arial" pitchFamily="34" charset="0"/>
              </a:rPr>
              <a:t>Molecular confirmation of  F</a:t>
            </a:r>
            <a:r>
              <a:rPr kumimoji="0" lang="en-US" b="1" i="1" u="none" strike="noStrike" cap="none" normalizeH="0" baseline="-30000" dirty="0">
                <a:ln>
                  <a:noFill/>
                </a:ln>
                <a:solidFill>
                  <a:schemeClr val="tx1"/>
                </a:solidFill>
                <a:effectLst/>
                <a:latin typeface="Arial" pitchFamily="34" charset="0"/>
                <a:ea typeface="Times New Roman" pitchFamily="18" charset="0"/>
                <a:cs typeface="Arial" pitchFamily="34" charset="0"/>
              </a:rPr>
              <a:t>1 </a:t>
            </a:r>
            <a:r>
              <a:rPr kumimoji="0" lang="en-US" b="1" i="1" u="none" strike="noStrike" cap="none" normalizeH="0" baseline="0" dirty="0">
                <a:ln>
                  <a:noFill/>
                </a:ln>
                <a:solidFill>
                  <a:schemeClr val="tx1"/>
                </a:solidFill>
                <a:effectLst/>
                <a:latin typeface="Arial" pitchFamily="34" charset="0"/>
                <a:ea typeface="Times New Roman" pitchFamily="18" charset="0"/>
                <a:cs typeface="Arial" pitchFamily="34" charset="0"/>
              </a:rPr>
              <a:t>hybrids using SSR markers </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pPr algn="ctr">
              <a:buNone/>
            </a:pPr>
            <a:r>
              <a:rPr lang="en-US" sz="3600" b="1" dirty="0">
                <a:solidFill>
                  <a:srgbClr val="FF0000"/>
                </a:solidFill>
              </a:rPr>
              <a:t>Attitudes are more important than facts.</a:t>
            </a:r>
          </a:p>
          <a:p>
            <a:pPr>
              <a:buNone/>
            </a:pPr>
            <a:r>
              <a:rPr lang="en-US" sz="2800" b="1" dirty="0"/>
              <a:t>                                                                 (Karl Menninger)</a:t>
            </a:r>
          </a:p>
          <a:p>
            <a:pPr>
              <a:buNone/>
            </a:pPr>
            <a:endParaRPr lang="en-US" sz="2800" b="1" dirty="0"/>
          </a:p>
          <a:p>
            <a:pPr>
              <a:buNone/>
            </a:pPr>
            <a:endParaRPr lang="en-US" sz="2800" b="1" dirty="0"/>
          </a:p>
          <a:p>
            <a:pPr algn="ctr">
              <a:buNone/>
            </a:pP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a:solidFill>
                  <a:srgbClr val="FF0000"/>
                </a:solidFill>
                <a:latin typeface="Arial" pitchFamily="34" charset="0"/>
                <a:cs typeface="Arial" pitchFamily="34" charset="0"/>
              </a:rPr>
              <a:t>Some facts about cotton </a:t>
            </a: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a:latin typeface="Arial" pitchFamily="34" charset="0"/>
                <a:cs typeface="Arial" pitchFamily="34" charset="0"/>
              </a:rPr>
              <a:t>Cotton was one of the first few crops where </a:t>
            </a:r>
            <a:r>
              <a:rPr lang="en-US" sz="2200" b="1" dirty="0" err="1">
                <a:latin typeface="Arial" pitchFamily="34" charset="0"/>
                <a:cs typeface="Arial" pitchFamily="34" charset="0"/>
              </a:rPr>
              <a:t>Mendelian</a:t>
            </a:r>
            <a:r>
              <a:rPr lang="en-US" sz="2200" b="1" dirty="0">
                <a:latin typeface="Arial" pitchFamily="34" charset="0"/>
                <a:cs typeface="Arial" pitchFamily="34" charset="0"/>
              </a:rPr>
              <a:t> principles of inheritance were applied. </a:t>
            </a:r>
          </a:p>
          <a:p>
            <a:r>
              <a:rPr lang="en-US" sz="2200" b="1" dirty="0">
                <a:solidFill>
                  <a:schemeClr val="accent6">
                    <a:lumMod val="75000"/>
                  </a:schemeClr>
                </a:solidFill>
                <a:latin typeface="Arial" pitchFamily="34" charset="0"/>
                <a:cs typeface="Arial" pitchFamily="34" charset="0"/>
              </a:rPr>
              <a:t>Compact family block design was developed in cotton. </a:t>
            </a:r>
          </a:p>
          <a:p>
            <a:r>
              <a:rPr lang="en-US" sz="2200" b="1" dirty="0">
                <a:latin typeface="Arial" pitchFamily="34" charset="0"/>
                <a:cs typeface="Arial" pitchFamily="34" charset="0"/>
              </a:rPr>
              <a:t>Cotton defies </a:t>
            </a:r>
            <a:r>
              <a:rPr lang="en-US" sz="2200" b="1" dirty="0" err="1">
                <a:latin typeface="Arial" pitchFamily="34" charset="0"/>
                <a:cs typeface="Arial" pitchFamily="34" charset="0"/>
              </a:rPr>
              <a:t>Vavilovian</a:t>
            </a:r>
            <a:r>
              <a:rPr lang="en-US" sz="2200" b="1" dirty="0">
                <a:latin typeface="Arial" pitchFamily="34" charset="0"/>
                <a:cs typeface="Arial" pitchFamily="34" charset="0"/>
              </a:rPr>
              <a:t> principles. </a:t>
            </a:r>
          </a:p>
          <a:p>
            <a:r>
              <a:rPr lang="en-US" sz="2200" b="1" dirty="0">
                <a:solidFill>
                  <a:schemeClr val="bg1"/>
                </a:solidFill>
                <a:latin typeface="Arial" pitchFamily="34" charset="0"/>
                <a:cs typeface="Arial" pitchFamily="34" charset="0"/>
              </a:rPr>
              <a:t>Major cause of Industrial revolution in Europe and civil war in the States.</a:t>
            </a:r>
          </a:p>
          <a:p>
            <a:r>
              <a:rPr lang="en-US" sz="2200" b="1" dirty="0">
                <a:solidFill>
                  <a:schemeClr val="bg1"/>
                </a:solidFill>
                <a:latin typeface="Arial" pitchFamily="34" charset="0"/>
                <a:cs typeface="Arial" pitchFamily="34" charset="0"/>
              </a:rPr>
              <a:t>Lint-the major economic product of cotton survived during evolution without any selective advantage to the plant. </a:t>
            </a:r>
          </a:p>
          <a:p>
            <a:r>
              <a:rPr lang="en-US" sz="2200" b="1" dirty="0">
                <a:solidFill>
                  <a:schemeClr val="bg1"/>
                </a:solidFill>
                <a:latin typeface="Arial" pitchFamily="34" charset="0"/>
                <a:cs typeface="Arial" pitchFamily="34" charset="0"/>
              </a:rPr>
              <a:t>It is the first crop where IPM strategies were developed in India.</a:t>
            </a:r>
          </a:p>
          <a:p>
            <a:r>
              <a:rPr lang="en-US" sz="2200" b="1" dirty="0">
                <a:solidFill>
                  <a:schemeClr val="bg1"/>
                </a:solidFill>
                <a:latin typeface="Arial" pitchFamily="34" charset="0"/>
                <a:cs typeface="Arial" pitchFamily="34" charset="0"/>
              </a:rPr>
              <a:t>Cotton is the first crop in the country where </a:t>
            </a:r>
            <a:r>
              <a:rPr lang="en-US" sz="2200" b="1" dirty="0" err="1">
                <a:solidFill>
                  <a:schemeClr val="bg1"/>
                </a:solidFill>
                <a:latin typeface="Arial" pitchFamily="34" charset="0"/>
                <a:cs typeface="Arial" pitchFamily="34" charset="0"/>
              </a:rPr>
              <a:t>transgenics</a:t>
            </a:r>
            <a:r>
              <a:rPr lang="en-US" sz="2200" b="1" dirty="0">
                <a:solidFill>
                  <a:schemeClr val="bg1"/>
                </a:solidFill>
                <a:latin typeface="Arial" pitchFamily="34" charset="0"/>
                <a:cs typeface="Arial" pitchFamily="34" charset="0"/>
              </a:rPr>
              <a:t> have been commercialized.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184550"/>
            <a:ext cx="1281440" cy="1253850"/>
          </a:xfrm>
          <a:prstGeom prst="rect">
            <a:avLst/>
          </a:prstGeom>
        </p:spPr>
      </p:pic>
      <p:sp>
        <p:nvSpPr>
          <p:cNvPr id="4" name="TextBox 3"/>
          <p:cNvSpPr txBox="1"/>
          <p:nvPr/>
        </p:nvSpPr>
        <p:spPr>
          <a:xfrm>
            <a:off x="2438400" y="1396425"/>
            <a:ext cx="5264390" cy="584775"/>
          </a:xfrm>
          <a:prstGeom prst="rect">
            <a:avLst/>
          </a:prstGeom>
          <a:noFill/>
        </p:spPr>
        <p:txBody>
          <a:bodyPr wrap="none" rtlCol="0">
            <a:spAutoFit/>
          </a:bodyPr>
          <a:lstStyle/>
          <a:p>
            <a:r>
              <a:rPr lang="en-US" sz="3200" b="1" dirty="0"/>
              <a:t>Punjab Agricultural University</a:t>
            </a:r>
            <a:endParaRPr lang="en-IN" sz="3200" b="1" dirty="0"/>
          </a:p>
        </p:txBody>
      </p:sp>
      <p:sp>
        <p:nvSpPr>
          <p:cNvPr id="6" name="Rectangle 5"/>
          <p:cNvSpPr/>
          <p:nvPr/>
        </p:nvSpPr>
        <p:spPr>
          <a:xfrm>
            <a:off x="1619672" y="57398"/>
            <a:ext cx="6120680" cy="923330"/>
          </a:xfrm>
          <a:prstGeom prst="rect">
            <a:avLst/>
          </a:prstGeom>
        </p:spPr>
        <p:txBody>
          <a:bodyPr wrap="square">
            <a:spAutoFit/>
          </a:bodyPr>
          <a:lstStyle/>
          <a:p>
            <a:pPr lvl="0"/>
            <a:r>
              <a:rPr lang="en-US" sz="5400" b="1" dirty="0">
                <a:solidFill>
                  <a:srgbClr val="000090"/>
                </a:solidFill>
              </a:rPr>
              <a:t>Acknowledgements</a:t>
            </a:r>
          </a:p>
        </p:txBody>
      </p:sp>
      <p:pic>
        <p:nvPicPr>
          <p:cNvPr id="7" name="Picture 6"/>
          <p:cNvPicPr>
            <a:picLocks noChangeAspect="1"/>
          </p:cNvPicPr>
          <p:nvPr/>
        </p:nvPicPr>
        <p:blipFill>
          <a:blip r:embed="rId3"/>
          <a:stretch>
            <a:fillRect/>
          </a:stretch>
        </p:blipFill>
        <p:spPr>
          <a:xfrm>
            <a:off x="990600" y="2895600"/>
            <a:ext cx="6912768" cy="1477538"/>
          </a:xfrm>
          <a:prstGeom prst="rect">
            <a:avLst/>
          </a:prstGeom>
        </p:spPr>
      </p:pic>
      <p:sp>
        <p:nvSpPr>
          <p:cNvPr id="8" name="TextBox 7"/>
          <p:cNvSpPr txBox="1"/>
          <p:nvPr/>
        </p:nvSpPr>
        <p:spPr>
          <a:xfrm>
            <a:off x="838200" y="5181600"/>
            <a:ext cx="7543800" cy="584775"/>
          </a:xfrm>
          <a:prstGeom prst="rect">
            <a:avLst/>
          </a:prstGeom>
          <a:noFill/>
        </p:spPr>
        <p:txBody>
          <a:bodyPr wrap="square" rtlCol="0">
            <a:spAutoFit/>
          </a:bodyPr>
          <a:lstStyle/>
          <a:p>
            <a:r>
              <a:rPr lang="en-US" sz="3200" dirty="0">
                <a:solidFill>
                  <a:srgbClr val="FF0000"/>
                </a:solidFill>
              </a:rPr>
              <a:t> </a:t>
            </a:r>
            <a:r>
              <a:rPr lang="en-US" sz="3200" b="1" dirty="0">
                <a:solidFill>
                  <a:srgbClr val="FF0000"/>
                </a:solidFill>
              </a:rPr>
              <a:t>International Cotton Advisory Committee</a:t>
            </a:r>
          </a:p>
        </p:txBody>
      </p:sp>
    </p:spTree>
    <p:extLst>
      <p:ext uri="{BB962C8B-B14F-4D97-AF65-F5344CB8AC3E}">
        <p14:creationId xmlns:p14="http://schemas.microsoft.com/office/powerpoint/2010/main" val="415236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a:solidFill>
                  <a:srgbClr val="FF0000"/>
                </a:solidFill>
                <a:latin typeface="Arial" pitchFamily="34" charset="0"/>
                <a:cs typeface="Arial" pitchFamily="34" charset="0"/>
              </a:rPr>
              <a:t>Some facts about cotton </a:t>
            </a: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a:latin typeface="Arial" pitchFamily="34" charset="0"/>
                <a:cs typeface="Arial" pitchFamily="34" charset="0"/>
              </a:rPr>
              <a:t>Cotton was one of the first few crops where </a:t>
            </a:r>
            <a:r>
              <a:rPr lang="en-US" sz="2200" b="1" dirty="0" err="1">
                <a:latin typeface="Arial" pitchFamily="34" charset="0"/>
                <a:cs typeface="Arial" pitchFamily="34" charset="0"/>
              </a:rPr>
              <a:t>Mendelian</a:t>
            </a:r>
            <a:r>
              <a:rPr lang="en-US" sz="2200" b="1" dirty="0">
                <a:latin typeface="Arial" pitchFamily="34" charset="0"/>
                <a:cs typeface="Arial" pitchFamily="34" charset="0"/>
              </a:rPr>
              <a:t> principles of inheritance were applied. </a:t>
            </a:r>
          </a:p>
          <a:p>
            <a:r>
              <a:rPr lang="en-US" sz="2200" b="1" dirty="0">
                <a:solidFill>
                  <a:schemeClr val="accent6">
                    <a:lumMod val="75000"/>
                  </a:schemeClr>
                </a:solidFill>
                <a:latin typeface="Arial" pitchFamily="34" charset="0"/>
                <a:cs typeface="Arial" pitchFamily="34" charset="0"/>
              </a:rPr>
              <a:t>Compact family block design was developed in cotton. </a:t>
            </a:r>
          </a:p>
          <a:p>
            <a:r>
              <a:rPr lang="en-US" sz="2200" b="1" dirty="0">
                <a:latin typeface="Arial" pitchFamily="34" charset="0"/>
                <a:cs typeface="Arial" pitchFamily="34" charset="0"/>
              </a:rPr>
              <a:t>Cotton defies </a:t>
            </a:r>
            <a:r>
              <a:rPr lang="en-US" sz="2200" b="1" dirty="0" err="1">
                <a:latin typeface="Arial" pitchFamily="34" charset="0"/>
                <a:cs typeface="Arial" pitchFamily="34" charset="0"/>
              </a:rPr>
              <a:t>Vavilovian</a:t>
            </a:r>
            <a:r>
              <a:rPr lang="en-US" sz="2200" b="1" dirty="0">
                <a:latin typeface="Arial" pitchFamily="34" charset="0"/>
                <a:cs typeface="Arial" pitchFamily="34" charset="0"/>
              </a:rPr>
              <a:t> principles. </a:t>
            </a:r>
          </a:p>
          <a:p>
            <a:r>
              <a:rPr lang="en-US" sz="2200" b="1" dirty="0">
                <a:solidFill>
                  <a:schemeClr val="accent6">
                    <a:lumMod val="75000"/>
                  </a:schemeClr>
                </a:solidFill>
                <a:latin typeface="Arial" pitchFamily="34" charset="0"/>
                <a:cs typeface="Arial" pitchFamily="34" charset="0"/>
              </a:rPr>
              <a:t>Major cause of Industrial revolution in Europe and civil war in the States.</a:t>
            </a:r>
          </a:p>
          <a:p>
            <a:r>
              <a:rPr lang="en-US" sz="2200" b="1" dirty="0">
                <a:solidFill>
                  <a:schemeClr val="bg1"/>
                </a:solidFill>
                <a:latin typeface="Arial" pitchFamily="34" charset="0"/>
                <a:cs typeface="Arial" pitchFamily="34" charset="0"/>
              </a:rPr>
              <a:t>Lint-the major economic product of cotton survived during evolution without any selective advantage to the plant. </a:t>
            </a:r>
          </a:p>
          <a:p>
            <a:r>
              <a:rPr lang="en-US" sz="2200" b="1" dirty="0">
                <a:solidFill>
                  <a:schemeClr val="bg1"/>
                </a:solidFill>
                <a:latin typeface="Arial" pitchFamily="34" charset="0"/>
                <a:cs typeface="Arial" pitchFamily="34" charset="0"/>
              </a:rPr>
              <a:t>It is the first crop where IPM strategies were developed in India.</a:t>
            </a:r>
          </a:p>
          <a:p>
            <a:r>
              <a:rPr lang="en-US" sz="2200" b="1" dirty="0">
                <a:solidFill>
                  <a:schemeClr val="bg1"/>
                </a:solidFill>
                <a:latin typeface="Arial" pitchFamily="34" charset="0"/>
                <a:cs typeface="Arial" pitchFamily="34" charset="0"/>
              </a:rPr>
              <a:t>Cotton is the first crop in the country where </a:t>
            </a:r>
            <a:r>
              <a:rPr lang="en-US" sz="2200" b="1" dirty="0" err="1">
                <a:solidFill>
                  <a:schemeClr val="bg1"/>
                </a:solidFill>
                <a:latin typeface="Arial" pitchFamily="34" charset="0"/>
                <a:cs typeface="Arial" pitchFamily="34" charset="0"/>
              </a:rPr>
              <a:t>transgenics</a:t>
            </a:r>
            <a:r>
              <a:rPr lang="en-US" sz="2200" b="1" dirty="0">
                <a:solidFill>
                  <a:schemeClr val="bg1"/>
                </a:solidFill>
                <a:latin typeface="Arial" pitchFamily="34" charset="0"/>
                <a:cs typeface="Arial" pitchFamily="34" charset="0"/>
              </a:rPr>
              <a:t> have been commercialized.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a:solidFill>
                  <a:srgbClr val="FF0000"/>
                </a:solidFill>
                <a:latin typeface="Arial" pitchFamily="34" charset="0"/>
                <a:cs typeface="Arial" pitchFamily="34" charset="0"/>
              </a:rPr>
              <a:t>Some facts about cotton </a:t>
            </a: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a:latin typeface="Arial" pitchFamily="34" charset="0"/>
                <a:cs typeface="Arial" pitchFamily="34" charset="0"/>
              </a:rPr>
              <a:t>Cotton was one of the first few crops where </a:t>
            </a:r>
            <a:r>
              <a:rPr lang="en-US" sz="2200" b="1" dirty="0" err="1">
                <a:latin typeface="Arial" pitchFamily="34" charset="0"/>
                <a:cs typeface="Arial" pitchFamily="34" charset="0"/>
              </a:rPr>
              <a:t>Mendelian</a:t>
            </a:r>
            <a:r>
              <a:rPr lang="en-US" sz="2200" b="1" dirty="0">
                <a:latin typeface="Arial" pitchFamily="34" charset="0"/>
                <a:cs typeface="Arial" pitchFamily="34" charset="0"/>
              </a:rPr>
              <a:t> principles of inheritance were applied. </a:t>
            </a:r>
          </a:p>
          <a:p>
            <a:r>
              <a:rPr lang="en-US" sz="2200" b="1" dirty="0">
                <a:solidFill>
                  <a:schemeClr val="accent6">
                    <a:lumMod val="75000"/>
                  </a:schemeClr>
                </a:solidFill>
                <a:latin typeface="Arial" pitchFamily="34" charset="0"/>
                <a:cs typeface="Arial" pitchFamily="34" charset="0"/>
              </a:rPr>
              <a:t>Compact family block design was developed in cotton. </a:t>
            </a:r>
          </a:p>
          <a:p>
            <a:r>
              <a:rPr lang="en-US" sz="2200" b="1" dirty="0">
                <a:latin typeface="Arial" pitchFamily="34" charset="0"/>
                <a:cs typeface="Arial" pitchFamily="34" charset="0"/>
              </a:rPr>
              <a:t>Cotton defies </a:t>
            </a:r>
            <a:r>
              <a:rPr lang="en-US" sz="2200" b="1" dirty="0" err="1">
                <a:latin typeface="Arial" pitchFamily="34" charset="0"/>
                <a:cs typeface="Arial" pitchFamily="34" charset="0"/>
              </a:rPr>
              <a:t>Vavilovian</a:t>
            </a:r>
            <a:r>
              <a:rPr lang="en-US" sz="2200" b="1" dirty="0">
                <a:latin typeface="Arial" pitchFamily="34" charset="0"/>
                <a:cs typeface="Arial" pitchFamily="34" charset="0"/>
              </a:rPr>
              <a:t> principles. </a:t>
            </a:r>
          </a:p>
          <a:p>
            <a:r>
              <a:rPr lang="en-US" sz="2200" b="1" dirty="0">
                <a:solidFill>
                  <a:schemeClr val="accent6">
                    <a:lumMod val="75000"/>
                  </a:schemeClr>
                </a:solidFill>
                <a:latin typeface="Arial" pitchFamily="34" charset="0"/>
                <a:cs typeface="Arial" pitchFamily="34" charset="0"/>
              </a:rPr>
              <a:t>Major cause of Industrial revolution in Europe and civil war in the States.</a:t>
            </a:r>
          </a:p>
          <a:p>
            <a:r>
              <a:rPr lang="en-US" sz="2200" b="1" dirty="0">
                <a:latin typeface="Arial" pitchFamily="34" charset="0"/>
                <a:cs typeface="Arial" pitchFamily="34" charset="0"/>
              </a:rPr>
              <a:t>Lint-the major economic product of cotton survived during evolution without any selective advantage to the plant. </a:t>
            </a:r>
          </a:p>
          <a:p>
            <a:r>
              <a:rPr lang="en-US" sz="2200" b="1" dirty="0">
                <a:solidFill>
                  <a:schemeClr val="bg1"/>
                </a:solidFill>
                <a:latin typeface="Arial" pitchFamily="34" charset="0"/>
                <a:cs typeface="Arial" pitchFamily="34" charset="0"/>
              </a:rPr>
              <a:t>It is the first crop where IPM strategies were developed in India.</a:t>
            </a:r>
          </a:p>
          <a:p>
            <a:r>
              <a:rPr lang="en-US" sz="2200" b="1" dirty="0">
                <a:solidFill>
                  <a:schemeClr val="bg1"/>
                </a:solidFill>
                <a:latin typeface="Arial" pitchFamily="34" charset="0"/>
                <a:cs typeface="Arial" pitchFamily="34" charset="0"/>
              </a:rPr>
              <a:t>Cotton is the first crop in the country where </a:t>
            </a:r>
            <a:r>
              <a:rPr lang="en-US" sz="2200" b="1" dirty="0" err="1">
                <a:solidFill>
                  <a:schemeClr val="bg1"/>
                </a:solidFill>
                <a:latin typeface="Arial" pitchFamily="34" charset="0"/>
                <a:cs typeface="Arial" pitchFamily="34" charset="0"/>
              </a:rPr>
              <a:t>transgenics</a:t>
            </a:r>
            <a:r>
              <a:rPr lang="en-US" sz="2200" b="1" dirty="0">
                <a:solidFill>
                  <a:schemeClr val="bg1"/>
                </a:solidFill>
                <a:latin typeface="Arial" pitchFamily="34" charset="0"/>
                <a:cs typeface="Arial" pitchFamily="34" charset="0"/>
              </a:rPr>
              <a:t> have been commercialized.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a:solidFill>
                  <a:srgbClr val="FF0000"/>
                </a:solidFill>
                <a:latin typeface="Arial" pitchFamily="34" charset="0"/>
                <a:cs typeface="Arial" pitchFamily="34" charset="0"/>
              </a:rPr>
              <a:t>Some facts about cotton </a:t>
            </a: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a:latin typeface="Arial" pitchFamily="34" charset="0"/>
                <a:cs typeface="Arial" pitchFamily="34" charset="0"/>
              </a:rPr>
              <a:t>Cotton was one of the first few crops where </a:t>
            </a:r>
            <a:r>
              <a:rPr lang="en-US" sz="2200" b="1" dirty="0" err="1">
                <a:latin typeface="Arial" pitchFamily="34" charset="0"/>
                <a:cs typeface="Arial" pitchFamily="34" charset="0"/>
              </a:rPr>
              <a:t>Mendelian</a:t>
            </a:r>
            <a:r>
              <a:rPr lang="en-US" sz="2200" b="1" dirty="0">
                <a:latin typeface="Arial" pitchFamily="34" charset="0"/>
                <a:cs typeface="Arial" pitchFamily="34" charset="0"/>
              </a:rPr>
              <a:t> principles of inheritance were applied. </a:t>
            </a:r>
          </a:p>
          <a:p>
            <a:r>
              <a:rPr lang="en-US" sz="2200" b="1" dirty="0">
                <a:solidFill>
                  <a:schemeClr val="accent6">
                    <a:lumMod val="75000"/>
                  </a:schemeClr>
                </a:solidFill>
                <a:latin typeface="Arial" pitchFamily="34" charset="0"/>
                <a:cs typeface="Arial" pitchFamily="34" charset="0"/>
              </a:rPr>
              <a:t>Compact family block design was developed in cotton. </a:t>
            </a:r>
          </a:p>
          <a:p>
            <a:r>
              <a:rPr lang="en-US" sz="2200" b="1" dirty="0">
                <a:latin typeface="Arial" pitchFamily="34" charset="0"/>
                <a:cs typeface="Arial" pitchFamily="34" charset="0"/>
              </a:rPr>
              <a:t>Cotton defies </a:t>
            </a:r>
            <a:r>
              <a:rPr lang="en-US" sz="2200" b="1" dirty="0" err="1">
                <a:latin typeface="Arial" pitchFamily="34" charset="0"/>
                <a:cs typeface="Arial" pitchFamily="34" charset="0"/>
              </a:rPr>
              <a:t>Vavilovian</a:t>
            </a:r>
            <a:r>
              <a:rPr lang="en-US" sz="2200" b="1" dirty="0">
                <a:latin typeface="Arial" pitchFamily="34" charset="0"/>
                <a:cs typeface="Arial" pitchFamily="34" charset="0"/>
              </a:rPr>
              <a:t> principles. </a:t>
            </a:r>
          </a:p>
          <a:p>
            <a:r>
              <a:rPr lang="en-US" sz="2200" b="1" dirty="0">
                <a:solidFill>
                  <a:schemeClr val="accent6">
                    <a:lumMod val="75000"/>
                  </a:schemeClr>
                </a:solidFill>
                <a:latin typeface="Arial" pitchFamily="34" charset="0"/>
                <a:cs typeface="Arial" pitchFamily="34" charset="0"/>
              </a:rPr>
              <a:t>Major cause of Industrial revolution in Europe and civil war in the States.</a:t>
            </a:r>
          </a:p>
          <a:p>
            <a:r>
              <a:rPr lang="en-US" sz="2200" b="1" dirty="0">
                <a:latin typeface="Arial" pitchFamily="34" charset="0"/>
                <a:cs typeface="Arial" pitchFamily="34" charset="0"/>
              </a:rPr>
              <a:t>Lint-the major economic product of cotton survived during evolution without any selective advantage to the plant. </a:t>
            </a:r>
          </a:p>
          <a:p>
            <a:r>
              <a:rPr lang="en-US" sz="2200" b="1" dirty="0">
                <a:solidFill>
                  <a:schemeClr val="accent6">
                    <a:lumMod val="75000"/>
                  </a:schemeClr>
                </a:solidFill>
                <a:latin typeface="Arial" pitchFamily="34" charset="0"/>
                <a:cs typeface="Arial" pitchFamily="34" charset="0"/>
              </a:rPr>
              <a:t>It is the first crop where IPM strategies were developed in India.</a:t>
            </a:r>
          </a:p>
          <a:p>
            <a:r>
              <a:rPr lang="en-US" sz="2200" b="1" dirty="0">
                <a:solidFill>
                  <a:schemeClr val="bg1"/>
                </a:solidFill>
                <a:latin typeface="Arial" pitchFamily="34" charset="0"/>
                <a:cs typeface="Arial" pitchFamily="34" charset="0"/>
              </a:rPr>
              <a:t>Cotton is the first crop in the country where </a:t>
            </a:r>
            <a:r>
              <a:rPr lang="en-US" sz="2200" b="1" dirty="0" err="1">
                <a:solidFill>
                  <a:schemeClr val="bg1"/>
                </a:solidFill>
                <a:latin typeface="Arial" pitchFamily="34" charset="0"/>
                <a:cs typeface="Arial" pitchFamily="34" charset="0"/>
              </a:rPr>
              <a:t>transgenics</a:t>
            </a:r>
            <a:r>
              <a:rPr lang="en-US" sz="2200" b="1" dirty="0">
                <a:solidFill>
                  <a:schemeClr val="bg1"/>
                </a:solidFill>
                <a:latin typeface="Arial" pitchFamily="34" charset="0"/>
                <a:cs typeface="Arial" pitchFamily="34" charset="0"/>
              </a:rPr>
              <a:t> have been commercialized.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a:solidFill>
                  <a:srgbClr val="FF0000"/>
                </a:solidFill>
                <a:latin typeface="Arial" pitchFamily="34" charset="0"/>
                <a:cs typeface="Arial" pitchFamily="34" charset="0"/>
              </a:rPr>
              <a:t>Some facts about cotton </a:t>
            </a: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a:latin typeface="Arial" pitchFamily="34" charset="0"/>
                <a:cs typeface="Arial" pitchFamily="34" charset="0"/>
              </a:rPr>
              <a:t>Cotton was one of the first few crops where </a:t>
            </a:r>
            <a:r>
              <a:rPr lang="en-US" sz="2200" b="1" dirty="0" err="1">
                <a:latin typeface="Arial" pitchFamily="34" charset="0"/>
                <a:cs typeface="Arial" pitchFamily="34" charset="0"/>
              </a:rPr>
              <a:t>Mendelian</a:t>
            </a:r>
            <a:r>
              <a:rPr lang="en-US" sz="2200" b="1" dirty="0">
                <a:latin typeface="Arial" pitchFamily="34" charset="0"/>
                <a:cs typeface="Arial" pitchFamily="34" charset="0"/>
              </a:rPr>
              <a:t> principles of inheritance were applied. </a:t>
            </a:r>
          </a:p>
          <a:p>
            <a:r>
              <a:rPr lang="en-US" sz="2200" b="1" dirty="0">
                <a:solidFill>
                  <a:schemeClr val="accent6">
                    <a:lumMod val="75000"/>
                  </a:schemeClr>
                </a:solidFill>
                <a:latin typeface="Arial" pitchFamily="34" charset="0"/>
                <a:cs typeface="Arial" pitchFamily="34" charset="0"/>
              </a:rPr>
              <a:t>Compact family block design was developed in cotton. </a:t>
            </a:r>
          </a:p>
          <a:p>
            <a:r>
              <a:rPr lang="en-US" sz="2200" b="1" dirty="0">
                <a:latin typeface="Arial" pitchFamily="34" charset="0"/>
                <a:cs typeface="Arial" pitchFamily="34" charset="0"/>
              </a:rPr>
              <a:t>Cotton defies </a:t>
            </a:r>
            <a:r>
              <a:rPr lang="en-US" sz="2200" b="1" dirty="0" err="1">
                <a:latin typeface="Arial" pitchFamily="34" charset="0"/>
                <a:cs typeface="Arial" pitchFamily="34" charset="0"/>
              </a:rPr>
              <a:t>Vavilovian</a:t>
            </a:r>
            <a:r>
              <a:rPr lang="en-US" sz="2200" b="1" dirty="0">
                <a:latin typeface="Arial" pitchFamily="34" charset="0"/>
                <a:cs typeface="Arial" pitchFamily="34" charset="0"/>
              </a:rPr>
              <a:t> principles. </a:t>
            </a:r>
          </a:p>
          <a:p>
            <a:r>
              <a:rPr lang="en-US" sz="2200" b="1" dirty="0">
                <a:solidFill>
                  <a:schemeClr val="accent6">
                    <a:lumMod val="75000"/>
                  </a:schemeClr>
                </a:solidFill>
                <a:latin typeface="Arial" pitchFamily="34" charset="0"/>
                <a:cs typeface="Arial" pitchFamily="34" charset="0"/>
              </a:rPr>
              <a:t>Major cause of Industrial revolution in Europe and civil war in the States.</a:t>
            </a:r>
          </a:p>
          <a:p>
            <a:r>
              <a:rPr lang="en-US" sz="2200" b="1" dirty="0">
                <a:latin typeface="Arial" pitchFamily="34" charset="0"/>
                <a:cs typeface="Arial" pitchFamily="34" charset="0"/>
              </a:rPr>
              <a:t>Lint-the major economic product of cotton survived during evolution without any selective advantage to the plant. </a:t>
            </a:r>
          </a:p>
          <a:p>
            <a:r>
              <a:rPr lang="en-US" sz="2200" b="1" dirty="0">
                <a:solidFill>
                  <a:schemeClr val="accent6">
                    <a:lumMod val="75000"/>
                  </a:schemeClr>
                </a:solidFill>
                <a:latin typeface="Arial" pitchFamily="34" charset="0"/>
                <a:cs typeface="Arial" pitchFamily="34" charset="0"/>
              </a:rPr>
              <a:t>It is the first crop where IPM strategies were developed in India.</a:t>
            </a:r>
          </a:p>
          <a:p>
            <a:r>
              <a:rPr lang="en-US" sz="2200" b="1" dirty="0">
                <a:latin typeface="Arial" pitchFamily="34" charset="0"/>
                <a:cs typeface="Arial" pitchFamily="34" charset="0"/>
              </a:rPr>
              <a:t>Cotton is the first crop in the country where </a:t>
            </a:r>
            <a:r>
              <a:rPr lang="en-US" sz="2200" b="1" dirty="0" err="1">
                <a:latin typeface="Arial" pitchFamily="34" charset="0"/>
                <a:cs typeface="Arial" pitchFamily="34" charset="0"/>
              </a:rPr>
              <a:t>transgenics</a:t>
            </a:r>
            <a:r>
              <a:rPr lang="en-US" sz="2200" b="1" dirty="0">
                <a:latin typeface="Arial" pitchFamily="34" charset="0"/>
                <a:cs typeface="Arial" pitchFamily="34" charset="0"/>
              </a:rPr>
              <a:t> have been commercialized.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57200" y="1124482"/>
            <a:ext cx="8229600" cy="5276318"/>
          </a:xfrm>
          <a:prstGeom prst="rect">
            <a:avLst/>
          </a:prstGeom>
          <a:noFill/>
          <a:ln w="9525">
            <a:noFill/>
            <a:miter lim="800000"/>
            <a:headEnd/>
            <a:tailEnd/>
          </a:ln>
          <a:effectLst/>
        </p:spPr>
      </p:pic>
      <p:sp>
        <p:nvSpPr>
          <p:cNvPr id="5" name="Rectangle 4"/>
          <p:cNvSpPr/>
          <p:nvPr/>
        </p:nvSpPr>
        <p:spPr>
          <a:xfrm>
            <a:off x="6096000" y="6336268"/>
            <a:ext cx="2183418" cy="369332"/>
          </a:xfrm>
          <a:prstGeom prst="rect">
            <a:avLst/>
          </a:prstGeom>
        </p:spPr>
        <p:txBody>
          <a:bodyPr wrap="none">
            <a:spAutoFit/>
          </a:bodyPr>
          <a:lstStyle/>
          <a:p>
            <a:r>
              <a:rPr lang="en-US" b="1" dirty="0" err="1"/>
              <a:t>Wendel</a:t>
            </a:r>
            <a:r>
              <a:rPr lang="en-US" b="1" dirty="0"/>
              <a:t> </a:t>
            </a:r>
            <a:r>
              <a:rPr lang="en-US" b="1" i="1" dirty="0"/>
              <a:t>et</a:t>
            </a:r>
            <a:r>
              <a:rPr lang="en-US" b="1" dirty="0"/>
              <a:t>.</a:t>
            </a:r>
            <a:r>
              <a:rPr lang="en-US" b="1" i="1" dirty="0"/>
              <a:t> al</a:t>
            </a:r>
            <a:r>
              <a:rPr lang="en-US" b="1" dirty="0"/>
              <a:t>.</a:t>
            </a:r>
            <a:r>
              <a:rPr lang="en-US" b="1" i="1" dirty="0"/>
              <a:t> </a:t>
            </a:r>
            <a:r>
              <a:rPr lang="en-US" b="1" dirty="0"/>
              <a:t>(2010)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sis sem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1758</Words>
  <Application>Microsoft Macintosh PowerPoint</Application>
  <PresentationFormat>On-screen Show (4:3)</PresentationFormat>
  <Paragraphs>254</Paragraphs>
  <Slides>40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Times New Roman</vt:lpstr>
      <vt:lpstr>Wingdings</vt:lpstr>
      <vt:lpstr>Office Theme</vt:lpstr>
      <vt:lpstr>Thesis seminar</vt:lpstr>
      <vt:lpstr>ALIEN INTROGRESSION IN COTTON </vt:lpstr>
      <vt:lpstr>Some facts about cotton </vt:lpstr>
      <vt:lpstr>Some facts about cotton </vt:lpstr>
      <vt:lpstr>Some facts about cotton </vt:lpstr>
      <vt:lpstr>Some facts about cotton </vt:lpstr>
      <vt:lpstr>Some facts about cotton </vt:lpstr>
      <vt:lpstr>Some facts about cotton </vt:lpstr>
      <vt:lpstr>Some facts about cotton </vt:lpstr>
      <vt:lpstr>PowerPoint Presentation</vt:lpstr>
      <vt:lpstr>PowerPoint Presentation</vt:lpstr>
      <vt:lpstr>PowerPoint Presentation</vt:lpstr>
      <vt:lpstr>PowerPoint Presentation</vt:lpstr>
      <vt:lpstr>Gossypium gene pools</vt:lpstr>
      <vt:lpstr>PowerPoint Presentation</vt:lpstr>
      <vt:lpstr>PowerPoint Presentation</vt:lpstr>
      <vt:lpstr>G. armourianum</vt:lpstr>
      <vt:lpstr>F1 hybrid between G. hirsutum x G. armourianum </vt:lpstr>
      <vt:lpstr>Development of BC1F1</vt:lpstr>
      <vt:lpstr>Application of growth regulators</vt:lpstr>
      <vt:lpstr>PowerPoint Presentation</vt:lpstr>
      <vt:lpstr>Ovule Culture</vt:lpstr>
      <vt:lpstr>Development of BC1F1  through direct hybridization between F1 hybrid (G. hirsutum x G.  armourianum) and G. hirsutum </vt:lpstr>
      <vt:lpstr> Development of BC2F1  population </vt:lpstr>
      <vt:lpstr>Confirmation of CLCuD resistance/susceptibility using virus specific markers</vt:lpstr>
      <vt:lpstr> Development of BC2F2 seeds </vt:lpstr>
      <vt:lpstr> Marker analysis of parents and backcross derivatives  </vt:lpstr>
      <vt:lpstr>PowerPoint Presentation</vt:lpstr>
      <vt:lpstr>Donor 2: Synthetic Allotetraploid</vt:lpstr>
      <vt:lpstr>PowerPoint Presentation</vt:lpstr>
      <vt:lpstr>PowerPoint Presentation</vt:lpstr>
      <vt:lpstr>PowerPoint Presentation</vt:lpstr>
      <vt:lpstr>PowerPoint Presentation</vt:lpstr>
      <vt:lpstr>PowerPoint Presentation</vt:lpstr>
      <vt:lpstr>Documentation of polymorphism between Synthetic tetraploid and American cotton</vt:lpstr>
      <vt:lpstr>Bulked Segregant Analysis</vt:lpstr>
      <vt:lpstr>Development of interspecific hybrids between                    G. hirsutum and G. arboreum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ALIEN INTROGRESSION IN COTTON</dc:title>
  <dc:creator>Mamta</dc:creator>
  <cp:lastModifiedBy>Microsoft Office User</cp:lastModifiedBy>
  <cp:revision>30</cp:revision>
  <dcterms:created xsi:type="dcterms:W3CDTF">2006-08-16T00:00:00Z</dcterms:created>
  <dcterms:modified xsi:type="dcterms:W3CDTF">2020-11-16T21:40:39Z</dcterms:modified>
</cp:coreProperties>
</file>