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91" r:id="rId2"/>
    <p:sldId id="338" r:id="rId3"/>
    <p:sldId id="339" r:id="rId4"/>
    <p:sldId id="309" r:id="rId5"/>
    <p:sldId id="290" r:id="rId6"/>
    <p:sldId id="257" r:id="rId7"/>
    <p:sldId id="340" r:id="rId8"/>
    <p:sldId id="295" r:id="rId9"/>
    <p:sldId id="296" r:id="rId10"/>
    <p:sldId id="297" r:id="rId11"/>
    <p:sldId id="298" r:id="rId12"/>
    <p:sldId id="333" r:id="rId13"/>
    <p:sldId id="300" r:id="rId14"/>
    <p:sldId id="301" r:id="rId15"/>
    <p:sldId id="302" r:id="rId16"/>
    <p:sldId id="303" r:id="rId17"/>
    <p:sldId id="307" r:id="rId18"/>
    <p:sldId id="314" r:id="rId19"/>
    <p:sldId id="286" r:id="rId20"/>
    <p:sldId id="315" r:id="rId21"/>
    <p:sldId id="323" r:id="rId22"/>
    <p:sldId id="324" r:id="rId23"/>
    <p:sldId id="325" r:id="rId24"/>
    <p:sldId id="327" r:id="rId25"/>
    <p:sldId id="258" r:id="rId26"/>
    <p:sldId id="337" r:id="rId27"/>
    <p:sldId id="259" r:id="rId28"/>
    <p:sldId id="278" r:id="rId29"/>
    <p:sldId id="288" r:id="rId30"/>
    <p:sldId id="284" r:id="rId31"/>
    <p:sldId id="282" r:id="rId32"/>
    <p:sldId id="341" r:id="rId33"/>
    <p:sldId id="342" r:id="rId34"/>
    <p:sldId id="343" r:id="rId35"/>
    <p:sldId id="344" r:id="rId36"/>
    <p:sldId id="345" r:id="rId37"/>
    <p:sldId id="346" r:id="rId38"/>
    <p:sldId id="355" r:id="rId39"/>
    <p:sldId id="351" r:id="rId40"/>
    <p:sldId id="352" r:id="rId41"/>
    <p:sldId id="354" r:id="rId42"/>
    <p:sldId id="329" r:id="rId43"/>
    <p:sldId id="330" r:id="rId44"/>
    <p:sldId id="331" r:id="rId45"/>
    <p:sldId id="356" r:id="rId4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0DB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141" autoAdjust="0"/>
  </p:normalViewPr>
  <p:slideViewPr>
    <p:cSldViewPr>
      <p:cViewPr varScale="1">
        <p:scale>
          <a:sx n="123" d="100"/>
          <a:sy n="123" d="100"/>
        </p:scale>
        <p:origin x="186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30042-C6AE-420E-BF47-78DA3A0762D9}" type="datetimeFigureOut">
              <a:rPr lang="zh-CN" altLang="en-US" smtClean="0"/>
              <a:pPr/>
              <a:t>2020/11/17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E6B28-7002-4B20-AE02-AA336E865E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147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AF2682-1BF6-4B40-ADB1-3E3412050044}" type="slidenum">
              <a:rPr lang="en-US" altLang="zh-CN" smtClean="0">
                <a:ea typeface="宋体" charset="-122"/>
              </a:rPr>
              <a:pPr/>
              <a:t>10</a:t>
            </a:fld>
            <a:endParaRPr lang="en-US" altLang="zh-CN">
              <a:ea typeface="宋体" charset="-122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DA50CD-F91D-4E8B-A077-B30B85DECF03}" type="slidenum">
              <a:rPr lang="en-US" altLang="zh-CN" smtClean="0">
                <a:ea typeface="宋体" charset="-122"/>
              </a:rPr>
              <a:pPr/>
              <a:t>11</a:t>
            </a:fld>
            <a:endParaRPr lang="en-US" altLang="zh-CN">
              <a:ea typeface="宋体" charset="-122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E6B28-7002-4B20-AE02-AA336E865ED8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724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334D-3F19-46E5-9F63-E53EDF44F6EB}" type="datetimeFigureOut">
              <a:rPr lang="zh-CN" altLang="en-US" smtClean="0"/>
              <a:pPr/>
              <a:t>2020/11/17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C384-9171-4905-B2B6-69C5DD568A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702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334D-3F19-46E5-9F63-E53EDF44F6EB}" type="datetimeFigureOut">
              <a:rPr lang="zh-CN" altLang="en-US" smtClean="0"/>
              <a:pPr/>
              <a:t>2020/11/17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C384-9171-4905-B2B6-69C5DD568A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27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334D-3F19-46E5-9F63-E53EDF44F6EB}" type="datetimeFigureOut">
              <a:rPr lang="zh-CN" altLang="en-US" smtClean="0"/>
              <a:pPr/>
              <a:t>2020/11/17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C384-9171-4905-B2B6-69C5DD568A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36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334D-3F19-46E5-9F63-E53EDF44F6EB}" type="datetimeFigureOut">
              <a:rPr lang="zh-CN" altLang="en-US" smtClean="0"/>
              <a:pPr/>
              <a:t>2020/11/17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C384-9171-4905-B2B6-69C5DD568A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86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334D-3F19-46E5-9F63-E53EDF44F6EB}" type="datetimeFigureOut">
              <a:rPr lang="zh-CN" altLang="en-US" smtClean="0"/>
              <a:pPr/>
              <a:t>2020/11/17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C384-9171-4905-B2B6-69C5DD568A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4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334D-3F19-46E5-9F63-E53EDF44F6EB}" type="datetimeFigureOut">
              <a:rPr lang="zh-CN" altLang="en-US" smtClean="0"/>
              <a:pPr/>
              <a:t>2020/11/17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C384-9171-4905-B2B6-69C5DD568A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67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334D-3F19-46E5-9F63-E53EDF44F6EB}" type="datetimeFigureOut">
              <a:rPr lang="zh-CN" altLang="en-US" smtClean="0"/>
              <a:pPr/>
              <a:t>2020/11/17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C384-9171-4905-B2B6-69C5DD568A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76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334D-3F19-46E5-9F63-E53EDF44F6EB}" type="datetimeFigureOut">
              <a:rPr lang="zh-CN" altLang="en-US" smtClean="0"/>
              <a:pPr/>
              <a:t>2020/11/17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C384-9171-4905-B2B6-69C5DD568A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761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334D-3F19-46E5-9F63-E53EDF44F6EB}" type="datetimeFigureOut">
              <a:rPr lang="zh-CN" altLang="en-US" smtClean="0"/>
              <a:pPr/>
              <a:t>2020/11/17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C384-9171-4905-B2B6-69C5DD568A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693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334D-3F19-46E5-9F63-E53EDF44F6EB}" type="datetimeFigureOut">
              <a:rPr lang="zh-CN" altLang="en-US" smtClean="0"/>
              <a:pPr/>
              <a:t>2020/11/17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C384-9171-4905-B2B6-69C5DD568A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574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334D-3F19-46E5-9F63-E53EDF44F6EB}" type="datetimeFigureOut">
              <a:rPr lang="zh-CN" altLang="en-US" smtClean="0"/>
              <a:pPr/>
              <a:t>2020/11/17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C384-9171-4905-B2B6-69C5DD568A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28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9334D-3F19-46E5-9F63-E53EDF44F6EB}" type="datetimeFigureOut">
              <a:rPr lang="zh-CN" altLang="en-US" smtClean="0"/>
              <a:pPr/>
              <a:t>2020/11/17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1C384-9171-4905-B2B6-69C5DD568A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764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55576" y="1196752"/>
            <a:ext cx="7488832" cy="19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Construct a High-density Genetic Map and Its Application to Genetic Regulation Analysis for Yield and Fiber Quality Traits</a:t>
            </a:r>
            <a:endParaRPr lang="zh-CN" altLang="en-US" sz="2800" b="1" dirty="0">
              <a:solidFill>
                <a:srgbClr val="310DB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3786190"/>
            <a:ext cx="721523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FF0000"/>
                </a:solidFill>
                <a:latin typeface="Times New Roman" pitchFamily="18" charset="0"/>
              </a:rPr>
              <a:t>Youlu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 Yuan  </a:t>
            </a:r>
            <a:endParaRPr lang="en-US" altLang="zh-CN" sz="2800" b="1" dirty="0">
              <a:solidFill>
                <a:srgbClr val="3333CC"/>
              </a:solidFill>
              <a:latin typeface="Times New Roman" pitchFamily="18" charset="0"/>
            </a:endParaRPr>
          </a:p>
          <a:p>
            <a:endParaRPr lang="en-US" altLang="zh-CN" sz="2400" b="1" dirty="0">
              <a:latin typeface="Times New Roman" pitchFamily="18" charset="0"/>
            </a:endParaRPr>
          </a:p>
          <a:p>
            <a:pPr algn="ctr"/>
            <a:r>
              <a:rPr lang="en-US" altLang="zh-CN" sz="2800" b="1" dirty="0">
                <a:latin typeface="Times New Roman" pitchFamily="18" charset="0"/>
              </a:rPr>
              <a:t>Institute of Cotton Research, CAAS</a:t>
            </a:r>
          </a:p>
          <a:p>
            <a:pPr algn="ctr"/>
            <a:r>
              <a:rPr lang="en-US" altLang="zh-CN" sz="2800" b="1" dirty="0">
                <a:latin typeface="Times New Roman" pitchFamily="18" charset="0"/>
              </a:rPr>
              <a:t>State Key Laboratory of Cotton Biology China</a:t>
            </a:r>
          </a:p>
          <a:p>
            <a:pPr algn="ctr"/>
            <a:r>
              <a:rPr lang="en-US" altLang="zh-CN" sz="2800" b="1" dirty="0">
                <a:solidFill>
                  <a:srgbClr val="00B050"/>
                </a:solidFill>
                <a:latin typeface="Times New Roman" pitchFamily="18" charset="0"/>
              </a:rPr>
              <a:t>yuanyoulu@caas.cn</a:t>
            </a:r>
          </a:p>
        </p:txBody>
      </p:sp>
      <p:pic>
        <p:nvPicPr>
          <p:cNvPr id="8" name="Picture 6" descr="所徽 正式 01 信纸用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0"/>
            <a:ext cx="1643042" cy="166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6" descr="IMG_393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85918" cy="133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0150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769" name="Group 313"/>
          <p:cNvGraphicFramePr>
            <a:graphicFrameLocks noGrp="1"/>
          </p:cNvGraphicFramePr>
          <p:nvPr/>
        </p:nvGraphicFramePr>
        <p:xfrm>
          <a:off x="381000" y="457200"/>
          <a:ext cx="8382000" cy="6227765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Year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parents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Fiber strength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cN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/</a:t>
                      </a:r>
                      <a:r>
                        <a:rPr kumimoji="0" lang="en-US" altLang="zh-C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tex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Fiber length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mm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Micronaire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2003 Anyang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sGK9708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25.00±0.31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27.22±0.14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3.94±0.11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4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0-153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  <a:cs typeface="+mn-cs"/>
                        </a:rPr>
                        <a:t>32.31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±0.72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28.55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±0.38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+mn-cs"/>
                        </a:rPr>
                        <a:t>4.33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±0.19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7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2004 Anyang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sGK9708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25.00±0.21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28.68±0.11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4.39±0.11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+mn-cs"/>
                        </a:rPr>
                        <a:t>0-153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  <a:cs typeface="+mn-cs"/>
                        </a:rPr>
                        <a:t>35.88</a:t>
                      </a:r>
                      <a:r>
                        <a:rPr kumimoji="0" lang="en-US" altLang="zh-CN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+mn-cs"/>
                        </a:rPr>
                        <a:t>±0.44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+mn-cs"/>
                        </a:rPr>
                        <a:t>29.04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±0.20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+mn-cs"/>
                        </a:rPr>
                        <a:t>4.29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±0.07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4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2007 Anyang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sGK9708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25.65±1.20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27.44±0.01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4.68±0.18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0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+mn-cs"/>
                        </a:rPr>
                        <a:t>0-153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  <a:cs typeface="+mn-cs"/>
                        </a:rPr>
                        <a:t>33.75</a:t>
                      </a:r>
                      <a:r>
                        <a:rPr kumimoji="0" lang="en-US" altLang="zh-CN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+mn-cs"/>
                        </a:rPr>
                        <a:t>±1.06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31.14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±0.17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4.50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±0.09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4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2008 Anyang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sGK9708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25.60±0.71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28.18±0.08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5.35±0.12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8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+mn-cs"/>
                        </a:rPr>
                        <a:t>0-153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  <a:cs typeface="+mn-cs"/>
                        </a:rPr>
                        <a:t>32.60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±0.85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31.24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±0.06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5.00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±0.13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0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2008 Quzhou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sGK9708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26.70±1.56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27.54±0.87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5.37±0.03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24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+mn-cs"/>
                        </a:rPr>
                        <a:t>0-153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  <a:cs typeface="+mn-cs"/>
                        </a:rPr>
                        <a:t>34.50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±0.57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30.21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±0.51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4.28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±0.11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40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2008 Linqing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sGK9708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24.20±0.28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26.67±0.11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5.19±0.14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24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+mn-cs"/>
                        </a:rPr>
                        <a:t>0-153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  <a:cs typeface="+mn-cs"/>
                        </a:rPr>
                        <a:t>33.40</a:t>
                      </a:r>
                      <a:r>
                        <a:rPr kumimoji="0" lang="en-US" altLang="zh-CN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  <a:cs typeface="+mn-cs"/>
                        </a:rPr>
                        <a:t>±1.27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30.00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±0.68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4.54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±0.23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6"/>
          <p:cNvPicPr>
            <a:picLocks noChangeAspect="1" noChangeArrowheads="1"/>
          </p:cNvPicPr>
          <p:nvPr/>
        </p:nvPicPr>
        <p:blipFill>
          <a:blip r:embed="rId3" cstate="print">
            <a:lum bright="6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4"/>
          <p:cNvSpPr>
            <a:spLocks noRot="1" noChangeArrowheads="1"/>
          </p:cNvSpPr>
          <p:nvPr/>
        </p:nvSpPr>
        <p:spPr bwMode="auto">
          <a:xfrm>
            <a:off x="0" y="1676400"/>
            <a:ext cx="403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000" dirty="0">
                <a:solidFill>
                  <a:srgbClr val="0066FF"/>
                </a:solidFill>
                <a:latin typeface="Arial" charset="0"/>
              </a:rPr>
              <a:t>             sGK9708</a:t>
            </a:r>
            <a:r>
              <a:rPr lang="en-US" altLang="zh-CN" sz="2000" dirty="0">
                <a:solidFill>
                  <a:srgbClr val="0066FF"/>
                </a:solidFill>
                <a:latin typeface="Arial" charset="0"/>
                <a:cs typeface="Arial" charset="0"/>
              </a:rPr>
              <a:t>♀</a:t>
            </a:r>
            <a:r>
              <a:rPr lang="en-US" altLang="zh-CN" sz="2000" dirty="0">
                <a:solidFill>
                  <a:srgbClr val="0066FF"/>
                </a:solidFill>
                <a:latin typeface="Arial" charset="0"/>
              </a:rPr>
              <a:t>×0-153</a:t>
            </a:r>
            <a:r>
              <a:rPr lang="en-US" altLang="zh-CN" sz="2000" dirty="0">
                <a:solidFill>
                  <a:srgbClr val="0066FF"/>
                </a:solidFill>
                <a:latin typeface="Arial" charset="0"/>
                <a:cs typeface="Arial" charset="0"/>
              </a:rPr>
              <a:t>♂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2000" dirty="0">
                <a:solidFill>
                  <a:srgbClr val="0066FF"/>
                </a:solidFill>
                <a:latin typeface="Arial" charset="0"/>
              </a:rPr>
              <a:t>                                 </a:t>
            </a:r>
            <a:r>
              <a:rPr lang="en-US" altLang="zh-CN" sz="2000" b="1" dirty="0">
                <a:solidFill>
                  <a:srgbClr val="0066FF"/>
                </a:solidFill>
                <a:latin typeface="Arial" charset="0"/>
              </a:rPr>
              <a:t>↓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2000" dirty="0">
                <a:solidFill>
                  <a:srgbClr val="0066FF"/>
                </a:solidFill>
                <a:latin typeface="Arial" charset="0"/>
              </a:rPr>
              <a:t>                                 F</a:t>
            </a:r>
            <a:r>
              <a:rPr lang="en-US" altLang="zh-CN" sz="2000" baseline="-25000" dirty="0">
                <a:solidFill>
                  <a:srgbClr val="0066FF"/>
                </a:solidFill>
                <a:latin typeface="Arial" charset="0"/>
              </a:rPr>
              <a:t>1  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2000" dirty="0">
                <a:solidFill>
                  <a:srgbClr val="0066FF"/>
                </a:solidFill>
                <a:latin typeface="Arial" charset="0"/>
              </a:rPr>
              <a:t>                                 </a:t>
            </a:r>
            <a:r>
              <a:rPr lang="en-US" altLang="zh-CN" sz="2000" b="1" dirty="0">
                <a:solidFill>
                  <a:srgbClr val="0066FF"/>
                </a:solidFill>
                <a:latin typeface="Arial" charset="0"/>
              </a:rPr>
              <a:t>↓</a:t>
            </a:r>
            <a:r>
              <a:rPr lang="en-US" altLang="zh-CN" sz="2000" b="1" dirty="0">
                <a:solidFill>
                  <a:srgbClr val="0066FF"/>
                </a:solidFill>
                <a:latin typeface="Wingdings 2" pitchFamily="18" charset="2"/>
              </a:rPr>
              <a:t>U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2000" dirty="0">
                <a:solidFill>
                  <a:srgbClr val="0066FF"/>
                </a:solidFill>
                <a:latin typeface="Arial" charset="0"/>
              </a:rPr>
              <a:t>                                 </a:t>
            </a:r>
            <a:r>
              <a:rPr lang="en-US" altLang="zh-CN" sz="2000" b="1" dirty="0">
                <a:solidFill>
                  <a:srgbClr val="0066FF"/>
                </a:solidFill>
                <a:latin typeface="Arial" charset="0"/>
              </a:rPr>
              <a:t>F</a:t>
            </a:r>
            <a:r>
              <a:rPr lang="en-US" altLang="zh-CN" sz="2000" b="1" baseline="-25000" dirty="0">
                <a:solidFill>
                  <a:srgbClr val="0066FF"/>
                </a:solidFill>
                <a:latin typeface="Arial" charset="0"/>
              </a:rPr>
              <a:t>2</a:t>
            </a:r>
            <a:r>
              <a:rPr lang="en-US" altLang="zh-CN" sz="2000" b="1" dirty="0">
                <a:solidFill>
                  <a:srgbClr val="0066FF"/>
                </a:solidFill>
                <a:latin typeface="Arial" charset="0"/>
              </a:rPr>
              <a:t> </a:t>
            </a:r>
            <a:endParaRPr lang="en-US" altLang="zh-CN" sz="2000" b="1" baseline="-25000" dirty="0">
              <a:solidFill>
                <a:srgbClr val="0066FF"/>
              </a:solidFill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CN" sz="2000" dirty="0">
                <a:solidFill>
                  <a:srgbClr val="0066FF"/>
                </a:solidFill>
                <a:latin typeface="Arial" charset="0"/>
              </a:rPr>
              <a:t>                                 </a:t>
            </a:r>
            <a:r>
              <a:rPr lang="en-US" altLang="zh-CN" sz="2000" b="1" dirty="0">
                <a:solidFill>
                  <a:srgbClr val="0066FF"/>
                </a:solidFill>
                <a:latin typeface="Arial" charset="0"/>
              </a:rPr>
              <a:t>↓</a:t>
            </a:r>
            <a:r>
              <a:rPr lang="en-US" altLang="zh-CN" sz="2000" b="1" dirty="0">
                <a:solidFill>
                  <a:srgbClr val="0066FF"/>
                </a:solidFill>
                <a:latin typeface="Wingdings 2" pitchFamily="18" charset="2"/>
              </a:rPr>
              <a:t>U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2000" dirty="0">
                <a:solidFill>
                  <a:srgbClr val="0066FF"/>
                </a:solidFill>
                <a:latin typeface="Arial" charset="0"/>
              </a:rPr>
              <a:t>                                </a:t>
            </a:r>
            <a:r>
              <a:rPr lang="en-US" altLang="zh-CN" sz="2000" b="1" dirty="0">
                <a:solidFill>
                  <a:srgbClr val="0066FF"/>
                </a:solidFill>
                <a:latin typeface="Arial" charset="0"/>
              </a:rPr>
              <a:t>F </a:t>
            </a:r>
            <a:r>
              <a:rPr lang="en-US" altLang="zh-CN" sz="2000" b="1" baseline="-25000" dirty="0">
                <a:solidFill>
                  <a:srgbClr val="0066FF"/>
                </a:solidFill>
                <a:latin typeface="Arial" charset="0"/>
              </a:rPr>
              <a:t>2</a:t>
            </a:r>
            <a:r>
              <a:rPr lang="zh-CN" altLang="en-US" sz="2000" b="1" baseline="-25000" dirty="0">
                <a:solidFill>
                  <a:srgbClr val="0066FF"/>
                </a:solidFill>
                <a:latin typeface="Arial" charset="0"/>
              </a:rPr>
              <a:t>：</a:t>
            </a:r>
            <a:r>
              <a:rPr lang="en-US" altLang="zh-CN" sz="2000" b="1" baseline="-25000" dirty="0">
                <a:solidFill>
                  <a:srgbClr val="0066FF"/>
                </a:solidFill>
                <a:latin typeface="Arial" charset="0"/>
              </a:rPr>
              <a:t>3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2000" baseline="-25000" dirty="0">
                <a:solidFill>
                  <a:srgbClr val="0066FF"/>
                </a:solidFill>
                <a:latin typeface="Arial" charset="0"/>
              </a:rPr>
              <a:t>                                                 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2000" dirty="0">
                <a:solidFill>
                  <a:srgbClr val="0066FF"/>
                </a:solidFill>
                <a:latin typeface="Arial" charset="0"/>
              </a:rPr>
              <a:t>                                        </a:t>
            </a:r>
            <a:endParaRPr lang="en-US" altLang="zh-CN" sz="2000" baseline="-25000" dirty="0">
              <a:solidFill>
                <a:srgbClr val="0066FF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CN" sz="2000" dirty="0">
                <a:solidFill>
                  <a:srgbClr val="0066FF"/>
                </a:solidFill>
                <a:latin typeface="Arial" charset="0"/>
              </a:rPr>
              <a:t>                                </a:t>
            </a:r>
            <a:r>
              <a:rPr lang="en-US" altLang="zh-CN" sz="2000" b="1" dirty="0">
                <a:solidFill>
                  <a:srgbClr val="0066FF"/>
                </a:solidFill>
                <a:latin typeface="Arial" charset="0"/>
              </a:rPr>
              <a:t>F </a:t>
            </a:r>
            <a:r>
              <a:rPr lang="en-US" altLang="zh-CN" sz="2000" b="1" baseline="-25000" dirty="0">
                <a:solidFill>
                  <a:srgbClr val="0066FF"/>
                </a:solidFill>
                <a:latin typeface="Arial" charset="0"/>
              </a:rPr>
              <a:t>2</a:t>
            </a:r>
            <a:r>
              <a:rPr lang="zh-CN" altLang="en-US" sz="2000" b="1" baseline="-25000" dirty="0">
                <a:solidFill>
                  <a:srgbClr val="0066FF"/>
                </a:solidFill>
                <a:latin typeface="Arial" charset="0"/>
              </a:rPr>
              <a:t>：</a:t>
            </a:r>
            <a:r>
              <a:rPr lang="en-US" altLang="zh-CN" sz="2000" b="1" baseline="-25000" dirty="0">
                <a:solidFill>
                  <a:srgbClr val="0066FF"/>
                </a:solidFill>
                <a:latin typeface="Arial" charset="0"/>
              </a:rPr>
              <a:t>6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2000" baseline="-25000" dirty="0">
                <a:solidFill>
                  <a:srgbClr val="0066FF"/>
                </a:solidFill>
                <a:latin typeface="Arial" charset="0"/>
              </a:rPr>
              <a:t>                                                      </a:t>
            </a:r>
            <a:r>
              <a:rPr lang="en-US" altLang="zh-CN" sz="2000" dirty="0">
                <a:solidFill>
                  <a:srgbClr val="0066FF"/>
                </a:solidFill>
                <a:latin typeface="Arial" charset="0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2000" dirty="0">
                <a:solidFill>
                  <a:srgbClr val="0066FF"/>
                </a:solidFill>
                <a:latin typeface="Arial" charset="0"/>
              </a:rPr>
              <a:t>                                        </a:t>
            </a:r>
            <a:endParaRPr lang="en-US" altLang="zh-CN" sz="2000" baseline="-25000" dirty="0">
              <a:solidFill>
                <a:srgbClr val="0066FF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CN" sz="2000" dirty="0">
                <a:solidFill>
                  <a:srgbClr val="0066FF"/>
                </a:solidFill>
                <a:latin typeface="Arial" charset="0"/>
              </a:rPr>
              <a:t>                                 </a:t>
            </a:r>
            <a:r>
              <a:rPr lang="en-US" altLang="zh-CN" sz="2000" dirty="0">
                <a:solidFill>
                  <a:srgbClr val="FF0066"/>
                </a:solidFill>
                <a:latin typeface="Arial" charset="0"/>
              </a:rPr>
              <a:t>F </a:t>
            </a:r>
            <a:r>
              <a:rPr lang="en-US" altLang="zh-CN" sz="2000" baseline="-25000" dirty="0">
                <a:solidFill>
                  <a:srgbClr val="FF0066"/>
                </a:solidFill>
                <a:latin typeface="Arial" charset="0"/>
              </a:rPr>
              <a:t>6</a:t>
            </a:r>
            <a:r>
              <a:rPr lang="zh-CN" altLang="en-US" sz="2000" baseline="-25000" dirty="0">
                <a:solidFill>
                  <a:srgbClr val="FF0066"/>
                </a:solidFill>
                <a:latin typeface="Arial" charset="0"/>
              </a:rPr>
              <a:t>：</a:t>
            </a:r>
            <a:r>
              <a:rPr lang="en-US" altLang="zh-CN" sz="2000" baseline="-25000" dirty="0">
                <a:solidFill>
                  <a:srgbClr val="FF0066"/>
                </a:solidFill>
                <a:latin typeface="Arial" charset="0"/>
              </a:rPr>
              <a:t>8(RIL)</a:t>
            </a:r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>
            <a:off x="259080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2590800" y="53340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304800" y="609600"/>
            <a:ext cx="716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7030A0"/>
                </a:solidFill>
                <a:latin typeface="Times New Roman" pitchFamily="18" charset="0"/>
              </a:rPr>
              <a:t>Procedure of RIL construction</a:t>
            </a:r>
          </a:p>
        </p:txBody>
      </p:sp>
      <p:sp>
        <p:nvSpPr>
          <p:cNvPr id="17415" name="Rectangle 16"/>
          <p:cNvSpPr>
            <a:spLocks noChangeArrowheads="1"/>
          </p:cNvSpPr>
          <p:nvPr/>
        </p:nvSpPr>
        <p:spPr bwMode="auto">
          <a:xfrm>
            <a:off x="4495800" y="2819400"/>
            <a:ext cx="4267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</a:rPr>
              <a:t>250 </a:t>
            </a:r>
            <a:r>
              <a:rPr lang="en-US" altLang="zh-CN" dirty="0">
                <a:latin typeface="Times New Roman" pitchFamily="18" charset="0"/>
              </a:rPr>
              <a:t>plants grown in Anyang Henan Province </a:t>
            </a:r>
          </a:p>
          <a:p>
            <a:pPr algn="ctr"/>
            <a:r>
              <a:rPr lang="en-US" altLang="zh-CN" dirty="0">
                <a:latin typeface="Times New Roman" pitchFamily="18" charset="0"/>
              </a:rPr>
              <a:t>in 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</a:rPr>
              <a:t>2003</a:t>
            </a:r>
            <a:r>
              <a:rPr lang="en-US" altLang="zh-CN" dirty="0"/>
              <a:t> </a:t>
            </a:r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4495800" y="3733800"/>
            <a:ext cx="3733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0000"/>
                </a:solidFill>
                <a:latin typeface="Times New Roman" pitchFamily="18" charset="0"/>
              </a:rPr>
              <a:t>196 </a:t>
            </a:r>
            <a:r>
              <a:rPr lang="en-US" altLang="zh-CN">
                <a:latin typeface="Times New Roman" pitchFamily="18" charset="0"/>
              </a:rPr>
              <a:t>family lines were selected</a:t>
            </a:r>
            <a:r>
              <a:rPr lang="en-US" altLang="zh-CN"/>
              <a:t> </a:t>
            </a:r>
            <a:r>
              <a:rPr lang="en-US" altLang="zh-CN">
                <a:latin typeface="Times New Roman" pitchFamily="18" charset="0"/>
              </a:rPr>
              <a:t>in </a:t>
            </a:r>
            <a:r>
              <a:rPr lang="en-US" altLang="zh-CN" b="1">
                <a:solidFill>
                  <a:srgbClr val="FF0000"/>
                </a:solidFill>
                <a:latin typeface="Times New Roman" pitchFamily="18" charset="0"/>
              </a:rPr>
              <a:t>2004</a:t>
            </a:r>
            <a:r>
              <a:rPr lang="en-US" altLang="zh-CN"/>
              <a:t> </a:t>
            </a:r>
          </a:p>
          <a:p>
            <a:pPr algn="ctr"/>
            <a:endParaRPr lang="en-US" altLang="zh-CN"/>
          </a:p>
        </p:txBody>
      </p:sp>
      <p:sp>
        <p:nvSpPr>
          <p:cNvPr id="17417" name="Rectangle 19"/>
          <p:cNvSpPr>
            <a:spLocks noChangeArrowheads="1"/>
          </p:cNvSpPr>
          <p:nvPr/>
        </p:nvSpPr>
        <p:spPr bwMode="auto">
          <a:xfrm>
            <a:off x="4495800" y="4724400"/>
            <a:ext cx="3962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0000"/>
                </a:solidFill>
                <a:latin typeface="Times New Roman" pitchFamily="18" charset="0"/>
              </a:rPr>
              <a:t>Two</a:t>
            </a:r>
            <a:r>
              <a:rPr lang="en-US" altLang="zh-CN">
                <a:latin typeface="Times New Roman" pitchFamily="18" charset="0"/>
              </a:rPr>
              <a:t> plants were selected for purification</a:t>
            </a:r>
            <a:r>
              <a:rPr lang="en-US" altLang="zh-CN"/>
              <a:t> </a:t>
            </a:r>
          </a:p>
        </p:txBody>
      </p:sp>
      <p:sp>
        <p:nvSpPr>
          <p:cNvPr id="17418" name="AutoShape 20"/>
          <p:cNvSpPr>
            <a:spLocks noChangeArrowheads="1"/>
          </p:cNvSpPr>
          <p:nvPr/>
        </p:nvSpPr>
        <p:spPr bwMode="auto">
          <a:xfrm>
            <a:off x="3124200" y="3200400"/>
            <a:ext cx="1295400" cy="228600"/>
          </a:xfrm>
          <a:prstGeom prst="rightArrow">
            <a:avLst>
              <a:gd name="adj1" fmla="val 50000"/>
              <a:gd name="adj2" fmla="val 1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9" name="AutoShape 21"/>
          <p:cNvSpPr>
            <a:spLocks noChangeArrowheads="1"/>
          </p:cNvSpPr>
          <p:nvPr/>
        </p:nvSpPr>
        <p:spPr bwMode="auto">
          <a:xfrm>
            <a:off x="3124200" y="3962400"/>
            <a:ext cx="1295400" cy="228600"/>
          </a:xfrm>
          <a:prstGeom prst="rightArrow">
            <a:avLst>
              <a:gd name="adj1" fmla="val 50000"/>
              <a:gd name="adj2" fmla="val 1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20" name="AutoShape 22"/>
          <p:cNvSpPr>
            <a:spLocks noChangeArrowheads="1"/>
          </p:cNvSpPr>
          <p:nvPr/>
        </p:nvSpPr>
        <p:spPr bwMode="auto">
          <a:xfrm>
            <a:off x="3124200" y="4876800"/>
            <a:ext cx="1295400" cy="228600"/>
          </a:xfrm>
          <a:prstGeom prst="rightArrow">
            <a:avLst>
              <a:gd name="adj1" fmla="val 50000"/>
              <a:gd name="adj2" fmla="val 1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21" name="Rectangle 23"/>
          <p:cNvSpPr>
            <a:spLocks noChangeArrowheads="1"/>
          </p:cNvSpPr>
          <p:nvPr/>
        </p:nvSpPr>
        <p:spPr bwMode="auto">
          <a:xfrm>
            <a:off x="4495800" y="5562600"/>
            <a:ext cx="42672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lang="en-US" altLang="zh-CN">
                <a:latin typeface="Times New Roman" pitchFamily="18" charset="0"/>
              </a:rPr>
              <a:t>Grown in </a:t>
            </a:r>
            <a:r>
              <a:rPr lang="en-US" altLang="zh-CN" b="1">
                <a:solidFill>
                  <a:srgbClr val="3333CC"/>
                </a:solidFill>
                <a:latin typeface="Times New Roman" pitchFamily="18" charset="0"/>
              </a:rPr>
              <a:t>Anyang</a:t>
            </a:r>
            <a:r>
              <a:rPr lang="en-US" altLang="zh-CN">
                <a:latin typeface="Times New Roman" pitchFamily="18" charset="0"/>
              </a:rPr>
              <a:t> in </a:t>
            </a:r>
            <a:r>
              <a:rPr lang="en-US" altLang="zh-CN" b="1">
                <a:solidFill>
                  <a:srgbClr val="FF0000"/>
                </a:solidFill>
                <a:latin typeface="Times New Roman" pitchFamily="18" charset="0"/>
              </a:rPr>
              <a:t>2007</a:t>
            </a:r>
            <a:r>
              <a:rPr lang="en-US" altLang="zh-CN">
                <a:latin typeface="Times New Roman" pitchFamily="18" charset="0"/>
              </a:rPr>
              <a:t> and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lang="en-US" altLang="zh-CN">
                <a:latin typeface="Times New Roman" pitchFamily="18" charset="0"/>
              </a:rPr>
              <a:t>in </a:t>
            </a:r>
            <a:r>
              <a:rPr lang="en-US" altLang="zh-CN" b="1">
                <a:solidFill>
                  <a:srgbClr val="3333CC"/>
                </a:solidFill>
                <a:latin typeface="Times New Roman" pitchFamily="18" charset="0"/>
              </a:rPr>
              <a:t>Anyang</a:t>
            </a:r>
            <a:r>
              <a:rPr lang="en-US" altLang="zh-CN">
                <a:latin typeface="Times New Roman" pitchFamily="18" charset="0"/>
              </a:rPr>
              <a:t>, </a:t>
            </a:r>
            <a:r>
              <a:rPr lang="en-US" altLang="zh-CN" b="1">
                <a:solidFill>
                  <a:srgbClr val="3333CC"/>
                </a:solidFill>
                <a:latin typeface="Times New Roman" pitchFamily="18" charset="0"/>
              </a:rPr>
              <a:t>Quzhou</a:t>
            </a:r>
            <a:r>
              <a:rPr lang="en-US" altLang="zh-CN">
                <a:latin typeface="Times New Roman" pitchFamily="18" charset="0"/>
              </a:rPr>
              <a:t> Hebei Province,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lang="en-US" altLang="zh-CN" b="1">
                <a:solidFill>
                  <a:srgbClr val="3333CC"/>
                </a:solidFill>
                <a:latin typeface="Times New Roman" pitchFamily="18" charset="0"/>
              </a:rPr>
              <a:t>Linqing</a:t>
            </a:r>
            <a:r>
              <a:rPr lang="en-US" altLang="zh-CN">
                <a:latin typeface="Times New Roman" pitchFamily="18" charset="0"/>
              </a:rPr>
              <a:t> Shandong Province in </a:t>
            </a:r>
            <a:r>
              <a:rPr lang="en-US" altLang="zh-CN" b="1">
                <a:solidFill>
                  <a:srgbClr val="FF0000"/>
                </a:solidFill>
                <a:latin typeface="Times New Roman" pitchFamily="18" charset="0"/>
              </a:rPr>
              <a:t>2008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17422" name="AutoShape 24"/>
          <p:cNvSpPr>
            <a:spLocks noChangeArrowheads="1"/>
          </p:cNvSpPr>
          <p:nvPr/>
        </p:nvSpPr>
        <p:spPr bwMode="auto">
          <a:xfrm>
            <a:off x="3276600" y="5943600"/>
            <a:ext cx="1143000" cy="2286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23" name="TextBox 16"/>
          <p:cNvSpPr txBox="1">
            <a:spLocks noChangeArrowheads="1"/>
          </p:cNvSpPr>
          <p:nvPr/>
        </p:nvSpPr>
        <p:spPr bwMode="auto">
          <a:xfrm>
            <a:off x="533400" y="6488113"/>
            <a:ext cx="2869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/>
              <a:t>Sun et </a:t>
            </a:r>
            <a:r>
              <a:rPr lang="en-US" altLang="zh-CN" dirty="0" err="1"/>
              <a:t>al.</a:t>
            </a:r>
            <a:r>
              <a:rPr lang="en-US" altLang="zh-CN" b="1" dirty="0" err="1"/>
              <a:t>Mol</a:t>
            </a:r>
            <a:r>
              <a:rPr lang="en-US" altLang="zh-CN" b="1" dirty="0"/>
              <a:t> Breeding,2012</a:t>
            </a:r>
            <a:endParaRPr lang="zh-CN" altLang="en-US" b="1" dirty="0"/>
          </a:p>
        </p:txBody>
      </p:sp>
      <p:pic>
        <p:nvPicPr>
          <p:cNvPr id="17424" name="Picture 6" descr="所徽 正式 01 信纸用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0"/>
            <a:ext cx="12192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443361"/>
              </p:ext>
            </p:extLst>
          </p:nvPr>
        </p:nvGraphicFramePr>
        <p:xfrm>
          <a:off x="251520" y="1196748"/>
          <a:ext cx="8392905" cy="4104460"/>
        </p:xfrm>
        <a:graphic>
          <a:graphicData uri="http://schemas.openxmlformats.org/drawingml/2006/table">
            <a:tbl>
              <a:tblPr/>
              <a:tblGrid>
                <a:gridCol w="1678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8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8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1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6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04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En.1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En.2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En.3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En.4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Anyang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Anyang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Quzhou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Linqing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Anyang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Linqing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Akesu</a:t>
                      </a:r>
                      <a:endParaRPr lang="zh-CN" alt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Anyang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Gaoyi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Zhengzhou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Anyang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Zhengzhou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Zhengzhou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Anyang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Anyang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Alaer</a:t>
                      </a:r>
                      <a:endParaRPr lang="zh-CN" alt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Shihezi</a:t>
                      </a:r>
                      <a:endParaRPr lang="zh-CN" alt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Kuerle</a:t>
                      </a:r>
                      <a:endParaRPr lang="zh-CN" alt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Anyang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Alaer</a:t>
                      </a:r>
                      <a:endParaRPr lang="zh-CN" alt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Shihezi</a:t>
                      </a:r>
                      <a:endParaRPr lang="zh-CN" alt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Kuerle</a:t>
                      </a:r>
                      <a:endParaRPr lang="zh-CN" alt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38550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altLang="zh-C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environments conducted for </a:t>
            </a:r>
            <a:r>
              <a:rPr lang="en-US" altLang="zh-CN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RIL</a:t>
            </a:r>
            <a:r>
              <a:rPr lang="en-US" altLang="zh-C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evaluation</a:t>
            </a:r>
            <a:endParaRPr lang="zh-CN" alt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475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CN" dirty="0">
                <a:solidFill>
                  <a:srgbClr val="7030A0"/>
                </a:solidFill>
                <a:latin typeface="Times New Roman" pitchFamily="18" charset="0"/>
              </a:rPr>
              <a:t>Marker analysis (to 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</a:rPr>
              <a:t>2009</a:t>
            </a:r>
            <a:r>
              <a:rPr lang="en-US" altLang="zh-CN" dirty="0">
                <a:solidFill>
                  <a:srgbClr val="7030A0"/>
                </a:solidFill>
                <a:latin typeface="Times New Roman" pitchFamily="18" charset="0"/>
              </a:rPr>
              <a:t>)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21507" name="内容占位符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dirty="0">
                <a:solidFill>
                  <a:srgbClr val="FF0000"/>
                </a:solidFill>
                <a:cs typeface="Arial" charset="0"/>
              </a:rPr>
              <a:t>♦</a:t>
            </a:r>
            <a:r>
              <a:rPr lang="en-US" altLang="zh-CN" sz="2800" b="1" dirty="0">
                <a:latin typeface="Times New Roman" pitchFamily="18" charset="0"/>
              </a:rPr>
              <a:t>Cotton genome DNA extraction</a:t>
            </a:r>
            <a:r>
              <a:rPr lang="en-US" altLang="zh-CN" sz="2800" dirty="0">
                <a:latin typeface="Times New Roman" pitchFamily="18" charset="0"/>
              </a:rPr>
              <a:t>: </a:t>
            </a:r>
            <a:r>
              <a:rPr lang="en-US" altLang="zh-CN" sz="2800" dirty="0">
                <a:solidFill>
                  <a:srgbClr val="006600"/>
                </a:solidFill>
                <a:latin typeface="Times New Roman" pitchFamily="18" charset="0"/>
              </a:rPr>
              <a:t>Paterson et al.(1993) </a:t>
            </a:r>
            <a:r>
              <a:rPr lang="en-US" altLang="zh-CN" sz="2800" dirty="0">
                <a:latin typeface="Times New Roman" pitchFamily="18" charset="0"/>
              </a:rPr>
              <a:t>with some modification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dirty="0">
                <a:latin typeface="Times New Roman" pitchFamily="18" charset="0"/>
              </a:rPr>
              <a:t>    </a:t>
            </a:r>
            <a:r>
              <a:rPr lang="en-US" altLang="zh-CN" sz="2800" b="1" dirty="0">
                <a:solidFill>
                  <a:srgbClr val="000066"/>
                </a:solidFill>
                <a:latin typeface="Times New Roman" pitchFamily="18" charset="0"/>
                <a:sym typeface="Symbol" pitchFamily="18" charset="2"/>
              </a:rPr>
              <a:t>F</a:t>
            </a:r>
            <a:r>
              <a:rPr lang="en-US" altLang="zh-CN" sz="2800" b="1" baseline="-25000" dirty="0">
                <a:solidFill>
                  <a:srgbClr val="000066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en-US" altLang="zh-CN" sz="28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zh-CN" sz="2800" b="1" dirty="0">
                <a:solidFill>
                  <a:srgbClr val="3333CC"/>
                </a:solidFill>
                <a:latin typeface="Times New Roman" pitchFamily="18" charset="0"/>
                <a:sym typeface="Symbol" pitchFamily="18" charset="2"/>
              </a:rPr>
              <a:t>183</a:t>
            </a:r>
            <a:r>
              <a:rPr lang="en-US" altLang="zh-CN" sz="2800" dirty="0">
                <a:latin typeface="Times New Roman" pitchFamily="18" charset="0"/>
                <a:sym typeface="Symbol" pitchFamily="18" charset="2"/>
              </a:rPr>
              <a:t>)    </a:t>
            </a:r>
            <a:r>
              <a:rPr lang="en-US" altLang="zh-CN" sz="2800" b="1" dirty="0">
                <a:solidFill>
                  <a:srgbClr val="000066"/>
                </a:solidFill>
                <a:latin typeface="Times New Roman" pitchFamily="18" charset="0"/>
                <a:sym typeface="Symbol" pitchFamily="18" charset="2"/>
              </a:rPr>
              <a:t>RIL</a:t>
            </a:r>
            <a:r>
              <a:rPr lang="en-US" altLang="zh-CN" sz="28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zh-CN" sz="2800" b="1" dirty="0">
                <a:solidFill>
                  <a:srgbClr val="3333CC"/>
                </a:solidFill>
                <a:latin typeface="Times New Roman" pitchFamily="18" charset="0"/>
                <a:sym typeface="Symbol" pitchFamily="18" charset="2"/>
              </a:rPr>
              <a:t>196</a:t>
            </a:r>
            <a:r>
              <a:rPr lang="en-US" altLang="zh-CN" sz="2800" dirty="0">
                <a:latin typeface="Times New Roman" pitchFamily="18" charset="0"/>
                <a:sym typeface="Symbol" pitchFamily="18" charset="2"/>
              </a:rPr>
              <a:t>)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dirty="0">
                <a:solidFill>
                  <a:srgbClr val="FF0000"/>
                </a:solidFill>
                <a:cs typeface="Arial" charset="0"/>
              </a:rPr>
              <a:t>♦ </a:t>
            </a:r>
            <a:r>
              <a:rPr lang="en-US" altLang="zh-CN" sz="2800" b="1" dirty="0">
                <a:latin typeface="Times New Roman" pitchFamily="18" charset="0"/>
              </a:rPr>
              <a:t>A total of </a:t>
            </a:r>
            <a:r>
              <a:rPr lang="en-US" altLang="zh-CN" sz="2800" b="1" dirty="0">
                <a:solidFill>
                  <a:srgbClr val="FF3399"/>
                </a:solidFill>
                <a:latin typeface="Times New Roman" pitchFamily="18" charset="0"/>
              </a:rPr>
              <a:t>5742 </a:t>
            </a:r>
            <a:r>
              <a:rPr lang="en-US" altLang="zh-CN" sz="2800" b="1" dirty="0">
                <a:solidFill>
                  <a:srgbClr val="000066"/>
                </a:solidFill>
                <a:latin typeface="Times New Roman" pitchFamily="18" charset="0"/>
              </a:rPr>
              <a:t>SSR </a:t>
            </a:r>
            <a:r>
              <a:rPr lang="en-US" altLang="zh-CN" sz="2800" dirty="0">
                <a:latin typeface="Times New Roman" pitchFamily="18" charset="0"/>
              </a:rPr>
              <a:t>primer pairs were used to screen for polymorphism between the two parents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1400" dirty="0">
                <a:latin typeface="Times New Roman" pitchFamily="18" charset="0"/>
              </a:rPr>
              <a:t>        </a:t>
            </a:r>
            <a:r>
              <a:rPr lang="en-US" altLang="zh-CN" sz="1400" b="1" dirty="0">
                <a:latin typeface="Times New Roman" pitchFamily="18" charset="0"/>
              </a:rPr>
              <a:t>BNL</a:t>
            </a:r>
            <a:r>
              <a:rPr lang="en-US" altLang="zh-CN" sz="1400" dirty="0">
                <a:latin typeface="Times New Roman" pitchFamily="18" charset="0"/>
              </a:rPr>
              <a:t> (Brookhaven National Laboratory, NY),</a:t>
            </a:r>
            <a:r>
              <a:rPr lang="en-US" altLang="zh-CN" sz="1400" b="1" dirty="0">
                <a:latin typeface="Times New Roman" pitchFamily="18" charset="0"/>
              </a:rPr>
              <a:t>NAU</a:t>
            </a:r>
            <a:r>
              <a:rPr lang="en-US" altLang="zh-CN" sz="1400" dirty="0">
                <a:latin typeface="Times New Roman" pitchFamily="18" charset="0"/>
              </a:rPr>
              <a:t> (Nanjing Agricultural University, China),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1400" dirty="0">
                <a:latin typeface="Times New Roman" pitchFamily="18" charset="0"/>
              </a:rPr>
              <a:t>        </a:t>
            </a:r>
            <a:r>
              <a:rPr lang="en-US" altLang="zh-CN" sz="1400" b="1" dirty="0">
                <a:latin typeface="Times New Roman" pitchFamily="18" charset="0"/>
              </a:rPr>
              <a:t>CIR</a:t>
            </a:r>
            <a:r>
              <a:rPr lang="en-US" altLang="zh-CN" sz="1400" dirty="0">
                <a:latin typeface="Times New Roman" pitchFamily="18" charset="0"/>
              </a:rPr>
              <a:t>(French Agricultural Research Centre for </a:t>
            </a:r>
            <a:r>
              <a:rPr lang="en-US" altLang="zh-CN" sz="1400" dirty="0" err="1">
                <a:latin typeface="Times New Roman" pitchFamily="18" charset="0"/>
              </a:rPr>
              <a:t>InternationalDevelopment</a:t>
            </a:r>
            <a:r>
              <a:rPr lang="en-US" altLang="zh-CN" sz="1400" dirty="0">
                <a:latin typeface="Times New Roman" pitchFamily="18" charset="0"/>
              </a:rPr>
              <a:t>, FRA),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1400" dirty="0">
                <a:latin typeface="Times New Roman" pitchFamily="18" charset="0"/>
              </a:rPr>
              <a:t>        </a:t>
            </a:r>
            <a:r>
              <a:rPr lang="en-US" altLang="zh-CN" sz="1400" b="1" dirty="0">
                <a:latin typeface="Times New Roman" pitchFamily="18" charset="0"/>
              </a:rPr>
              <a:t>CM</a:t>
            </a:r>
            <a:r>
              <a:rPr lang="en-US" altLang="zh-CN" sz="1400" dirty="0">
                <a:latin typeface="Times New Roman" pitchFamily="18" charset="0"/>
              </a:rPr>
              <a:t> and </a:t>
            </a:r>
            <a:r>
              <a:rPr lang="en-US" altLang="zh-CN" sz="1400" b="1" dirty="0">
                <a:latin typeface="Times New Roman" pitchFamily="18" charset="0"/>
              </a:rPr>
              <a:t>JESPR</a:t>
            </a:r>
            <a:r>
              <a:rPr lang="en-US" altLang="zh-CN" sz="1400" dirty="0">
                <a:latin typeface="Times New Roman" pitchFamily="18" charset="0"/>
              </a:rPr>
              <a:t> (Texas A&amp;M University, USA), </a:t>
            </a:r>
            <a:r>
              <a:rPr lang="en-US" altLang="zh-CN" sz="1400" b="1" dirty="0">
                <a:latin typeface="Times New Roman" pitchFamily="18" charset="0"/>
              </a:rPr>
              <a:t>TM </a:t>
            </a:r>
            <a:r>
              <a:rPr lang="en-US" altLang="zh-CN" sz="1400" dirty="0">
                <a:latin typeface="Times New Roman" pitchFamily="18" charset="0"/>
              </a:rPr>
              <a:t>and </a:t>
            </a:r>
            <a:r>
              <a:rPr lang="en-US" altLang="zh-CN" sz="1400" b="1" dirty="0">
                <a:latin typeface="Times New Roman" pitchFamily="18" charset="0"/>
              </a:rPr>
              <a:t>MGHES</a:t>
            </a:r>
            <a:r>
              <a:rPr lang="en-US" altLang="zh-CN" sz="1400" dirty="0">
                <a:latin typeface="Times New Roman" pitchFamily="18" charset="0"/>
              </a:rPr>
              <a:t> (USDA-ARS, Texas),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1400" b="1" dirty="0">
                <a:latin typeface="Times New Roman" pitchFamily="18" charset="0"/>
              </a:rPr>
              <a:t>        MUCS </a:t>
            </a:r>
            <a:r>
              <a:rPr lang="en-US" altLang="zh-CN" sz="1400" dirty="0">
                <a:latin typeface="Times New Roman" pitchFamily="18" charset="0"/>
              </a:rPr>
              <a:t>and </a:t>
            </a:r>
            <a:r>
              <a:rPr lang="en-US" altLang="zh-CN" sz="1400" b="1" dirty="0">
                <a:latin typeface="Times New Roman" pitchFamily="18" charset="0"/>
              </a:rPr>
              <a:t>MUSS </a:t>
            </a:r>
            <a:r>
              <a:rPr lang="en-US" altLang="zh-CN" sz="1400" dirty="0">
                <a:latin typeface="Times New Roman" pitchFamily="18" charset="0"/>
              </a:rPr>
              <a:t>(University of California Davis, USA), </a:t>
            </a:r>
            <a:r>
              <a:rPr lang="en-US" altLang="zh-CN" sz="1400" b="1" dirty="0">
                <a:latin typeface="Times New Roman" pitchFamily="18" charset="0"/>
              </a:rPr>
              <a:t>and DPL </a:t>
            </a:r>
            <a:r>
              <a:rPr lang="en-US" altLang="zh-CN" sz="1400" dirty="0">
                <a:latin typeface="Times New Roman" pitchFamily="18" charset="0"/>
              </a:rPr>
              <a:t>(Delta and Pine Land, USA).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dirty="0">
                <a:solidFill>
                  <a:srgbClr val="FF0000"/>
                </a:solidFill>
                <a:cs typeface="Arial" charset="0"/>
              </a:rPr>
              <a:t>►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201</a:t>
            </a:r>
            <a:r>
              <a:rPr lang="en-US" altLang="zh-CN" sz="2800" dirty="0">
                <a:latin typeface="Times New Roman" pitchFamily="18" charset="0"/>
              </a:rPr>
              <a:t> SSRs (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3.5%</a:t>
            </a:r>
            <a:r>
              <a:rPr lang="en-US" altLang="zh-CN" sz="2800" dirty="0">
                <a:latin typeface="Times New Roman" pitchFamily="18" charset="0"/>
              </a:rPr>
              <a:t>) showed polymorphisms between the two parents</a:t>
            </a:r>
            <a:endParaRPr lang="zh-CN" altLang="en-US" sz="28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内容占位符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♣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CN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229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polymorphic loci,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155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were localized into 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linkage groups, covering a total map distance of 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959.4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, approximately </a:t>
            </a:r>
            <a:r>
              <a:rPr lang="en-US" altLang="zh-CN" sz="2800" b="1" dirty="0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21.32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of the total length of the cotton genome (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et al. 2004).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♣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One hundred and ten loci (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48.0%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) showed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severe segregation distortions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en-US" altLang="zh-CN" sz="40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40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zh-CN" sz="4000" dirty="0">
                <a:solidFill>
                  <a:srgbClr val="7030A0"/>
                </a:solidFill>
                <a:latin typeface="Times New Roman" pitchFamily="18" charset="0"/>
              </a:rPr>
              <a:t>population (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</a:rPr>
              <a:t>183</a:t>
            </a:r>
            <a:r>
              <a:rPr lang="en-US" altLang="zh-CN" sz="40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zh-CN" sz="4000" dirty="0">
                <a:solidFill>
                  <a:srgbClr val="7030A0"/>
                </a:solidFill>
                <a:latin typeface="Times New Roman" pitchFamily="18" charset="0"/>
              </a:rPr>
              <a:t>plants)</a:t>
            </a:r>
          </a:p>
        </p:txBody>
      </p:sp>
      <p:pic>
        <p:nvPicPr>
          <p:cNvPr id="23556" name="Picture 6" descr="所徽 正式 01 信纸用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0"/>
            <a:ext cx="12192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"/>
          <p:cNvPicPr>
            <a:picLocks noChangeAspect="1" noChangeArrowheads="1"/>
          </p:cNvPicPr>
          <p:nvPr/>
        </p:nvPicPr>
        <p:blipFill>
          <a:blip r:embed="rId2" cstate="print">
            <a:lum bright="6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1" descr="图片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09600"/>
            <a:ext cx="8013700" cy="703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所徽 正式 01 信纸用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0"/>
            <a:ext cx="12192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2057400" y="6324600"/>
            <a:ext cx="5340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Part of linkage groups for </a:t>
            </a:r>
            <a:r>
              <a:rPr lang="en-US" altLang="zh-CN" b="1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en-US" altLang="zh-CN" b="1" baseline="-2500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b="1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zh-CN" b="1"/>
              <a:t>population </a:t>
            </a:r>
            <a:endParaRPr lang="zh-CN" altLang="en-US" b="1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2" cstate="print">
            <a:lum bright="6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sz="4000" b="1" dirty="0">
                <a:solidFill>
                  <a:srgbClr val="7030A0"/>
                </a:solidFill>
                <a:latin typeface="Times New Roman" pitchFamily="18" charset="0"/>
              </a:rPr>
              <a:t>RIL population (</a:t>
            </a:r>
            <a:r>
              <a:rPr lang="en-US" altLang="zh-CN" sz="4000" dirty="0">
                <a:solidFill>
                  <a:srgbClr val="FF0000"/>
                </a:solidFill>
                <a:latin typeface="Times New Roman" pitchFamily="18" charset="0"/>
              </a:rPr>
              <a:t>196</a:t>
            </a:r>
            <a:r>
              <a:rPr lang="en-US" altLang="zh-CN" sz="40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zh-CN" sz="4000" b="1" dirty="0">
                <a:solidFill>
                  <a:srgbClr val="7030A0"/>
                </a:solidFill>
                <a:latin typeface="Times New Roman" pitchFamily="18" charset="0"/>
              </a:rPr>
              <a:t>lines</a:t>
            </a:r>
            <a:r>
              <a:rPr lang="en-US" altLang="zh-CN" sz="4000" dirty="0">
                <a:solidFill>
                  <a:srgbClr val="7030A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♣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217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polymorphic loci, </a:t>
            </a:r>
            <a:r>
              <a:rPr lang="en-US" altLang="zh-CN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190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loci were localized into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linkage groups with a total map distance of 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700.9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, approximately </a:t>
            </a:r>
            <a:r>
              <a:rPr lang="en-US" altLang="zh-CN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15.75%</a:t>
            </a:r>
            <a:r>
              <a:rPr lang="en-US" altLang="zh-CN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of the total length of the cotton genome.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♣ 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Severe segregation distortions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were observed with 93 (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43.3%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) out of 217 loci.</a:t>
            </a:r>
          </a:p>
          <a:p>
            <a:pPr eaLnBrk="1" hangingPunct="1">
              <a:buFontTx/>
              <a:buNone/>
            </a:pPr>
            <a:r>
              <a:rPr lang="en-US" altLang="zh-CN" sz="2600" dirty="0">
                <a:latin typeface="Times New Roman" pitchFamily="18" charset="0"/>
              </a:rPr>
              <a:t>    </a:t>
            </a:r>
          </a:p>
        </p:txBody>
      </p:sp>
      <p:pic>
        <p:nvPicPr>
          <p:cNvPr id="25605" name="Picture 6" descr="所徽 正式 01 信纸用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0"/>
            <a:ext cx="12192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sz="359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zh-CN" sz="359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QTLs could be identified in both early and advanced generations</a:t>
            </a:r>
            <a:endParaRPr lang="zh-CN" altLang="en-US" sz="359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竖排文字占位符 4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05713750"/>
              </p:ext>
            </p:extLst>
          </p:nvPr>
        </p:nvGraphicFramePr>
        <p:xfrm>
          <a:off x="457200" y="1412776"/>
          <a:ext cx="8229600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7321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itchFamily="18" charset="0"/>
                          <a:cs typeface="Times New Roman" pitchFamily="18" charset="0"/>
                        </a:rPr>
                        <a:t>Traits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itchFamily="18" charset="0"/>
                          <a:cs typeface="Times New Roman" pitchFamily="18" charset="0"/>
                        </a:rPr>
                        <a:t>QTL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itchFamily="18" charset="0"/>
                          <a:cs typeface="Times New Roman" pitchFamily="18" charset="0"/>
                        </a:rPr>
                        <a:t>Population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R</a:t>
                      </a:r>
                      <a:r>
                        <a:rPr kumimoji="0" lang="en-US" altLang="zh-CN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%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486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itchFamily="18" charset="0"/>
                          <a:cs typeface="Times New Roman" pitchFamily="18" charset="0"/>
                        </a:rPr>
                        <a:t>Strength(</a:t>
                      </a:r>
                      <a:r>
                        <a:rPr lang="en-US" altLang="zh-CN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2)</a:t>
                      </a:r>
                      <a:endParaRPr lang="zh-CN" altLang="en-US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qFS-C7-1</a:t>
                      </a:r>
                      <a:endParaRPr lang="zh-CN" altLang="en-US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altLang="zh-CN" sz="18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altLang="zh-CN" sz="1800" dirty="0">
                          <a:latin typeface="Times New Roman" pitchFamily="18" charset="0"/>
                          <a:cs typeface="Times New Roman" pitchFamily="18" charset="0"/>
                        </a:rPr>
                        <a:t> and F</a:t>
                      </a:r>
                      <a:r>
                        <a:rPr lang="en-US" altLang="zh-CN" sz="1800" baseline="-25000" dirty="0">
                          <a:latin typeface="Times New Roman" pitchFamily="18" charset="0"/>
                          <a:cs typeface="Times New Roman" pitchFamily="18" charset="0"/>
                        </a:rPr>
                        <a:t>2:3</a:t>
                      </a:r>
                      <a:r>
                        <a:rPr lang="en-US" altLang="zh-CN" sz="1800" dirty="0">
                          <a:latin typeface="Times New Roman" pitchFamily="18" charset="0"/>
                          <a:cs typeface="Times New Roman" pitchFamily="18" charset="0"/>
                        </a:rPr>
                        <a:t> , RILs (</a:t>
                      </a:r>
                      <a:r>
                        <a:rPr lang="en-US" altLang="zh-CN" sz="1800" b="1" dirty="0">
                          <a:latin typeface="Times New Roman" pitchFamily="18" charset="0"/>
                          <a:cs typeface="Times New Roman" pitchFamily="18" charset="0"/>
                        </a:rPr>
                        <a:t>07AY, 08AY, 08QZ, and 08LQ</a:t>
                      </a:r>
                      <a:r>
                        <a:rPr lang="en-US" altLang="zh-CN" sz="18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33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17.73—27.86</a:t>
                      </a:r>
                      <a:endParaRPr lang="zh-CN" altLang="en-US" b="1" dirty="0">
                        <a:solidFill>
                          <a:srgbClr val="33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486">
                <a:tc>
                  <a:txBody>
                    <a:bodyPr/>
                    <a:lstStyle/>
                    <a:p>
                      <a:endParaRPr lang="zh-CN" alt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qFSC25-1</a:t>
                      </a:r>
                      <a:endParaRPr lang="zh-CN" altLang="en-US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altLang="zh-CN" sz="18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altLang="zh-CN" sz="1800" dirty="0">
                          <a:latin typeface="Times New Roman" pitchFamily="18" charset="0"/>
                          <a:cs typeface="Times New Roman" pitchFamily="18" charset="0"/>
                        </a:rPr>
                        <a:t> and F</a:t>
                      </a:r>
                      <a:r>
                        <a:rPr lang="en-US" altLang="zh-CN" sz="1800" baseline="-25000" dirty="0">
                          <a:latin typeface="Times New Roman" pitchFamily="18" charset="0"/>
                          <a:cs typeface="Times New Roman" pitchFamily="18" charset="0"/>
                        </a:rPr>
                        <a:t>2:3</a:t>
                      </a:r>
                      <a:r>
                        <a:rPr lang="en-US" altLang="zh-CN" sz="1800" dirty="0">
                          <a:latin typeface="Times New Roman" pitchFamily="18" charset="0"/>
                          <a:cs typeface="Times New Roman" pitchFamily="18" charset="0"/>
                        </a:rPr>
                        <a:t> , RILs (</a:t>
                      </a:r>
                      <a:r>
                        <a:rPr lang="en-US" altLang="zh-CN" sz="1800" b="1" dirty="0">
                          <a:latin typeface="Times New Roman" pitchFamily="18" charset="0"/>
                          <a:cs typeface="Times New Roman" pitchFamily="18" charset="0"/>
                        </a:rPr>
                        <a:t>07AY, 08AY, 08QZ, and 08LQ</a:t>
                      </a:r>
                      <a:r>
                        <a:rPr lang="en-US" altLang="zh-CN" sz="18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33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14.25—21.36</a:t>
                      </a:r>
                      <a:endParaRPr lang="zh-CN" altLang="en-US" b="1" dirty="0">
                        <a:solidFill>
                          <a:srgbClr val="33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321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itchFamily="18" charset="0"/>
                          <a:cs typeface="Times New Roman" pitchFamily="18" charset="0"/>
                        </a:rPr>
                        <a:t>Length(</a:t>
                      </a:r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en-US" altLang="zh-CN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qFL-C7-1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altLang="zh-CN" sz="18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altLang="zh-CN" sz="1800" dirty="0">
                          <a:latin typeface="Times New Roman" pitchFamily="18" charset="0"/>
                          <a:cs typeface="Times New Roman" pitchFamily="18" charset="0"/>
                        </a:rPr>
                        <a:t> and F</a:t>
                      </a:r>
                      <a:r>
                        <a:rPr lang="en-US" altLang="zh-CN" sz="1800" baseline="-25000" dirty="0">
                          <a:latin typeface="Times New Roman" pitchFamily="18" charset="0"/>
                          <a:cs typeface="Times New Roman" pitchFamily="18" charset="0"/>
                        </a:rPr>
                        <a:t>2:3</a:t>
                      </a:r>
                      <a:r>
                        <a:rPr lang="en-US" altLang="zh-CN" sz="1800" dirty="0">
                          <a:latin typeface="Times New Roman" pitchFamily="18" charset="0"/>
                          <a:cs typeface="Times New Roman" pitchFamily="18" charset="0"/>
                        </a:rPr>
                        <a:t> , RILs (</a:t>
                      </a:r>
                      <a:r>
                        <a:rPr lang="en-US" altLang="zh-CN" sz="1800" b="1" dirty="0">
                          <a:latin typeface="Times New Roman" pitchFamily="18" charset="0"/>
                          <a:cs typeface="Times New Roman" pitchFamily="18" charset="0"/>
                        </a:rPr>
                        <a:t>08LQ</a:t>
                      </a:r>
                      <a:r>
                        <a:rPr lang="en-US" altLang="zh-CN" sz="18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486">
                <a:tc>
                  <a:txBody>
                    <a:bodyPr/>
                    <a:lstStyle/>
                    <a:p>
                      <a:r>
                        <a:rPr lang="en-US" altLang="zh-CN" sz="1800" kern="1200" baseline="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Micronaire</a:t>
                      </a:r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(4</a:t>
                      </a:r>
                      <a:r>
                        <a:rPr lang="en-US" altLang="zh-CN" sz="18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qFM-C7-1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altLang="zh-CN" sz="1800" baseline="-25000" dirty="0">
                          <a:latin typeface="Times New Roman" pitchFamily="18" charset="0"/>
                          <a:cs typeface="Times New Roman" pitchFamily="18" charset="0"/>
                        </a:rPr>
                        <a:t>2:3</a:t>
                      </a:r>
                      <a:r>
                        <a:rPr lang="en-US" altLang="zh-CN" sz="1800" dirty="0">
                          <a:latin typeface="Times New Roman" pitchFamily="18" charset="0"/>
                          <a:cs typeface="Times New Roman" pitchFamily="18" charset="0"/>
                        </a:rPr>
                        <a:t> , RILs (</a:t>
                      </a:r>
                      <a:r>
                        <a:rPr lang="en-US" altLang="zh-CN" sz="1800" b="1" dirty="0">
                          <a:latin typeface="Times New Roman" pitchFamily="18" charset="0"/>
                          <a:cs typeface="Times New Roman" pitchFamily="18" charset="0"/>
                        </a:rPr>
                        <a:t>07AY, 08AY, 08QZ</a:t>
                      </a:r>
                      <a:r>
                        <a:rPr lang="en-US" altLang="zh-CN" sz="18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321"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qFM-C14-1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altLang="zh-CN" sz="1800" baseline="-25000" dirty="0">
                          <a:latin typeface="Times New Roman" pitchFamily="18" charset="0"/>
                          <a:cs typeface="Times New Roman" pitchFamily="18" charset="0"/>
                        </a:rPr>
                        <a:t>2:3</a:t>
                      </a:r>
                      <a:r>
                        <a:rPr lang="en-US" altLang="zh-CN" sz="1800" dirty="0">
                          <a:latin typeface="Times New Roman" pitchFamily="18" charset="0"/>
                          <a:cs typeface="Times New Roman" pitchFamily="18" charset="0"/>
                        </a:rPr>
                        <a:t> , </a:t>
                      </a:r>
                      <a:r>
                        <a:rPr lang="en-US" altLang="zh-CN" sz="1800" b="1" dirty="0">
                          <a:latin typeface="Times New Roman" pitchFamily="18" charset="0"/>
                          <a:cs typeface="Times New Roman" pitchFamily="18" charset="0"/>
                        </a:rPr>
                        <a:t>08QZ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321">
                <a:tc>
                  <a:txBody>
                    <a:bodyPr/>
                    <a:lstStyle/>
                    <a:p>
                      <a:endParaRPr lang="zh-CN" alt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qFM-C16-1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altLang="zh-CN" sz="1800" baseline="-25000" dirty="0">
                          <a:latin typeface="Times New Roman" pitchFamily="18" charset="0"/>
                          <a:cs typeface="Times New Roman" pitchFamily="18" charset="0"/>
                        </a:rPr>
                        <a:t>2:3</a:t>
                      </a:r>
                      <a:r>
                        <a:rPr lang="en-US" altLang="zh-CN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8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and </a:t>
                      </a:r>
                      <a:r>
                        <a:rPr lang="en-US" altLang="zh-CN" sz="18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08LQ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321">
                <a:tc>
                  <a:txBody>
                    <a:bodyPr/>
                    <a:lstStyle/>
                    <a:p>
                      <a:endParaRPr lang="zh-CN" alt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qFM-C19-1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altLang="zh-CN" sz="1800" baseline="-25000" dirty="0">
                          <a:latin typeface="Times New Roman" pitchFamily="18" charset="0"/>
                          <a:cs typeface="Times New Roman" pitchFamily="18" charset="0"/>
                        </a:rPr>
                        <a:t>2:3</a:t>
                      </a:r>
                      <a:r>
                        <a:rPr lang="en-US" altLang="zh-CN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8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,</a:t>
                      </a:r>
                      <a:r>
                        <a:rPr lang="en-US" altLang="zh-CN" sz="18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07AY </a:t>
                      </a:r>
                      <a:r>
                        <a:rPr lang="en-US" altLang="zh-CN" sz="18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and </a:t>
                      </a:r>
                      <a:r>
                        <a:rPr lang="en-US" altLang="zh-CN" sz="18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08AY.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321">
                <a:tc>
                  <a:txBody>
                    <a:bodyPr/>
                    <a:lstStyle/>
                    <a:p>
                      <a:r>
                        <a:rPr lang="en-US" altLang="zh-CN" sz="18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uniformity </a:t>
                      </a:r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(1)</a:t>
                      </a:r>
                      <a:endParaRPr lang="zh-CN" altLang="en-US" sz="18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qFU-C7-1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altLang="zh-CN" sz="1800" baseline="-25000" dirty="0">
                          <a:latin typeface="Times New Roman" pitchFamily="18" charset="0"/>
                          <a:cs typeface="Times New Roman" pitchFamily="18" charset="0"/>
                        </a:rPr>
                        <a:t>2:3</a:t>
                      </a:r>
                      <a:r>
                        <a:rPr lang="en-US" altLang="zh-CN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8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en-US" altLang="zh-CN" sz="18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07AY</a:t>
                      </a:r>
                      <a:r>
                        <a:rPr lang="en-US" altLang="zh-CN" sz="18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altLang="zh-CN" sz="18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08AY</a:t>
                      </a:r>
                      <a:endParaRPr lang="zh-CN" altLang="en-US" sz="18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817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Elongation</a:t>
                      </a:r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</a:t>
                      </a:r>
                      <a:r>
                        <a:rPr lang="en-US" altLang="zh-CN" sz="18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qFE-C15-1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altLang="zh-CN" sz="18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altLang="zh-CN" sz="1800" dirty="0">
                          <a:latin typeface="Times New Roman" pitchFamily="18" charset="0"/>
                          <a:cs typeface="Times New Roman" pitchFamily="18" charset="0"/>
                        </a:rPr>
                        <a:t> and F</a:t>
                      </a:r>
                      <a:r>
                        <a:rPr lang="en-US" altLang="zh-CN" sz="1800" baseline="-25000" dirty="0">
                          <a:latin typeface="Times New Roman" pitchFamily="18" charset="0"/>
                          <a:cs typeface="Times New Roman" pitchFamily="18" charset="0"/>
                        </a:rPr>
                        <a:t>2:3</a:t>
                      </a:r>
                      <a:r>
                        <a:rPr lang="en-US" altLang="zh-CN" sz="1800" dirty="0">
                          <a:latin typeface="Times New Roman" pitchFamily="18" charset="0"/>
                          <a:cs typeface="Times New Roman" pitchFamily="18" charset="0"/>
                        </a:rPr>
                        <a:t> , RILs (</a:t>
                      </a:r>
                      <a:r>
                        <a:rPr lang="en-US" altLang="zh-CN" sz="1800" b="1" dirty="0">
                          <a:latin typeface="Times New Roman" pitchFamily="18" charset="0"/>
                          <a:cs typeface="Times New Roman" pitchFamily="18" charset="0"/>
                        </a:rPr>
                        <a:t>07AY</a:t>
                      </a:r>
                      <a:r>
                        <a:rPr lang="en-US" altLang="zh-CN" sz="18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altLang="zh-CN" sz="1800" b="1" dirty="0">
                          <a:latin typeface="Times New Roman" pitchFamily="18" charset="0"/>
                          <a:cs typeface="Times New Roman" pitchFamily="18" charset="0"/>
                        </a:rPr>
                        <a:t>08AY</a:t>
                      </a:r>
                      <a:r>
                        <a:rPr lang="en-US" altLang="zh-CN" sz="18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altLang="zh-CN" sz="18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6000760" y="6488668"/>
            <a:ext cx="2969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Sun et </a:t>
            </a:r>
            <a:r>
              <a:rPr lang="en-US" altLang="zh-CN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al.</a:t>
            </a:r>
            <a:r>
              <a:rPr lang="en-US" altLang="zh-CN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Breeding,2012</a:t>
            </a:r>
            <a:endParaRPr lang="zh-CN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9"/>
          <p:cNvSpPr txBox="1">
            <a:spLocks noChangeArrowheads="1"/>
          </p:cNvSpPr>
          <p:nvPr/>
        </p:nvSpPr>
        <p:spPr bwMode="auto">
          <a:xfrm>
            <a:off x="214313" y="228600"/>
            <a:ext cx="8701087" cy="73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genetic map constructed by SSR markers</a:t>
            </a:r>
            <a:endParaRPr lang="zh-CN" altLang="zh-CN" sz="3200" b="1" dirty="0">
              <a:solidFill>
                <a:srgbClr val="7030A0"/>
              </a:solidFill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23555" name="Rectangle 3"/>
          <p:cNvSpPr txBox="1">
            <a:spLocks noChangeArrowheads="1"/>
          </p:cNvSpPr>
          <p:nvPr/>
        </p:nvSpPr>
        <p:spPr bwMode="auto">
          <a:xfrm>
            <a:off x="323528" y="980728"/>
            <a:ext cx="8153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The map harbored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793 </a:t>
            </a:r>
            <a:r>
              <a:rPr lang="en-US" altLang="zh-CN" sz="2000" dirty="0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markers and spanned a total distance of </a:t>
            </a:r>
            <a:r>
              <a:rPr lang="en-US" altLang="zh-CN" sz="2000" b="1" dirty="0">
                <a:solidFill>
                  <a:srgbClr val="310DB3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4110</a:t>
            </a:r>
            <a:r>
              <a:rPr lang="en-US" altLang="zh-CN" sz="2000" b="1" dirty="0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cM </a:t>
            </a:r>
            <a:r>
              <a:rPr lang="en-US" altLang="zh-CN" sz="2000" dirty="0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with </a:t>
            </a:r>
            <a:r>
              <a:rPr lang="en-US" altLang="zh-CN" sz="2000" b="1" dirty="0">
                <a:solidFill>
                  <a:srgbClr val="310DB3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5.2</a:t>
            </a:r>
            <a:r>
              <a:rPr lang="en-US" altLang="zh-CN" sz="2000" b="1" dirty="0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cM</a:t>
            </a:r>
            <a:r>
              <a:rPr lang="en-US" altLang="zh-CN" sz="2000" dirty="0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 between adjust markers, covered the </a:t>
            </a:r>
            <a:r>
              <a:rPr lang="en-US" altLang="zh-CN" sz="2000" b="1" dirty="0">
                <a:solidFill>
                  <a:srgbClr val="FF0066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93.2%</a:t>
            </a:r>
            <a:r>
              <a:rPr lang="en-US" altLang="zh-CN" sz="2000" dirty="0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 of the whole genome of upland cotton(to </a:t>
            </a:r>
            <a:r>
              <a:rPr lang="en-US" altLang="zh-CN" sz="2000" b="1" dirty="0">
                <a:solidFill>
                  <a:srgbClr val="310DB3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2016</a:t>
            </a:r>
            <a:r>
              <a:rPr lang="en-US" altLang="zh-CN" sz="2000" dirty="0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)</a:t>
            </a:r>
            <a:endParaRPr lang="zh-CN" altLang="en-US" dirty="0">
              <a:latin typeface="仿宋_GB2312" pitchFamily="49" charset="-122"/>
              <a:ea typeface="仿宋_GB2312" pitchFamily="49" charset="-122"/>
            </a:endParaRPr>
          </a:p>
        </p:txBody>
      </p:sp>
      <p:graphicFrame>
        <p:nvGraphicFramePr>
          <p:cNvPr id="20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802279"/>
              </p:ext>
            </p:extLst>
          </p:nvPr>
        </p:nvGraphicFramePr>
        <p:xfrm>
          <a:off x="539552" y="3017979"/>
          <a:ext cx="8077200" cy="3435357"/>
        </p:xfrm>
        <a:graphic>
          <a:graphicData uri="http://schemas.openxmlformats.org/drawingml/2006/table">
            <a:tbl>
              <a:tblPr/>
              <a:tblGrid>
                <a:gridCol w="1481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0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6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0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89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Marker’s Name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Number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Marker’s Name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Number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SWU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321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41%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DOW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NAU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133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17%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JESPR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CGR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6%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CSHES82a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DPL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MUCS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HAU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CER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BNL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COT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PGML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DC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GH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ICRI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NBRI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CM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MUSS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TMK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SHH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TMP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SHIN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MGHES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TMB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C2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CIR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Tm="6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331264"/>
              </p:ext>
            </p:extLst>
          </p:nvPr>
        </p:nvGraphicFramePr>
        <p:xfrm>
          <a:off x="323528" y="1412776"/>
          <a:ext cx="8640960" cy="343774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42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5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96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72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dirty="0">
                          <a:latin typeface="Times New Roman" pitchFamily="18" charset="0"/>
                          <a:cs typeface="Times New Roman" pitchFamily="18" charset="0"/>
                        </a:rPr>
                        <a:t>Trait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r>
                        <a:rPr lang="en-US" altLang="zh-CN" baseline="0" dirty="0">
                          <a:latin typeface="Times New Roman" pitchFamily="18" charset="0"/>
                          <a:cs typeface="Times New Roman" pitchFamily="18" charset="0"/>
                        </a:rPr>
                        <a:t> QTL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itchFamily="18" charset="0"/>
                          <a:cs typeface="Times New Roman" pitchFamily="18" charset="0"/>
                        </a:rPr>
                        <a:t>Stable</a:t>
                      </a:r>
                      <a:r>
                        <a:rPr lang="en-US" altLang="zh-CN" baseline="0" dirty="0">
                          <a:latin typeface="Times New Roman" pitchFamily="18" charset="0"/>
                          <a:cs typeface="Times New Roman" pitchFamily="18" charset="0"/>
                        </a:rPr>
                        <a:t> QTL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itchFamily="18" charset="0"/>
                          <a:cs typeface="Times New Roman" pitchFamily="18" charset="0"/>
                        </a:rPr>
                        <a:t>QTL</a:t>
                      </a:r>
                      <a:r>
                        <a:rPr lang="en-US" altLang="zh-CN" baseline="0" dirty="0">
                          <a:latin typeface="Times New Roman" pitchFamily="18" charset="0"/>
                          <a:cs typeface="Times New Roman" pitchFamily="18" charset="0"/>
                        </a:rPr>
                        <a:t> with the most environment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itchFamily="18" charset="0"/>
                          <a:cs typeface="Times New Roman" pitchFamily="18" charset="0"/>
                        </a:rPr>
                        <a:t>QTL</a:t>
                      </a:r>
                      <a:r>
                        <a:rPr lang="en-US" altLang="zh-CN" baseline="0" dirty="0">
                          <a:latin typeface="Times New Roman" pitchFamily="18" charset="0"/>
                          <a:cs typeface="Times New Roman" pitchFamily="18" charset="0"/>
                        </a:rPr>
                        <a:t> with the largest PVE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414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Times New Roman" pitchFamily="18" charset="0"/>
                          <a:cs typeface="Times New Roman" pitchFamily="18" charset="0"/>
                        </a:rPr>
                        <a:t>Fiber length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310DB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zh-CN" altLang="en-US" b="1" dirty="0">
                        <a:solidFill>
                          <a:srgbClr val="310DB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u="none" strike="noStrike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13.1 %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414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Times New Roman" pitchFamily="18" charset="0"/>
                          <a:cs typeface="Times New Roman" pitchFamily="18" charset="0"/>
                        </a:rPr>
                        <a:t>Fiber </a:t>
                      </a:r>
                      <a:r>
                        <a:rPr lang="en-US" altLang="zh-CN" sz="1800" b="1" u="none" strike="noStrike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uniformity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310DB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zh-CN" altLang="en-US" b="1" dirty="0">
                        <a:solidFill>
                          <a:srgbClr val="310DB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u="none" strike="noStrike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18.2 %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41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u="none" strike="noStrike" kern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Micronaire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310DB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zh-CN" altLang="en-US" b="1" dirty="0">
                        <a:solidFill>
                          <a:srgbClr val="310DB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Times New Roman" pitchFamily="18" charset="0"/>
                          <a:cs typeface="Times New Roman" pitchFamily="18" charset="0"/>
                        </a:rPr>
                        <a:t>16.7%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414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Times New Roman" pitchFamily="18" charset="0"/>
                          <a:cs typeface="Times New Roman" pitchFamily="18" charset="0"/>
                        </a:rPr>
                        <a:t>Fiber </a:t>
                      </a:r>
                      <a:r>
                        <a:rPr lang="en-US" altLang="zh-CN" sz="1800" b="1" u="none" strike="noStrike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elongation</a:t>
                      </a:r>
                      <a:r>
                        <a:rPr lang="en-US" altLang="zh-CN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310DB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zh-CN" altLang="en-US" b="1" dirty="0">
                        <a:solidFill>
                          <a:srgbClr val="310DB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u="none" strike="noStrike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17.9 %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414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Fiber</a:t>
                      </a:r>
                      <a:r>
                        <a:rPr lang="en-US" altLang="zh-CN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strength</a:t>
                      </a:r>
                      <a:endParaRPr lang="zh-CN" altLang="en-US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310DB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zh-CN" altLang="en-US" b="1" dirty="0">
                        <a:solidFill>
                          <a:srgbClr val="310DB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u="none" strike="noStrike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26.7 %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414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  <a:endParaRPr lang="zh-CN" altLang="en-US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zh-CN" altLang="en-US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6696" y="116632"/>
            <a:ext cx="699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QTL identification by SSR Map: </a:t>
            </a:r>
            <a:endParaRPr lang="zh-CN" alt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67944" y="5805264"/>
            <a:ext cx="4414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altLang="zh-CN" b="1" dirty="0">
                <a:solidFill>
                  <a:srgbClr val="310DB3"/>
                </a:solidFill>
              </a:rPr>
              <a:t>Jamshed et al. BMC Genomics (2016) 17:197</a:t>
            </a:r>
            <a:endParaRPr lang="zh-CN" altLang="en-US" b="1" dirty="0">
              <a:solidFill>
                <a:srgbClr val="310D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38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内容占位符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>
                <a:solidFill>
                  <a:srgbClr val="FF3300"/>
                </a:solidFill>
              </a:rPr>
              <a:t>♦ </a:t>
            </a:r>
            <a:r>
              <a:rPr lang="en-US" altLang="zh-CN"/>
              <a:t>Cotton plays a important role in the world economy by producing </a:t>
            </a:r>
            <a:r>
              <a:rPr lang="en-US" altLang="zh-CN" b="1">
                <a:solidFill>
                  <a:srgbClr val="0070C0"/>
                </a:solidFill>
              </a:rPr>
              <a:t>natural fiber </a:t>
            </a:r>
            <a:r>
              <a:rPr lang="en-US" altLang="zh-CN"/>
              <a:t>for textile industry and </a:t>
            </a:r>
            <a:r>
              <a:rPr lang="en-US" altLang="zh-CN" b="1">
                <a:solidFill>
                  <a:srgbClr val="0070C0"/>
                </a:solidFill>
              </a:rPr>
              <a:t>edible oil </a:t>
            </a:r>
            <a:r>
              <a:rPr lang="en-US" altLang="zh-CN"/>
              <a:t>for human consumption</a:t>
            </a:r>
          </a:p>
          <a:p>
            <a:pPr>
              <a:buFontTx/>
              <a:buNone/>
            </a:pPr>
            <a:r>
              <a:rPr lang="en-US" altLang="zh-CN">
                <a:solidFill>
                  <a:srgbClr val="FF3300"/>
                </a:solidFill>
              </a:rPr>
              <a:t>♦ </a:t>
            </a:r>
            <a:r>
              <a:rPr lang="en-US" altLang="zh-CN"/>
              <a:t>Modern high-speed textile operations around the world require </a:t>
            </a:r>
            <a:r>
              <a:rPr lang="en-US" altLang="zh-CN">
                <a:solidFill>
                  <a:srgbClr val="CC3300"/>
                </a:solidFill>
              </a:rPr>
              <a:t>long</a:t>
            </a:r>
            <a:r>
              <a:rPr lang="en-US" altLang="zh-CN"/>
              <a:t>, </a:t>
            </a:r>
            <a:r>
              <a:rPr lang="en-US" altLang="zh-CN">
                <a:solidFill>
                  <a:srgbClr val="CC3300"/>
                </a:solidFill>
              </a:rPr>
              <a:t>strong</a:t>
            </a:r>
            <a:r>
              <a:rPr lang="en-US" altLang="zh-CN"/>
              <a:t> and </a:t>
            </a:r>
            <a:r>
              <a:rPr lang="en-US" altLang="zh-CN">
                <a:solidFill>
                  <a:srgbClr val="CC3300"/>
                </a:solidFill>
              </a:rPr>
              <a:t>fine</a:t>
            </a:r>
            <a:r>
              <a:rPr lang="en-US" altLang="zh-CN"/>
              <a:t> cotton fibers.</a:t>
            </a:r>
            <a:endParaRPr lang="zh-CN" altLang="en-US"/>
          </a:p>
        </p:txBody>
      </p:sp>
      <p:pic>
        <p:nvPicPr>
          <p:cNvPr id="4099" name="图片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2563" y="4495800"/>
            <a:ext cx="3189287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3" descr="照片 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445000"/>
            <a:ext cx="35052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>
            <a:grpSpLocks/>
          </p:cNvGrpSpPr>
          <p:nvPr/>
        </p:nvGrpSpPr>
        <p:grpSpPr bwMode="auto">
          <a:xfrm>
            <a:off x="1143000" y="1125538"/>
            <a:ext cx="2209800" cy="5029200"/>
            <a:chOff x="39688" y="0"/>
            <a:chExt cx="2877330" cy="6858000"/>
          </a:xfrm>
        </p:grpSpPr>
        <p:pic>
          <p:nvPicPr>
            <p:cNvPr id="2560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688" y="0"/>
              <a:ext cx="117951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8355" y="2228850"/>
              <a:ext cx="1438663" cy="164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4" cstate="print"/>
          <a:srcRect t="19812"/>
          <a:stretch>
            <a:fillRect/>
          </a:stretch>
        </p:blipFill>
        <p:spPr bwMode="auto">
          <a:xfrm>
            <a:off x="3717925" y="933450"/>
            <a:ext cx="1828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5" cstate="print"/>
          <a:srcRect t="9566" b="38889"/>
          <a:stretch>
            <a:fillRect/>
          </a:stretch>
        </p:blipFill>
        <p:spPr bwMode="auto">
          <a:xfrm>
            <a:off x="6357938" y="1077913"/>
            <a:ext cx="1795462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3"/>
          <p:cNvSpPr txBox="1">
            <a:spLocks noChangeArrowheads="1"/>
          </p:cNvSpPr>
          <p:nvPr/>
        </p:nvSpPr>
        <p:spPr bwMode="auto">
          <a:xfrm>
            <a:off x="381000" y="4572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b="1">
                <a:latin typeface="仿宋_GB2312" pitchFamily="49" charset="-122"/>
                <a:ea typeface="仿宋_GB2312" pitchFamily="49" charset="-122"/>
              </a:rPr>
              <a:t>     </a:t>
            </a:r>
            <a:r>
              <a:rPr lang="en-US" altLang="zh-CN" b="1">
                <a:latin typeface="仿宋_GB2312" pitchFamily="49" charset="-122"/>
                <a:ea typeface="仿宋_GB2312" pitchFamily="49" charset="-122"/>
              </a:rPr>
              <a:t>Chr 25                  Chr 7                  Chr 6    </a:t>
            </a:r>
            <a:endParaRPr lang="zh-CN" altLang="en-US" b="1">
              <a:latin typeface="仿宋_GB2312" pitchFamily="49" charset="-122"/>
              <a:ea typeface="仿宋_GB2312" pitchFamily="49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1" y="2132856"/>
            <a:ext cx="8136904" cy="221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Genetics map construction and QTL identification with </a:t>
            </a:r>
            <a:r>
              <a:rPr lang="en-US" altLang="zh-CN" sz="3200" b="1" dirty="0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SNP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 markers discovered by </a:t>
            </a:r>
            <a:r>
              <a:rPr lang="en-US" altLang="zh-CN" sz="3200" b="1" dirty="0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cotton</a:t>
            </a:r>
            <a:r>
              <a:rPr lang="en-US" altLang="zh-CN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r>
              <a:rPr lang="en-US" altLang="zh-CN" sz="3200" b="1" dirty="0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K chip</a:t>
            </a:r>
          </a:p>
        </p:txBody>
      </p:sp>
      <p:sp>
        <p:nvSpPr>
          <p:cNvPr id="4" name="矩形 3"/>
          <p:cNvSpPr/>
          <p:nvPr/>
        </p:nvSpPr>
        <p:spPr>
          <a:xfrm>
            <a:off x="3131840" y="6021288"/>
            <a:ext cx="5652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66"/>
                </a:solidFill>
              </a:rPr>
              <a:t>Zhang </a:t>
            </a:r>
            <a:r>
              <a:rPr lang="en-US" altLang="zh-CN" b="1" dirty="0" err="1">
                <a:solidFill>
                  <a:srgbClr val="FF0066"/>
                </a:solidFill>
              </a:rPr>
              <a:t>zhen</a:t>
            </a:r>
            <a:r>
              <a:rPr lang="en-US" altLang="zh-CN" b="1" dirty="0">
                <a:solidFill>
                  <a:srgbClr val="FF0066"/>
                </a:solidFill>
              </a:rPr>
              <a:t> </a:t>
            </a:r>
            <a:r>
              <a:rPr lang="en-US" altLang="zh-CN" b="1" dirty="0" err="1">
                <a:solidFill>
                  <a:srgbClr val="FF0066"/>
                </a:solidFill>
              </a:rPr>
              <a:t>etal</a:t>
            </a:r>
            <a:r>
              <a:rPr lang="en-US" altLang="zh-CN" b="1" dirty="0">
                <a:solidFill>
                  <a:srgbClr val="FF0066"/>
                </a:solidFill>
              </a:rPr>
              <a:t>., </a:t>
            </a:r>
            <a:r>
              <a:rPr lang="en-US" altLang="zh-CN" b="1" i="1" dirty="0">
                <a:solidFill>
                  <a:srgbClr val="FF0066"/>
                </a:solidFill>
              </a:rPr>
              <a:t>Crop Sci. 2017</a:t>
            </a:r>
            <a:r>
              <a:rPr lang="zh-CN" altLang="en-US" b="1" i="1" dirty="0">
                <a:solidFill>
                  <a:srgbClr val="FF0066"/>
                </a:solidFill>
              </a:rPr>
              <a:t>，</a:t>
            </a:r>
            <a:r>
              <a:rPr lang="en-US" altLang="zh-CN" b="1" i="1" dirty="0">
                <a:solidFill>
                  <a:srgbClr val="FF0066"/>
                </a:solidFill>
              </a:rPr>
              <a:t>57:774–788 </a:t>
            </a:r>
            <a:endParaRPr lang="zh-CN" altLang="en-US" b="1" i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65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93" y="1448780"/>
            <a:ext cx="8215413" cy="3960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696" y="260648"/>
            <a:ext cx="8079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Map constructed by 63K SNP Array</a:t>
            </a:r>
            <a:endParaRPr lang="zh-CN" alt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600" b="1" dirty="0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3600" b="1" dirty="0">
              <a:solidFill>
                <a:srgbClr val="310DB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06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183390"/>
              </p:ext>
            </p:extLst>
          </p:nvPr>
        </p:nvGraphicFramePr>
        <p:xfrm>
          <a:off x="179513" y="836707"/>
          <a:ext cx="8712967" cy="5934041"/>
        </p:xfrm>
        <a:graphic>
          <a:graphicData uri="http://schemas.openxmlformats.org/drawingml/2006/table">
            <a:tbl>
              <a:tblPr/>
              <a:tblGrid>
                <a:gridCol w="667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02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2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7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90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7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43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436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436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436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9323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458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No.Chromosome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 of SSR.Markers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 of SNP Markers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 of Markers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SDMs_Num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SDMs_Per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Genetic Distance (cM)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Average Distance (cM)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Max Gap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No.Gap more than 5cM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X2_Value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P_Value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SDR_Region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31.20%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125.42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1.13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8.27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5.48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0.20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Chr2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15.50%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74.52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1.31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4.34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2.26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0.48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Chr3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25.20%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98.42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0.93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4.46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4.21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0.35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Chr4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12.10%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87.29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1.34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7.48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4.20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0.25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Chr5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36.30%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102.49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0.83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5.56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6.89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0.19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Chr6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43.50%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52.85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1.17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4.54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14.43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0.19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Chr7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9.10%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123.93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1.27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10.32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2.83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0.39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Chr8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38.10%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125.75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6.29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28.17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15.80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0.27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Chr9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25.50%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104.60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1.13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7.92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6.90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0.29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Chr10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55.90%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95.37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1.42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6.93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21.46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0.16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Chr11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10.00%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121.62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4.19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11.44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2.71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0.41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Chr12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12.10%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106.61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1.19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5.51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3.41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0.24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Chr13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156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48.70%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162.05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1.05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5.18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5.24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0.09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Chr14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305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217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69.80%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169.93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0.55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5.96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10.64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0.12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Chr15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22.60%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95.96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3.20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10.16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4.38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0.21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Chr16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178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40.40%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194.96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1.10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13.59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11.55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0.22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Chr17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11.50%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96.45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1.61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13.37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2.52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0.43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Chr18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8.20%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126.18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1.31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13.89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2.64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0.27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Chr19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19.30%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100.59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1.80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9.71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3.81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0.39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Chr20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30.20%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92.47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1.49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10.75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10.49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0.24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Chr21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5.50%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103.81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1.15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4.79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1.78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0.46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Chr22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12.10%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98.40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1.51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9.89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2.29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0.43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Chr23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47.30%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114.01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0.88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8.30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16.12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0.14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Chr24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14.90%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89.03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1.94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5.46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6.95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0.29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Chr25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72.10%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93.43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0.73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3.93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18.49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0.06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27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Chr26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8.50%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109.62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1.89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7.68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3.19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0.38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2316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2393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834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rgbClr val="310DB3"/>
                          </a:solidFill>
                          <a:effectLst/>
                          <a:latin typeface="Times New Roman"/>
                        </a:rPr>
                        <a:t>2865.73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rgbClr val="310DB3"/>
                          </a:solidFill>
                          <a:effectLst/>
                          <a:latin typeface="Times New Roman"/>
                        </a:rPr>
                        <a:t>1.20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28.17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4456" y="114392"/>
            <a:ext cx="8079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Map constructed by 63K SNP Array</a:t>
            </a:r>
            <a:endParaRPr lang="zh-CN" alt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600" b="1" dirty="0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3600" b="1" dirty="0">
              <a:solidFill>
                <a:srgbClr val="310DB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493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464"/>
            <a:ext cx="5832648" cy="511256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7504" y="317839"/>
            <a:ext cx="67507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QTL identification by Chip Map:</a:t>
            </a:r>
            <a:endParaRPr lang="zh-CN" altLang="en-US" sz="36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4168" y="1202464"/>
            <a:ext cx="30998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1. This research identified </a:t>
            </a:r>
            <a:r>
              <a:rPr lang="en-US" altLang="zh-CN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QTLs for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fiber strength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and  </a:t>
            </a:r>
            <a:r>
              <a:rPr lang="en-US" altLang="zh-CN" sz="2400" b="1" dirty="0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of them were  stable.</a:t>
            </a:r>
          </a:p>
          <a:p>
            <a:pPr>
              <a:lnSpc>
                <a:spcPct val="150000"/>
              </a:lnSpc>
            </a:pP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2. These stable QTLs could explain </a:t>
            </a:r>
            <a:r>
              <a:rPr lang="en-US" altLang="zh-CN" sz="2400" b="1" dirty="0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4.24%-13.55%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of the observed phenotypic variation.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256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1916832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Genetics map construction and QTL identification for </a:t>
            </a:r>
            <a:r>
              <a:rPr lang="en-US" altLang="zh-CN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boll weight 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altLang="zh-CN" sz="3200" b="1" dirty="0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SNP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 markers discovered by </a:t>
            </a:r>
            <a:r>
              <a:rPr lang="en-US" altLang="zh-CN" sz="3200" b="1" dirty="0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SLAF-</a:t>
            </a:r>
            <a:r>
              <a:rPr lang="en-US" altLang="zh-CN" sz="3200" b="1" dirty="0" err="1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Seq</a:t>
            </a:r>
            <a:endParaRPr lang="en-US" altLang="zh-CN" sz="3200" b="1" dirty="0">
              <a:solidFill>
                <a:srgbClr val="310DB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15816" y="5445224"/>
            <a:ext cx="5099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dirty="0">
                <a:solidFill>
                  <a:srgbClr val="FF0066"/>
                </a:solidFill>
              </a:rPr>
              <a:t>Zhang </a:t>
            </a:r>
            <a:r>
              <a:rPr lang="en-US" altLang="zh-CN" b="1" dirty="0" err="1">
                <a:solidFill>
                  <a:srgbClr val="FF0066"/>
                </a:solidFill>
              </a:rPr>
              <a:t>zhen</a:t>
            </a:r>
            <a:r>
              <a:rPr lang="en-US" altLang="zh-CN" b="1" dirty="0">
                <a:solidFill>
                  <a:srgbClr val="FF0066"/>
                </a:solidFill>
              </a:rPr>
              <a:t> </a:t>
            </a:r>
            <a:r>
              <a:rPr lang="en-US" altLang="zh-CN" b="1" dirty="0" err="1">
                <a:solidFill>
                  <a:srgbClr val="FF0066"/>
                </a:solidFill>
              </a:rPr>
              <a:t>etal</a:t>
            </a:r>
            <a:r>
              <a:rPr lang="en-US" altLang="zh-CN" b="1" dirty="0">
                <a:solidFill>
                  <a:srgbClr val="FF0066"/>
                </a:solidFill>
              </a:rPr>
              <a:t>. </a:t>
            </a:r>
            <a:r>
              <a:rPr lang="en-US" altLang="zh-CN" b="1" i="1" dirty="0">
                <a:solidFill>
                  <a:srgbClr val="FF00FF"/>
                </a:solidFill>
              </a:rPr>
              <a:t>BMC plant  biology, 2016</a:t>
            </a:r>
            <a:endParaRPr lang="zh-CN" altLang="en-US" b="1" i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257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3" descr="D:\我的文档\Tencent Files\290012645\FileRecv\all.o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t="5969" r="7407" b="2985"/>
          <a:stretch>
            <a:fillRect/>
          </a:stretch>
        </p:blipFill>
        <p:spPr bwMode="auto">
          <a:xfrm>
            <a:off x="379568" y="1340768"/>
            <a:ext cx="5248152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6161913" y="1124744"/>
            <a:ext cx="2571750" cy="54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kumimoji="0" lang="en-US" altLang="zh-CN" sz="20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Enzyme digestion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kumimoji="0" lang="en-US" altLang="zh-CN" sz="20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Modification of restriction fragment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kumimoji="0" lang="en-US" altLang="zh-CN" sz="20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Connect the adapter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kumimoji="0" lang="en-US" altLang="zh-CN" sz="20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PCR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kumimoji="0" lang="en-US" altLang="zh-CN" sz="20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Mix the Sample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kumimoji="0" lang="en-US" altLang="zh-CN" sz="20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Cataphoresis</a:t>
            </a:r>
            <a:r>
              <a:rPr kumimoji="0" lang="en-US" altLang="zh-CN" sz="20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and select the restriction fragments that were fitness</a:t>
            </a:r>
            <a:endParaRPr kumimoji="0" lang="zh-CN" altLang="en-US" sz="20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5536" y="332656"/>
            <a:ext cx="79626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Technical process of the </a:t>
            </a:r>
            <a:r>
              <a:rPr lang="en-US" altLang="zh-CN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SLAF-</a:t>
            </a:r>
            <a:r>
              <a:rPr lang="en-US" altLang="zh-CN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seq</a:t>
            </a:r>
            <a:endParaRPr lang="zh-CN" alt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326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5911"/>
            <a:ext cx="8739234" cy="43204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696" y="260648"/>
            <a:ext cx="699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Map constructed by SLAF-</a:t>
            </a:r>
            <a:r>
              <a:rPr lang="en-US" altLang="zh-CN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Seq</a:t>
            </a:r>
            <a:r>
              <a:rPr lang="en-US" altLang="zh-CN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zh-CN" alt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556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918760"/>
              </p:ext>
            </p:extLst>
          </p:nvPr>
        </p:nvGraphicFramePr>
        <p:xfrm>
          <a:off x="251520" y="908720"/>
          <a:ext cx="8640959" cy="5760628"/>
        </p:xfrm>
        <a:graphic>
          <a:graphicData uri="http://schemas.openxmlformats.org/drawingml/2006/table">
            <a:tbl>
              <a:tblPr/>
              <a:tblGrid>
                <a:gridCol w="807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4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3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9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52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91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83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14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37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2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375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6047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Chromosome Number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Marker Number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Distance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Average Distance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Largest Gap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Nmuber of Gap(&gt;5cM)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 of SDMs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Persentage of SDMs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_Value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P_value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SDR Region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 of RHs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Chr01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297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140.42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0.47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4.48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27.61%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2.50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0.28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Chr02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136.88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5.42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6.67%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1.36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0.44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Chr03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159.93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0.73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4.15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21.56%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2.36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0.40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Chr04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574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142.01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0.25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3.61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4.70%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1.14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0.43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Chr05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434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242.56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4.22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24.42%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2.46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0.29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Chr06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92.62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0.92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4.76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25.74%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2.37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0.43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Chr07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132.96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0.42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3.56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11.32%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1.58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0.35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Chr08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45.12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3.56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23.21%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2.32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0.26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Chr09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156.33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0.57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5.07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21.90%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2.30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0.32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Chr10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113.33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0.85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6.69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12.78%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1.86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0.32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Chr11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112.62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1.28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5.71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27.27%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2.50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0.30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Chr12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178.26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0.65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5.07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31.14%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2.85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0.28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Chr13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604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185.33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4.15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7.28%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1.43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0.40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Chr14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408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173.03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0.42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58.33%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4.98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0.18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Chr15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41.39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1.43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3.56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27.59%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2.76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0.33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Chr16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399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178.54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0.45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3.61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38.10%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3.38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0.28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Chr17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101.64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4.79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8.82%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1.28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0.43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Chr18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136.45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0.79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5.07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25.00%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2.67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0.27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Chr19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94.13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4.76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16.51%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2.10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0.35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Chr20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48.44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4.15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15.00%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2.27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0.28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Chr21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163.73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0.94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5.71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16.67%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1.77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0.43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Chr22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65.91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0.88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5.33%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1.22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0.50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Chr23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127.61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4.76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21.83%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2.26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0.32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Chr24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76.99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1.28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4.76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10.00%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1.39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0.47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Chr25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124.21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0.75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5.39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50.60%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4.62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0.16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Chr26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88.93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1.19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7.02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20.00%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2.13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0.35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5521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>
                          <a:solidFill>
                            <a:srgbClr val="310DB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3259.37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>
                          <a:solidFill>
                            <a:srgbClr val="310DB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0.78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7.02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1225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</a:p>
                  </a:txBody>
                  <a:tcPr marL="6251" marR="6251" marT="6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</a:p>
                  </a:txBody>
                  <a:tcPr marL="6251" marR="6251" marT="6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</a:p>
                  </a:txBody>
                  <a:tcPr marL="6251" marR="6251" marT="6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693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6696" y="116632"/>
            <a:ext cx="699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Map constructed by SLAF-</a:t>
            </a:r>
            <a:r>
              <a:rPr lang="en-US" altLang="zh-CN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Seq</a:t>
            </a:r>
            <a:r>
              <a:rPr lang="en-US" altLang="zh-CN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zh-CN" alt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179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69123"/>
            <a:ext cx="4680520" cy="527742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9512" y="260648"/>
            <a:ext cx="7827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QTL identification by SLAF-</a:t>
            </a:r>
            <a:r>
              <a:rPr lang="en-US" altLang="zh-CN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Seq</a:t>
            </a:r>
            <a:r>
              <a:rPr lang="en-US" altLang="zh-CN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Map:</a:t>
            </a:r>
            <a:endParaRPr lang="zh-CN" altLang="en-US" sz="36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1450915"/>
            <a:ext cx="35283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1. This research identified </a:t>
            </a:r>
            <a:r>
              <a:rPr lang="en-US" altLang="zh-CN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146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QTLs for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boll weight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and  </a:t>
            </a:r>
            <a:r>
              <a:rPr lang="en-US" altLang="zh-CN" sz="2400" b="1" dirty="0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of them were  stable.</a:t>
            </a:r>
          </a:p>
          <a:p>
            <a:pPr>
              <a:lnSpc>
                <a:spcPct val="150000"/>
              </a:lnSpc>
            </a:pP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2. These stable QTLs could explain </a:t>
            </a:r>
            <a:r>
              <a:rPr lang="en-US" altLang="zh-CN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4.15%-14.70%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of the observed phenotypic variation.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605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458200" cy="5105400"/>
          </a:xfrm>
        </p:spPr>
        <p:txBody>
          <a:bodyPr/>
          <a:lstStyle/>
          <a:p>
            <a:pPr algn="just" eaLnBrk="1" fontAlgn="ctr" hangingPunct="1">
              <a:lnSpc>
                <a:spcPct val="90000"/>
              </a:lnSpc>
              <a:buFontTx/>
              <a:buNone/>
            </a:pPr>
            <a:r>
              <a:rPr lang="en-US" altLang="zh-CN" dirty="0"/>
              <a:t>  </a:t>
            </a:r>
          </a:p>
          <a:p>
            <a:pPr algn="just" eaLnBrk="1" fontAlgn="ctr" hangingPunct="1">
              <a:lnSpc>
                <a:spcPct val="90000"/>
              </a:lnSpc>
              <a:buFontTx/>
              <a:buNone/>
            </a:pPr>
            <a:r>
              <a:rPr lang="en-US" altLang="zh-CN" dirty="0"/>
              <a:t>  </a:t>
            </a:r>
            <a:r>
              <a:rPr lang="en-US" altLang="zh-CN" dirty="0">
                <a:solidFill>
                  <a:srgbClr val="FF3300"/>
                </a:solidFill>
              </a:rPr>
              <a:t>♦</a:t>
            </a:r>
            <a:r>
              <a:rPr lang="en-US" altLang="zh-CN" dirty="0"/>
              <a:t>Conventional breeding procedure had difficulty in further improving fiber quality due to its </a:t>
            </a:r>
            <a:r>
              <a:rPr lang="en-US" altLang="zh-CN" dirty="0">
                <a:solidFill>
                  <a:srgbClr val="0070C0"/>
                </a:solidFill>
              </a:rPr>
              <a:t>high cost</a:t>
            </a:r>
            <a:r>
              <a:rPr lang="en-US" altLang="zh-CN" dirty="0"/>
              <a:t>, </a:t>
            </a:r>
            <a:r>
              <a:rPr lang="en-US" altLang="zh-CN" dirty="0">
                <a:solidFill>
                  <a:srgbClr val="0070C0"/>
                </a:solidFill>
              </a:rPr>
              <a:t>long duration</a:t>
            </a:r>
            <a:r>
              <a:rPr lang="en-US" altLang="zh-CN" dirty="0"/>
              <a:t>, and </a:t>
            </a:r>
            <a:r>
              <a:rPr lang="en-US" altLang="zh-CN" dirty="0">
                <a:solidFill>
                  <a:srgbClr val="0070C0"/>
                </a:solidFill>
              </a:rPr>
              <a:t>low selective efficiency</a:t>
            </a:r>
            <a:r>
              <a:rPr lang="en-US" altLang="zh-CN" dirty="0"/>
              <a:t>. </a:t>
            </a:r>
          </a:p>
          <a:p>
            <a:pPr algn="just" eaLnBrk="1" fontAlgn="ctr" hangingPunct="1">
              <a:lnSpc>
                <a:spcPct val="90000"/>
              </a:lnSpc>
              <a:buFontTx/>
              <a:buNone/>
            </a:pPr>
            <a:endParaRPr lang="en-US" altLang="zh-CN" dirty="0"/>
          </a:p>
          <a:p>
            <a:pPr algn="just" eaLnBrk="1" fontAlgn="ctr" hangingPunct="1">
              <a:lnSpc>
                <a:spcPct val="90000"/>
              </a:lnSpc>
              <a:buFontTx/>
              <a:buNone/>
            </a:pPr>
            <a:r>
              <a:rPr lang="en-US" altLang="zh-CN" dirty="0"/>
              <a:t>  </a:t>
            </a:r>
            <a:r>
              <a:rPr lang="en-US" altLang="zh-CN" dirty="0">
                <a:solidFill>
                  <a:srgbClr val="FF3300"/>
                </a:solidFill>
              </a:rPr>
              <a:t>♦ DNA markers </a:t>
            </a:r>
            <a:r>
              <a:rPr lang="en-US" altLang="zh-CN" dirty="0"/>
              <a:t>provide an opportunity to overcome the shortcoming of conventional breeding in cotton.</a:t>
            </a:r>
          </a:p>
        </p:txBody>
      </p:sp>
      <p:pic>
        <p:nvPicPr>
          <p:cNvPr id="5123" name="Picture 1" descr="C:\Users\DELL\AppData\Roaming\Tencent\Users\1170138698\QQ\WinTemp\RichOle\@ZJPB{I`0R_W13%DN55@_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029200"/>
            <a:ext cx="8001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140419"/>
              </p:ext>
            </p:extLst>
          </p:nvPr>
        </p:nvGraphicFramePr>
        <p:xfrm>
          <a:off x="179512" y="2833068"/>
          <a:ext cx="8064896" cy="275617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10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0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0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2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782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Map</a:t>
                      </a:r>
                      <a:endParaRPr lang="zh-CN" altLang="en-US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Markers</a:t>
                      </a:r>
                      <a:endParaRPr lang="zh-CN" altLang="en-US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r>
                        <a:rPr lang="en-US" altLang="zh-CN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Distance</a:t>
                      </a:r>
                      <a:endParaRPr lang="zh-CN" altLang="en-US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Average Distance</a:t>
                      </a:r>
                      <a:endParaRPr lang="zh-CN" altLang="en-US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29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SSR Map</a:t>
                      </a:r>
                      <a:endParaRPr lang="zh-CN" altLang="en-US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793</a:t>
                      </a:r>
                      <a:endParaRPr lang="zh-CN" altLang="en-US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4110 </a:t>
                      </a:r>
                      <a:r>
                        <a:rPr lang="en-US" altLang="zh-CN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cM</a:t>
                      </a:r>
                      <a:endParaRPr lang="zh-CN" altLang="en-US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rgbClr val="310DB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 </a:t>
                      </a:r>
                      <a:r>
                        <a:rPr lang="en-US" altLang="zh-CN" sz="1800" b="1" dirty="0" err="1">
                          <a:solidFill>
                            <a:srgbClr val="310DB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cM</a:t>
                      </a:r>
                      <a:r>
                        <a:rPr lang="en-US" altLang="zh-CN" sz="1800" b="1" dirty="0">
                          <a:solidFill>
                            <a:srgbClr val="310DB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zh-CN" altLang="en-US" b="1" dirty="0">
                        <a:solidFill>
                          <a:srgbClr val="310DB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35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SLAF</a:t>
                      </a:r>
                      <a:r>
                        <a:rPr lang="en-US" altLang="zh-CN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altLang="zh-CN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Seq</a:t>
                      </a:r>
                      <a:r>
                        <a:rPr lang="en-US" altLang="zh-CN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Map</a:t>
                      </a:r>
                      <a:endParaRPr lang="zh-CN" altLang="en-US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5521</a:t>
                      </a:r>
                      <a:endParaRPr lang="zh-CN" altLang="en-US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3259.37 </a:t>
                      </a:r>
                      <a:r>
                        <a:rPr lang="en-US" altLang="zh-CN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cM</a:t>
                      </a:r>
                      <a:endParaRPr lang="zh-CN" altLang="en-US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zh-CN" altLang="en-US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rgbClr val="310DB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0.78 </a:t>
                      </a:r>
                      <a:r>
                        <a:rPr lang="en-US" altLang="zh-CN" sz="1800" b="1" dirty="0" err="1">
                          <a:solidFill>
                            <a:srgbClr val="310DB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cM</a:t>
                      </a:r>
                      <a:endParaRPr lang="zh-CN" altLang="en-US" b="1" dirty="0">
                        <a:solidFill>
                          <a:srgbClr val="310DB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98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Chip Map</a:t>
                      </a:r>
                      <a:endParaRPr lang="zh-CN" altLang="en-US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2398</a:t>
                      </a:r>
                      <a:endParaRPr lang="zh-CN" altLang="en-US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2,856.73 </a:t>
                      </a:r>
                      <a:r>
                        <a:rPr lang="en-US" altLang="zh-CN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cM</a:t>
                      </a:r>
                      <a:r>
                        <a:rPr lang="en-US" altLang="zh-C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zh-CN" altLang="en-US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rgbClr val="310DB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1.20 </a:t>
                      </a:r>
                      <a:r>
                        <a:rPr lang="en-US" altLang="zh-CN" sz="1800" b="1" dirty="0" err="1">
                          <a:solidFill>
                            <a:srgbClr val="310DB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cM</a:t>
                      </a:r>
                      <a:endParaRPr lang="zh-CN" altLang="en-US" b="1" dirty="0">
                        <a:solidFill>
                          <a:srgbClr val="310DB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98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combine</a:t>
                      </a:r>
                      <a:endParaRPr lang="zh-CN" altLang="en-US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8295</a:t>
                      </a:r>
                      <a:endParaRPr lang="zh-CN" altLang="en-US" b="1" dirty="0"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5197.17</a:t>
                      </a:r>
                      <a:endParaRPr lang="zh-CN" altLang="en-US" b="1" dirty="0"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0.88</a:t>
                      </a:r>
                      <a:endParaRPr lang="zh-CN" altLang="en-US" b="1" dirty="0"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107504" y="2114272"/>
            <a:ext cx="394935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The three maps comparison:</a:t>
            </a:r>
            <a:endParaRPr lang="zh-CN" altLang="en-US" sz="2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131" y="201049"/>
            <a:ext cx="9540552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Genome-wide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consensus map construction and its utilization  </a:t>
            </a:r>
            <a:endParaRPr lang="zh-CN" alt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496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623"/>
            <a:ext cx="9144000" cy="407357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9512" y="116632"/>
            <a:ext cx="5378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The combine genetic map:</a:t>
            </a:r>
            <a:endParaRPr lang="zh-CN" altLang="en-US" sz="3600" b="1" dirty="0">
              <a:solidFill>
                <a:srgbClr val="310DB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814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16200000">
            <a:off x="-2057300" y="2713484"/>
            <a:ext cx="6048672" cy="1143000"/>
          </a:xfrm>
        </p:spPr>
        <p:txBody>
          <a:bodyPr>
            <a:normAutofit fontScale="90000"/>
          </a:bodyPr>
          <a:lstStyle/>
          <a:p>
            <a:r>
              <a:rPr lang="en-US" altLang="zh-CN" sz="2400" dirty="0"/>
              <a:t>Fig 1. Marker density analysis across the whole genome in the integrated linkage map</a:t>
            </a:r>
            <a:endParaRPr lang="zh-CN" altLang="en-US" sz="24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1511" y="116633"/>
            <a:ext cx="6626913" cy="655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34444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The detail information of the combine map:</a:t>
            </a:r>
            <a:endParaRPr lang="zh-CN" altLang="en-US" sz="3200" b="1" dirty="0">
              <a:solidFill>
                <a:srgbClr val="310DB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052392"/>
              </p:ext>
            </p:extLst>
          </p:nvPr>
        </p:nvGraphicFramePr>
        <p:xfrm>
          <a:off x="323527" y="857232"/>
          <a:ext cx="8496945" cy="5693643"/>
        </p:xfrm>
        <a:graphic>
          <a:graphicData uri="http://schemas.openxmlformats.org/drawingml/2006/table">
            <a:tbl>
              <a:tblPr/>
              <a:tblGrid>
                <a:gridCol w="566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6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64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64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4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64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64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646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664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664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6646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6646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8437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No.Chr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MarkerNum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Total_CM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Aver_CM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Largest Gap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SLAF Marker Num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ChipNum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SSRNum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Nmuber of Gap(&gt;5cM)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 of SDMs（P=0.05）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Percentage of SDMs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_Value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P_value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SDR Region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 of RHs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chr01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181.81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6.766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297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28.74%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2.84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0.21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chr02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151.99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11.182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8.82%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1.32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0.45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chr03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191.94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16.295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20.67%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2.35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0.48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chr04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208.85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15.122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1.24%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0.94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0.47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chr05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221.34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8.128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34.33%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2.87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0.29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chr06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207.63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16.981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41.99%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6.80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0.35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chr07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168.99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4.763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6.87%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1.13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0.45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chr08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85.3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4.79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25.64%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7.01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0.31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chr09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193.16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14.155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23.94%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2.60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0.40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chr10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199.12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9.899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33.94%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9.36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0.24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chr11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154.86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5.388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4.17%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1.55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0.33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chr12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212.73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4.763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24.18%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2.61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0.24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chr13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207.22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0.27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5.074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8.36%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1.67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0.36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chr14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727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234.63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2.977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477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65.61%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7.32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0.15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chr15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226.61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13.196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9.41%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1.49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0.38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chr16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245.76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16.17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32.58%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5.37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0.28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chr17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199.41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16.587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5.98%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1.01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0.51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chr18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236.88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0.83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23.662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18.18%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2.10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0.31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chr19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219.65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1.23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13.951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27.78%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2.67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0.35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chr20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226.79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13.514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28.67%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6.03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0.34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chr21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221.93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5.44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2.95%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0.90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0.53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chr22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152.86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1.03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4.763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1.34%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0.54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0.65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chr23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244.88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13.294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36.09%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7.95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0.22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chr24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132.17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3.905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14.68%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1.82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0.43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chr25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353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230.04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24.358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70.54%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12.16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0.10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3231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chr26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240.62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16.073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14.47%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1.86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0.42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 dirty="0"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8295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 dirty="0"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5197.17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 dirty="0"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0.88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24.358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5521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</a:p>
                  </a:txBody>
                  <a:tcPr marL="6100" marR="6100" marT="6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</a:p>
                  </a:txBody>
                  <a:tcPr marL="6100" marR="6100" marT="6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</a:p>
                  </a:txBody>
                  <a:tcPr marL="6100" marR="6100" marT="6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9564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200" b="1" dirty="0"/>
              <a:t>Statistical analysis of the parents and the </a:t>
            </a:r>
            <a:r>
              <a:rPr lang="en-US" altLang="zh-CN" sz="3200" b="1" dirty="0">
                <a:solidFill>
                  <a:srgbClr val="310DB3"/>
                </a:solidFill>
              </a:rPr>
              <a:t>RIL</a:t>
            </a:r>
            <a:r>
              <a:rPr lang="en-US" altLang="zh-CN" sz="3200" b="1" dirty="0"/>
              <a:t> population across </a:t>
            </a:r>
            <a:r>
              <a:rPr lang="en-US" altLang="zh-CN" sz="3200" b="1" dirty="0">
                <a:solidFill>
                  <a:srgbClr val="FF0066"/>
                </a:solidFill>
              </a:rPr>
              <a:t>22</a:t>
            </a:r>
            <a:r>
              <a:rPr lang="en-US" altLang="zh-CN" sz="3200" b="1" dirty="0"/>
              <a:t> environments</a:t>
            </a:r>
            <a:endParaRPr lang="zh-CN" altLang="en-US" sz="3200" b="1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179514" y="2276872"/>
          <a:ext cx="8784973" cy="2880360"/>
        </p:xfrm>
        <a:graphic>
          <a:graphicData uri="http://schemas.openxmlformats.org/drawingml/2006/table">
            <a:tbl>
              <a:tblPr/>
              <a:tblGrid>
                <a:gridCol w="486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4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2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59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39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71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71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40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7903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宋体"/>
                          <a:cs typeface="Times New Roman"/>
                        </a:rPr>
                        <a:t>Traits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宋体"/>
                          <a:cs typeface="Times New Roman"/>
                        </a:rPr>
                        <a:t>Parents</a:t>
                      </a:r>
                      <a:r>
                        <a:rPr lang="zh-CN" sz="1400" b="1" baseline="30000" dirty="0">
                          <a:latin typeface="Times New Roman"/>
                          <a:ea typeface="宋体"/>
                          <a:cs typeface="Times New Roman"/>
                        </a:rPr>
                        <a:t>†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宋体"/>
                          <a:cs typeface="Times New Roman"/>
                        </a:rPr>
                        <a:t>RIL population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03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宋体"/>
                          <a:cs typeface="Times New Roman"/>
                        </a:rPr>
                        <a:t>P1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宋体"/>
                          <a:cs typeface="Times New Roman"/>
                        </a:rPr>
                        <a:t>P2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宋体"/>
                          <a:cs typeface="Times New Roman"/>
                        </a:rPr>
                        <a:t>P1-P2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latin typeface="Times New Roman"/>
                          <a:ea typeface="宋体"/>
                          <a:cs typeface="Times New Roman"/>
                        </a:rPr>
                        <a:t>P</a:t>
                      </a:r>
                      <a:r>
                        <a:rPr lang="en-US" sz="1400" b="1" dirty="0">
                          <a:latin typeface="Times New Roman"/>
                          <a:ea typeface="宋体"/>
                          <a:cs typeface="Times New Roman"/>
                        </a:rPr>
                        <a:t>-value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Range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Average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standard error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SD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variance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Skewness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Kurtosis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FS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66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32.79</a:t>
                      </a:r>
                      <a:endParaRPr lang="zh-CN" sz="1400" b="1" dirty="0">
                        <a:solidFill>
                          <a:srgbClr val="FF0066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26.79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6.00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&lt;0.001***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26.89-36.20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30.51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0.11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1.59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2.52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0.32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0.29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FL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66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29.67</a:t>
                      </a:r>
                      <a:endParaRPr lang="zh-CN" sz="1400" b="1" dirty="0">
                        <a:solidFill>
                          <a:srgbClr val="FF0066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28.06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1.62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&lt;0.001***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26.70-32.32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29.45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0.08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1.09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1.19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-0.25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-0.14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FM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4.68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4.77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-0.09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ns</a:t>
                      </a:r>
                      <a:r>
                        <a:rPr lang="en-US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‡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3.47-5.22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4.45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0.02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0.33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0.11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-0.04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-0.02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BW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4.46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10DB3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5.25</a:t>
                      </a:r>
                      <a:endParaRPr lang="zh-CN" sz="1400" b="1" dirty="0">
                        <a:solidFill>
                          <a:srgbClr val="310DB3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-0.79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&lt;0.001***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3.76-5.55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4.55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0.02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0.32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0.10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0.28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0.06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LP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39.04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10DB3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41.63</a:t>
                      </a:r>
                      <a:endParaRPr lang="zh-CN" sz="1400" b="1" dirty="0">
                        <a:solidFill>
                          <a:srgbClr val="310DB3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-2.59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&lt;0.01**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36.09-44.48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40.33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1.86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3.45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-0.02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-0.63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SI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10.46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11.06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-0.61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ns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8.66-12.52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10.42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0.05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0.70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0.49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0.24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0.27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23528" y="5445224"/>
            <a:ext cx="3600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Calibri" pitchFamily="34" charset="0"/>
              </a:rPr>
              <a:t>†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P1: 0-153, P2: sGK9708. </a:t>
            </a:r>
            <a:r>
              <a:rPr kumimoji="0" lang="en-US" altLang="zh-CN" sz="14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宋体" pitchFamily="2" charset="-122"/>
                <a:cs typeface="Times New Roman" pitchFamily="18" charset="0"/>
              </a:rPr>
              <a:t>‡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ns: not significant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09234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b="1" dirty="0"/>
              <a:t>Correlation analysis of the traits relating to fiber quality and yield</a:t>
            </a:r>
            <a:endParaRPr lang="zh-CN" altLang="en-US" sz="3200" b="1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1043608" y="2204864"/>
          <a:ext cx="7272807" cy="3409696"/>
        </p:xfrm>
        <a:graphic>
          <a:graphicData uri="http://schemas.openxmlformats.org/drawingml/2006/table">
            <a:tbl>
              <a:tblPr/>
              <a:tblGrid>
                <a:gridCol w="917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2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01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62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77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10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　</a:t>
                      </a:r>
                      <a:endParaRPr lang="zh-CN" sz="24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FS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FL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FM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BW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LP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FL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66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0.732</a:t>
                      </a:r>
                      <a:r>
                        <a:rPr lang="en-US" sz="2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**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0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FM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-0.321</a:t>
                      </a:r>
                      <a:r>
                        <a:rPr lang="en-US" sz="2400" b="1" baseline="300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**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-0.364</a:t>
                      </a:r>
                      <a:r>
                        <a:rPr lang="en-US" sz="2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**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BW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-0.095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0.104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0.285</a:t>
                      </a:r>
                      <a:r>
                        <a:rPr lang="en-US" sz="2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**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0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LP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</a:t>
                      </a:r>
                      <a:r>
                        <a:rPr lang="en-US" sz="2400" b="1" dirty="0">
                          <a:solidFill>
                            <a:srgbClr val="310DB3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0.523</a:t>
                      </a:r>
                      <a:r>
                        <a:rPr lang="en-US" sz="2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**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</a:t>
                      </a:r>
                      <a:r>
                        <a:rPr lang="en-US" sz="2400" b="1" dirty="0">
                          <a:solidFill>
                            <a:srgbClr val="310DB3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0.588</a:t>
                      </a:r>
                      <a:r>
                        <a:rPr lang="en-US" sz="2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**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0.233</a:t>
                      </a:r>
                      <a:r>
                        <a:rPr lang="en-US" sz="2400" b="1" baseline="300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**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-0.070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SI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66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0.468</a:t>
                      </a:r>
                      <a:r>
                        <a:rPr lang="en-US" sz="2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**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66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0.462</a:t>
                      </a:r>
                      <a:r>
                        <a:rPr lang="en-US" sz="2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**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-0.192</a:t>
                      </a:r>
                      <a:r>
                        <a:rPr lang="en-US" sz="2400" b="1" baseline="300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**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66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0.428</a:t>
                      </a:r>
                      <a:r>
                        <a:rPr lang="en-US" sz="2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**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-0.410</a:t>
                      </a:r>
                      <a:r>
                        <a:rPr lang="en-US" sz="2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**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115616" y="5805264"/>
            <a:ext cx="60486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**: significant correlation at the level of 0.01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2211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 err="1"/>
              <a:t>QTLs</a:t>
            </a:r>
            <a:r>
              <a:rPr lang="en-US" altLang="zh-CN" sz="3200" b="1" dirty="0"/>
              <a:t> identified in single environment and in multiple environments</a:t>
            </a:r>
            <a:endParaRPr lang="zh-CN" altLang="en-US" sz="3200" b="1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899592" y="2060848"/>
          <a:ext cx="7488832" cy="3840480"/>
        </p:xfrm>
        <a:graphic>
          <a:graphicData uri="http://schemas.openxmlformats.org/drawingml/2006/table">
            <a:tbl>
              <a:tblPr/>
              <a:tblGrid>
                <a:gridCol w="2499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2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2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15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15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4343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宋体"/>
                          <a:cs typeface="Times New Roman"/>
                        </a:rPr>
                        <a:t>No. </a:t>
                      </a:r>
                      <a:r>
                        <a:rPr lang="en-US" sz="2400" b="1" dirty="0" err="1">
                          <a:latin typeface="Times New Roman"/>
                          <a:ea typeface="宋体"/>
                          <a:cs typeface="Times New Roman"/>
                        </a:rPr>
                        <a:t>Env</a:t>
                      </a:r>
                      <a:r>
                        <a:rPr lang="en-US" sz="2400" b="1" dirty="0"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宋体"/>
                          <a:cs typeface="Times New Roman"/>
                        </a:rPr>
                        <a:t>No. QTLs</a:t>
                      </a:r>
                      <a:endParaRPr lang="zh-CN" sz="24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宋体"/>
                          <a:cs typeface="Times New Roman"/>
                        </a:rPr>
                        <a:t>FL 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FS</a:t>
                      </a:r>
                      <a:r>
                        <a:rPr lang="en-US" sz="2400" b="1" dirty="0"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宋体"/>
                          <a:cs typeface="Times New Roman"/>
                        </a:rPr>
                        <a:t>FM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宋体"/>
                          <a:cs typeface="Times New Roman"/>
                        </a:rPr>
                        <a:t>BW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宋体"/>
                          <a:cs typeface="Times New Roman"/>
                        </a:rPr>
                        <a:t>LP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宋体"/>
                          <a:cs typeface="Times New Roman"/>
                        </a:rPr>
                        <a:t>SI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at least in 1 </a:t>
                      </a:r>
                      <a:r>
                        <a:rPr lang="en-US" sz="2400" b="1" kern="1200" dirty="0" err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Env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310DB3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177</a:t>
                      </a:r>
                      <a:endParaRPr lang="zh-CN" sz="2400" b="1" dirty="0">
                        <a:solidFill>
                          <a:srgbClr val="310DB3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310DB3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156</a:t>
                      </a:r>
                      <a:endParaRPr lang="zh-CN" sz="2400" b="1" dirty="0">
                        <a:solidFill>
                          <a:srgbClr val="310DB3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310DB3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201</a:t>
                      </a:r>
                      <a:endParaRPr lang="zh-CN" sz="2400" b="1" dirty="0">
                        <a:solidFill>
                          <a:srgbClr val="310DB3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310DB3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253</a:t>
                      </a:r>
                      <a:endParaRPr lang="zh-CN" sz="2400" b="1" dirty="0">
                        <a:solidFill>
                          <a:srgbClr val="310DB3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310DB3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179</a:t>
                      </a:r>
                      <a:endParaRPr lang="zh-CN" sz="2400" b="1" dirty="0">
                        <a:solidFill>
                          <a:srgbClr val="310DB3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310DB3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187</a:t>
                      </a:r>
                      <a:endParaRPr lang="zh-CN" sz="2400" b="1" dirty="0">
                        <a:solidFill>
                          <a:srgbClr val="310DB3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at least in 2 </a:t>
                      </a:r>
                      <a:r>
                        <a:rPr lang="en-US" sz="2400" b="1" kern="1200" dirty="0" err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Env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69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63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63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98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64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66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310DB3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at least in 3 </a:t>
                      </a:r>
                      <a:r>
                        <a:rPr lang="en-US" sz="2400" b="1" kern="1200" dirty="0" err="1">
                          <a:solidFill>
                            <a:srgbClr val="310DB3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Env</a:t>
                      </a:r>
                      <a:endParaRPr lang="zh-CN" sz="2400" b="1" dirty="0">
                        <a:solidFill>
                          <a:srgbClr val="310DB3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FF0066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44</a:t>
                      </a:r>
                      <a:endParaRPr lang="zh-CN" sz="2400" b="1" dirty="0">
                        <a:solidFill>
                          <a:srgbClr val="FF0066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FF0066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39</a:t>
                      </a:r>
                      <a:endParaRPr lang="zh-CN" sz="2400" b="1" dirty="0">
                        <a:solidFill>
                          <a:srgbClr val="FF0066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FF0066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42</a:t>
                      </a:r>
                      <a:endParaRPr lang="zh-CN" sz="2400" b="1" dirty="0">
                        <a:solidFill>
                          <a:srgbClr val="FF0066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FF0066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58</a:t>
                      </a:r>
                      <a:endParaRPr lang="zh-CN" sz="2400" b="1" dirty="0">
                        <a:solidFill>
                          <a:srgbClr val="FF0066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FF0066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35</a:t>
                      </a:r>
                      <a:endParaRPr lang="zh-CN" sz="2400" b="1" dirty="0">
                        <a:solidFill>
                          <a:srgbClr val="FF0066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FF0066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38</a:t>
                      </a:r>
                      <a:endParaRPr lang="zh-CN" sz="2400" b="1" dirty="0">
                        <a:solidFill>
                          <a:srgbClr val="FF0066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at least in 4 Env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30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31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24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28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22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24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3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at least in 5 Env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21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24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15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20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14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14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4773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4299318" cy="429309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00" y="1476756"/>
            <a:ext cx="4254896" cy="42508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325209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QTL identification and distribution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7643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/>
              <a:t>Clustering information of the QTLs identified at least in three environments</a:t>
            </a:r>
            <a:endParaRPr lang="zh-CN" altLang="en-US" sz="2800" b="1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971602" y="1772818"/>
          <a:ext cx="7200798" cy="4328240"/>
        </p:xfrm>
        <a:graphic>
          <a:graphicData uri="http://schemas.openxmlformats.org/drawingml/2006/table">
            <a:tbl>
              <a:tblPr/>
              <a:tblGrid>
                <a:gridCol w="2525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7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7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22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60073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宋体"/>
                          <a:cs typeface="Times New Roman"/>
                        </a:rPr>
                        <a:t>No. </a:t>
                      </a:r>
                      <a:r>
                        <a:rPr lang="en-US" sz="2400" b="1" dirty="0" err="1">
                          <a:latin typeface="Times New Roman"/>
                          <a:ea typeface="宋体"/>
                          <a:cs typeface="Times New Roman"/>
                        </a:rPr>
                        <a:t>Env</a:t>
                      </a:r>
                      <a:r>
                        <a:rPr lang="en-US" sz="2400" b="1" dirty="0"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宋体"/>
                          <a:cs typeface="Times New Roman"/>
                        </a:rPr>
                        <a:t>No. QTLs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07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宋体"/>
                          <a:cs typeface="Times New Roman"/>
                        </a:rPr>
                        <a:t>FL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宋体"/>
                          <a:cs typeface="Times New Roman"/>
                        </a:rPr>
                        <a:t>FS 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宋体"/>
                          <a:cs typeface="Times New Roman"/>
                        </a:rPr>
                        <a:t>FM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宋体"/>
                          <a:cs typeface="Times New Roman"/>
                        </a:rPr>
                        <a:t>BW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宋体"/>
                          <a:cs typeface="Times New Roman"/>
                        </a:rPr>
                        <a:t>LP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宋体"/>
                          <a:cs typeface="Times New Roman"/>
                        </a:rPr>
                        <a:t>SI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0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at least in 3 </a:t>
                      </a:r>
                      <a:r>
                        <a:rPr lang="en-US" sz="2400" b="1" kern="1200" dirty="0" err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Env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206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44</a:t>
                      </a:r>
                      <a:endParaRPr lang="zh-CN" sz="2400" b="1" dirty="0">
                        <a:solidFill>
                          <a:srgbClr val="00206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206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39</a:t>
                      </a:r>
                      <a:endParaRPr lang="zh-CN" sz="2400" b="1" dirty="0">
                        <a:solidFill>
                          <a:srgbClr val="00206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206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42</a:t>
                      </a:r>
                      <a:endParaRPr lang="zh-CN" sz="2400" b="1" dirty="0">
                        <a:solidFill>
                          <a:srgbClr val="00206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206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58</a:t>
                      </a:r>
                      <a:endParaRPr lang="zh-CN" sz="2400" b="1" dirty="0">
                        <a:solidFill>
                          <a:srgbClr val="00206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206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35</a:t>
                      </a:r>
                      <a:endParaRPr lang="zh-CN" sz="2400" b="1" dirty="0">
                        <a:solidFill>
                          <a:srgbClr val="00206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206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38</a:t>
                      </a:r>
                      <a:endParaRPr lang="zh-CN" sz="2400" b="1" dirty="0">
                        <a:solidFill>
                          <a:srgbClr val="00206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0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宋体"/>
                          <a:cs typeface="Times New Roman"/>
                        </a:rPr>
                        <a:t>Clustered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66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32</a:t>
                      </a:r>
                      <a:endParaRPr lang="zh-CN" sz="2400" b="1" dirty="0">
                        <a:solidFill>
                          <a:srgbClr val="FF0066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66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29</a:t>
                      </a:r>
                      <a:endParaRPr lang="zh-CN" sz="2400" b="1" dirty="0">
                        <a:solidFill>
                          <a:srgbClr val="FF0066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66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18</a:t>
                      </a:r>
                      <a:endParaRPr lang="zh-CN" sz="2400" b="1" dirty="0">
                        <a:solidFill>
                          <a:srgbClr val="FF0066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66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30</a:t>
                      </a:r>
                      <a:endParaRPr lang="zh-CN" sz="2400" b="1" dirty="0">
                        <a:solidFill>
                          <a:srgbClr val="FF0066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66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18</a:t>
                      </a:r>
                      <a:endParaRPr lang="zh-CN" sz="2400" b="1" dirty="0">
                        <a:solidFill>
                          <a:srgbClr val="FF0066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66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29</a:t>
                      </a:r>
                      <a:endParaRPr lang="zh-CN" sz="2400" b="1" dirty="0">
                        <a:solidFill>
                          <a:srgbClr val="FF0066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0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92D05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Positive</a:t>
                      </a: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clustered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宋体"/>
                          <a:cs typeface="Times New Roman"/>
                        </a:rPr>
                        <a:t>29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宋体"/>
                          <a:cs typeface="Times New Roman"/>
                        </a:rPr>
                        <a:t>26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宋体"/>
                          <a:cs typeface="Times New Roman"/>
                        </a:rPr>
                        <a:t>9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宋体"/>
                          <a:cs typeface="Times New Roman"/>
                        </a:rPr>
                        <a:t>21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</a:t>
                      </a:r>
                      <a:endParaRPr lang="zh-CN" sz="2400" b="1" dirty="0">
                        <a:solidFill>
                          <a:srgbClr val="00B05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宋体"/>
                          <a:cs typeface="Times New Roman"/>
                        </a:rPr>
                        <a:t>21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0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Negative</a:t>
                      </a: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clustered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18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14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14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FFC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18</a:t>
                      </a:r>
                      <a:endParaRPr lang="zh-CN" sz="2400" b="1" dirty="0">
                        <a:solidFill>
                          <a:srgbClr val="FFC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12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51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2"/>
          <a:stretch/>
        </p:blipFill>
        <p:spPr bwMode="auto">
          <a:xfrm>
            <a:off x="611560" y="684688"/>
            <a:ext cx="8352928" cy="602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4624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Summery of QTL Clusters</a:t>
            </a:r>
            <a:endParaRPr lang="zh-CN" alt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784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179512" y="620713"/>
            <a:ext cx="9145016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55600" indent="-355600" fontAlgn="t">
              <a:lnSpc>
                <a:spcPct val="150000"/>
              </a:lnSpc>
              <a:buFontTx/>
              <a:buNone/>
              <a:defRPr/>
            </a:pPr>
            <a:r>
              <a:rPr lang="en-US" altLang="zh-CN" sz="2000" dirty="0">
                <a:latin typeface="Times New Roman" pitchFamily="18" charset="0"/>
                <a:ea typeface="+mj-ea"/>
                <a:cs typeface="Times New Roman" pitchFamily="18" charset="0"/>
              </a:rPr>
              <a:t>the sequencing of (</a:t>
            </a:r>
            <a:r>
              <a:rPr lang="en-US" altLang="zh-CN" sz="2000" i="1" dirty="0" err="1">
                <a:latin typeface="Times New Roman" pitchFamily="18" charset="0"/>
                <a:cs typeface="Times New Roman" pitchFamily="18" charset="0"/>
              </a:rPr>
              <a:t>Gossypium</a:t>
            </a:r>
            <a:r>
              <a:rPr lang="en-US" altLang="zh-CN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i="1" dirty="0" err="1">
                <a:latin typeface="Times New Roman" pitchFamily="18" charset="0"/>
                <a:cs typeface="Times New Roman" pitchFamily="18" charset="0"/>
              </a:rPr>
              <a:t>raimondii</a:t>
            </a:r>
            <a:r>
              <a:rPr lang="en-US" altLang="zh-CN" sz="2000" i="1" dirty="0"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en-US" altLang="zh-CN" sz="2000" b="1" i="1" dirty="0">
                <a:latin typeface="Times New Roman" pitchFamily="18" charset="0"/>
                <a:cs typeface="Times New Roman" pitchFamily="18" charset="0"/>
              </a:rPr>
              <a:t>2012 , </a:t>
            </a:r>
            <a:r>
              <a:rPr lang="en-US" altLang="zh-CN" sz="2000" i="1" dirty="0">
                <a:latin typeface="Times New Roman" pitchFamily="18" charset="0"/>
                <a:cs typeface="Times New Roman" pitchFamily="18" charset="0"/>
              </a:rPr>
              <a:t>2013)</a:t>
            </a:r>
            <a:endParaRPr lang="zh-CN" altLang="en-US" sz="2000" i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355600" indent="-355600" fontAlgn="t">
              <a:lnSpc>
                <a:spcPct val="150000"/>
              </a:lnSpc>
              <a:buFontTx/>
              <a:buNone/>
              <a:defRPr/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the sequencing of </a:t>
            </a:r>
            <a:r>
              <a:rPr lang="en-US" altLang="zh-CN" sz="2000" i="1" dirty="0" err="1">
                <a:latin typeface="Times New Roman" pitchFamily="18" charset="0"/>
                <a:cs typeface="Times New Roman" pitchFamily="18" charset="0"/>
              </a:rPr>
              <a:t>Gossypium</a:t>
            </a:r>
            <a:r>
              <a:rPr lang="en-US" altLang="zh-CN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i="1" dirty="0" err="1">
                <a:latin typeface="Times New Roman" pitchFamily="18" charset="0"/>
                <a:cs typeface="Times New Roman" pitchFamily="18" charset="0"/>
              </a:rPr>
              <a:t>arboreum</a:t>
            </a:r>
            <a:r>
              <a:rPr lang="zh-CN" altLang="en-US" sz="2000" dirty="0">
                <a:latin typeface="Times New Roman" pitchFamily="18" charset="0"/>
                <a:ea typeface="+mj-ea"/>
                <a:cs typeface="Times New Roman" pitchFamily="18" charset="0"/>
              </a:rPr>
              <a:t>）</a:t>
            </a:r>
            <a:r>
              <a:rPr lang="en-US" altLang="zh-CN" sz="2000" dirty="0"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n-US" altLang="zh-CN" sz="2000" b="1" dirty="0">
                <a:latin typeface="Times New Roman" pitchFamily="18" charset="0"/>
                <a:ea typeface="+mj-ea"/>
                <a:cs typeface="Times New Roman" pitchFamily="18" charset="0"/>
              </a:rPr>
              <a:t>2014</a:t>
            </a:r>
            <a:r>
              <a:rPr lang="en-US" altLang="zh-CN" sz="2000" dirty="0"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lang="zh-CN" altLang="en-US" sz="20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355600" indent="-355600" fontAlgn="t">
              <a:lnSpc>
                <a:spcPct val="150000"/>
              </a:lnSpc>
              <a:buFontTx/>
              <a:buNone/>
              <a:defRPr/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the sequencing </a:t>
            </a:r>
            <a:r>
              <a:rPr lang="en-US" altLang="zh-CN" sz="2000" i="1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CN" sz="2000" i="1" dirty="0" err="1">
                <a:latin typeface="Times New Roman" pitchFamily="18" charset="0"/>
                <a:cs typeface="Times New Roman" pitchFamily="18" charset="0"/>
              </a:rPr>
              <a:t>Gossypium</a:t>
            </a:r>
            <a:r>
              <a:rPr lang="en-US" altLang="zh-CN" sz="2000" i="1" dirty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en-US" altLang="zh-CN" sz="2000" i="1" dirty="0" err="1">
                <a:latin typeface="Times New Roman" pitchFamily="18" charset="0"/>
                <a:cs typeface="Times New Roman" pitchFamily="18" charset="0"/>
              </a:rPr>
              <a:t>hirsutum</a:t>
            </a:r>
            <a:r>
              <a:rPr lang="en-US" altLang="zh-CN" sz="2000" i="1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CN" sz="2000" i="1" dirty="0" err="1">
                <a:latin typeface="Times New Roman" pitchFamily="18" charset="0"/>
                <a:cs typeface="Times New Roman" pitchFamily="18" charset="0"/>
              </a:rPr>
              <a:t>Gossypium</a:t>
            </a:r>
            <a:r>
              <a:rPr lang="en-US" altLang="zh-CN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i="1" dirty="0" err="1">
                <a:latin typeface="Times New Roman" pitchFamily="18" charset="0"/>
                <a:cs typeface="Times New Roman" pitchFamily="18" charset="0"/>
              </a:rPr>
              <a:t>barbadense</a:t>
            </a:r>
            <a:r>
              <a:rPr lang="en-US" altLang="zh-CN" sz="20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000" b="1" i="1" dirty="0">
                <a:latin typeface="Times New Roman" pitchFamily="18" charset="0"/>
                <a:cs typeface="Times New Roman" pitchFamily="18" charset="0"/>
              </a:rPr>
              <a:t>2015,2016</a:t>
            </a:r>
            <a:r>
              <a:rPr lang="en-US" altLang="zh-CN" sz="2000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en-US" sz="2000" i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6867" name="图片 5" descr="863计划-重大标志性成果统计表（主题专家组用）-特色植物功能基因组学研究与应用（课题1-棉花）-封面文章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443685"/>
            <a:ext cx="15811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2" descr="C:\Users\Administrator\Desktop\largecov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451622"/>
            <a:ext cx="1643062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251520" y="2276872"/>
            <a:ext cx="7830514" cy="2076811"/>
            <a:chOff x="-202" y="2337"/>
            <a:chExt cx="14050" cy="5755"/>
          </a:xfrm>
        </p:grpSpPr>
        <p:pic>
          <p:nvPicPr>
            <p:cNvPr id="3687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r="24277"/>
            <a:stretch>
              <a:fillRect/>
            </a:stretch>
          </p:blipFill>
          <p:spPr bwMode="auto">
            <a:xfrm>
              <a:off x="-202" y="2337"/>
              <a:ext cx="7412" cy="575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6874" name="Picture 4"/>
            <p:cNvPicPr preferRelativeResize="0"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19" y="2337"/>
              <a:ext cx="6380" cy="187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6875" name="Picture 2"/>
            <p:cNvPicPr preferRelativeResize="0"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19" y="4280"/>
              <a:ext cx="6380" cy="187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6876" name="Picture 3"/>
            <p:cNvPicPr preferRelativeResize="0">
              <a:picLocks noChangeArrowheads="1"/>
            </p:cNvPicPr>
            <p:nvPr/>
          </p:nvPicPr>
          <p:blipFill>
            <a:blip r:embed="rId7" cstate="print"/>
            <a:srcRect t="38330"/>
            <a:stretch>
              <a:fillRect/>
            </a:stretch>
          </p:blipFill>
          <p:spPr bwMode="auto">
            <a:xfrm>
              <a:off x="7468" y="6220"/>
              <a:ext cx="6380" cy="187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36871" name="Picture 7" descr="C:\Users\Administrator\Desktop\homecover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233" y="4427786"/>
            <a:ext cx="1571625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文本框 5"/>
          <p:cNvSpPr txBox="1">
            <a:spLocks noChangeArrowheads="1"/>
          </p:cNvSpPr>
          <p:nvPr/>
        </p:nvSpPr>
        <p:spPr bwMode="auto">
          <a:xfrm>
            <a:off x="237832" y="116632"/>
            <a:ext cx="87630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7030A0"/>
                </a:solidFill>
                <a:latin typeface="Times New Roman" pitchFamily="18" charset="0"/>
                <a:ea typeface="黑体" pitchFamily="2" charset="-122"/>
                <a:sym typeface="Arial" pitchFamily="34" charset="0"/>
              </a:rPr>
              <a:t>The progress of cotton genome research in China</a:t>
            </a:r>
            <a:endParaRPr lang="zh-CN" altLang="en-US" sz="3200" b="1" dirty="0">
              <a:solidFill>
                <a:srgbClr val="7030A0"/>
              </a:solidFill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3" name="矩形 1"/>
          <p:cNvSpPr>
            <a:spLocks noChangeArrowheads="1"/>
          </p:cNvSpPr>
          <p:nvPr/>
        </p:nvSpPr>
        <p:spPr bwMode="auto">
          <a:xfrm>
            <a:off x="6012160" y="4451622"/>
            <a:ext cx="241567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i="1" dirty="0">
                <a:solidFill>
                  <a:srgbClr val="050296"/>
                </a:solidFill>
                <a:ea typeface="楷体" pitchFamily="49" charset="-122"/>
              </a:rPr>
              <a:t>1.Nature Genetics, 2012</a:t>
            </a:r>
          </a:p>
          <a:p>
            <a:r>
              <a:rPr lang="en-US" altLang="zh-CN" sz="1400" b="1" i="1" dirty="0">
                <a:solidFill>
                  <a:srgbClr val="FF0000"/>
                </a:solidFill>
              </a:rPr>
              <a:t>2.Nature ,2012</a:t>
            </a:r>
            <a:endParaRPr lang="en-US" altLang="zh-CN" sz="1400" b="1" i="1" dirty="0">
              <a:solidFill>
                <a:srgbClr val="FF0000"/>
              </a:solidFill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i="1" dirty="0">
                <a:solidFill>
                  <a:srgbClr val="050296"/>
                </a:solidFill>
                <a:ea typeface="楷体" pitchFamily="49" charset="-122"/>
              </a:rPr>
              <a:t>3.Nature Gen, 2014</a:t>
            </a:r>
          </a:p>
          <a:p>
            <a:pPr>
              <a:lnSpc>
                <a:spcPct val="150000"/>
              </a:lnSpc>
            </a:pPr>
            <a:r>
              <a:rPr lang="en-US" altLang="zh-CN" sz="1400" b="1" i="1" dirty="0">
                <a:solidFill>
                  <a:srgbClr val="050296"/>
                </a:solidFill>
                <a:ea typeface="楷体" pitchFamily="49" charset="-122"/>
              </a:rPr>
              <a:t>4.Nature Biotech,2015</a:t>
            </a:r>
          </a:p>
          <a:p>
            <a:pPr>
              <a:lnSpc>
                <a:spcPct val="150000"/>
              </a:lnSpc>
            </a:pPr>
            <a:r>
              <a:rPr lang="en-US" altLang="zh-CN" sz="1400" b="1" i="1" dirty="0">
                <a:solidFill>
                  <a:srgbClr val="050296"/>
                </a:solidFill>
                <a:ea typeface="楷体" pitchFamily="49" charset="-122"/>
              </a:rPr>
              <a:t>5.Nature biotech,2015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6.Scientific Reports,2015</a:t>
            </a:r>
            <a:endParaRPr lang="en-US" altLang="zh-CN" sz="1400" b="1" i="1" dirty="0">
              <a:solidFill>
                <a:srgbClr val="050296"/>
              </a:solidFill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7.Scientific Reports,2015</a:t>
            </a:r>
            <a:endParaRPr lang="en-US" altLang="zh-CN" sz="1400" b="1" i="1" dirty="0">
              <a:solidFill>
                <a:srgbClr val="050296"/>
              </a:solidFill>
              <a:ea typeface="楷体" pitchFamily="49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305364"/>
              </p:ext>
            </p:extLst>
          </p:nvPr>
        </p:nvGraphicFramePr>
        <p:xfrm>
          <a:off x="395537" y="813971"/>
          <a:ext cx="8496942" cy="5855388"/>
        </p:xfrm>
        <a:graphic>
          <a:graphicData uri="http://schemas.openxmlformats.org/drawingml/2006/table">
            <a:tbl>
              <a:tblPr/>
              <a:tblGrid>
                <a:gridCol w="1262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4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3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43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43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43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43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774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QTL Name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Position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LOD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Additive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R2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LOD1_L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LOD1_R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LOD2_L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LOD2_R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qFS-chr7-2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20.91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2.63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0.54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5.94%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18.50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26.50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16.20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26.50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21.81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2.86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0.61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5.22%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19.00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24.80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24.80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21.81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4.35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0.74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8.14%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20.40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24.80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19.30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25.70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21.81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2.64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0.59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5.35%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19.90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25.70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18.90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25.70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21.81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2.56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4.46%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20.00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25.70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16.90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26.50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21.81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2.49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0.73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5.06%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17.00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24.30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8.00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26.20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21.81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3.08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0.68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6.27%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17.70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25.60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16.20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26.50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22.81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5.46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0.67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11.52%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20.30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24.80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24.80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22.81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4.90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9.91%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18.90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25.70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17.40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26.50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24.81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2.55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0.73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5.18%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27.30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16.20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26.51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5.87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0.81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11.74%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26.00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27.60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25.70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29.00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27.31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9.98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0.99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18.45%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26.30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29.00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25.60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27.31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5.44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0.66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10.27%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26.60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25.70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27.31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3.05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0.61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5.74%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25.70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29.60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25.70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30.60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27.31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3.05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0.60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5.91%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26.20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28.11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2.43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4.90%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20.70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29.00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17.00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29.60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28.61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9.89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1.02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18.00%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26.90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29.50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25.80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29.60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qFL-chr7-5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26.51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2.23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0.33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4.59%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21.20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18.30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28.61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3.33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0.45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6.31%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26.20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24.90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28.61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2.33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0.38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4.55%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26.20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16.00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66"/>
                          </a:solidFill>
                          <a:effectLst/>
                          <a:latin typeface="Times New Roman"/>
                        </a:rPr>
                        <a:t>qFM-chr7-1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26.51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2.70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-0.14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5.14%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24.30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28.60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21.80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28.11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4.73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-0.16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8.69%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27.30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27.30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29.60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29.61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-0.12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6.05%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31.60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32.90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29.61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3.56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-0.14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6.02%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27.40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30.60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30.60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30.11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6.11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-0.24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10.88%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29.40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30.60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30.60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qSI-chr7-3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26.51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4.49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0.34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8.02%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25.70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28.60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23.00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27.31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2.72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0.23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4.75%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26.40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28.50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25.70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29.60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27.31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2.79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0.29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4.90%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25.70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25.70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29.60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27.31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3.94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0.27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6.62%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28.20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25.70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29.40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27.31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2.43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0.24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4.14%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28.30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25.70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28.61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2.47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0.29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4.62%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20.80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28.61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4.29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0.39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8.35%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26.50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29.60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25.90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29.60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41824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qCluster-chr7-1</a:t>
            </a:r>
            <a:endParaRPr lang="zh-CN" alt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2881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921652"/>
              </p:ext>
            </p:extLst>
          </p:nvPr>
        </p:nvGraphicFramePr>
        <p:xfrm>
          <a:off x="323528" y="620682"/>
          <a:ext cx="8280917" cy="6120686"/>
        </p:xfrm>
        <a:graphic>
          <a:graphicData uri="http://schemas.openxmlformats.org/drawingml/2006/table">
            <a:tbl>
              <a:tblPr/>
              <a:tblGrid>
                <a:gridCol w="1751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6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6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6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6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61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61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61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354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QTL Name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Position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LOD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Additive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R2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LOD1_L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LOD1_R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LOD2_L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LOD2_R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qFS-chr25-2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111.41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2.48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0.57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4.78%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108.60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112.20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106.60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112.20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4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114.41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2.62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0.63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4.88%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112.90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119.60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112.90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121.70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4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114.41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4.53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0.76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9.32%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113.90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115.80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112.70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118.90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4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116.31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3.45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0.76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6.06%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115.40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118.80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115.40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120.00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qFL-chr25-7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115.41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3.92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0.42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9.14%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114.20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118.40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114.50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119.60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4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116.31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3.27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7.13%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115.40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119.50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112.90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120.00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4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116.31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6.37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0.83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13.48%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115.40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118.70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115.40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119.50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4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116.31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0.55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7.51%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115.40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119.30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112.90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120.90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4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116.31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2.97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0.43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6.16%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115.20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120.90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112.90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121.70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4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116.31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3.05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0.33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6.49%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114.30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119.70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112.90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121.70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4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117.31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5.26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0.66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12.33%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115.90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119.30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112.90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120.00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54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117.31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3.08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0.48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6.78%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116.30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119.60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116.30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121.20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5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66"/>
                          </a:solidFill>
                          <a:effectLst/>
                          <a:latin typeface="Times New Roman"/>
                        </a:rPr>
                        <a:t>qLP-chr25-7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115.41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3.86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-0.66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8.22%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112.90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118.60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112.90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120.60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54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115.41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3.37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-0.66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7.72%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112.90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119.30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112.90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120.20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54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116.31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4.14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-0.84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8.56%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113.50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119.60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112.40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120.90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54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116.31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4.52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-0.73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9.21%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114.10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120.00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112.90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121.00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54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117.31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4.01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-1.27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9.26%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116.20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118.30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115.80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119.40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54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117.31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4.08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-0.61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9.05%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116.50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119.30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115.40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120.20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54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117.31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3.37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-0.62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7.20%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116.30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120.00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116.30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121.80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54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119.31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2.60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-0.67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5.81%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115.00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122.20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112.90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122.20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54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119.31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3.18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-0.68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7.22%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117.30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121.60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117.30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122.20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5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qBW-chr25-11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119.31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3.89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-0.13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8.52%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117.60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121.40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116.90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122.60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54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119.31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3.90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-0.15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8.32%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118.20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122.70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116.30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123.70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54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119.31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6.92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-0.20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14.66%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118.00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121.50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119.20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122.20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54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119.31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6.08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-0.20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14.08%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118.20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121.80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117.50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122.80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4624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qCluster-chr25-1</a:t>
            </a:r>
            <a:endParaRPr lang="zh-CN" alt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2114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4"/>
          <p:cNvSpPr>
            <a:spLocks noChangeArrowheads="1"/>
          </p:cNvSpPr>
          <p:nvPr/>
        </p:nvSpPr>
        <p:spPr bwMode="auto">
          <a:xfrm>
            <a:off x="647001" y="192112"/>
            <a:ext cx="741682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Fine</a:t>
            </a:r>
            <a:r>
              <a:rPr lang="en-US" altLang="zh-C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mapping the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QTLs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US" altLang="zh-C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Chr25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for fiber quality and their functional verification</a:t>
            </a:r>
          </a:p>
          <a:p>
            <a:pPr algn="ctr"/>
            <a:br>
              <a:rPr lang="en-US" altLang="zh-CN" sz="3200" dirty="0"/>
            </a:br>
            <a:r>
              <a:rPr lang="en-US" altLang="zh-CN" sz="3200" b="1" dirty="0">
                <a:latin typeface="楷体" pitchFamily="49" charset="-122"/>
              </a:rPr>
              <a:t> </a:t>
            </a:r>
            <a:endParaRPr lang="zh-CN" altLang="en-US" sz="3200" b="1" dirty="0">
              <a:solidFill>
                <a:srgbClr val="FF0066"/>
              </a:solidFill>
              <a:latin typeface="楷体" pitchFamily="49" charset="-122"/>
            </a:endParaRPr>
          </a:p>
        </p:txBody>
      </p:sp>
      <p:pic>
        <p:nvPicPr>
          <p:cNvPr id="31747" name="图片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411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矩形 2"/>
          <p:cNvSpPr>
            <a:spLocks noChangeArrowheads="1"/>
          </p:cNvSpPr>
          <p:nvPr/>
        </p:nvSpPr>
        <p:spPr bwMode="auto">
          <a:xfrm>
            <a:off x="5029200" y="5827713"/>
            <a:ext cx="38338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Functional verification of the candidate genes</a:t>
            </a:r>
          </a:p>
        </p:txBody>
      </p:sp>
      <p:pic>
        <p:nvPicPr>
          <p:cNvPr id="31749" name="图片 1"/>
          <p:cNvPicPr>
            <a:picLocks noChangeAspect="1"/>
          </p:cNvPicPr>
          <p:nvPr/>
        </p:nvPicPr>
        <p:blipFill>
          <a:blip r:embed="rId3" cstate="print"/>
          <a:srcRect l="23737"/>
          <a:stretch>
            <a:fillRect/>
          </a:stretch>
        </p:blipFill>
        <p:spPr bwMode="auto">
          <a:xfrm>
            <a:off x="5181600" y="1306513"/>
            <a:ext cx="3649663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矩形 24"/>
          <p:cNvSpPr>
            <a:spLocks noChangeArrowheads="1"/>
          </p:cNvSpPr>
          <p:nvPr/>
        </p:nvSpPr>
        <p:spPr bwMode="auto">
          <a:xfrm>
            <a:off x="357188" y="5827713"/>
            <a:ext cx="38338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Fine mapping the QTLs for fiber quality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PLoS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One. 2015; 10(8): e0135430. </a:t>
            </a:r>
          </a:p>
          <a:p>
            <a:pPr algn="ctr"/>
            <a:endParaRPr lang="en-US" altLang="zh-CN" sz="2000" dirty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72543"/>
            <a:ext cx="8382000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矩形 26"/>
          <p:cNvSpPr/>
          <p:nvPr/>
        </p:nvSpPr>
        <p:spPr>
          <a:xfrm>
            <a:off x="683568" y="260648"/>
            <a:ext cx="70866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en-US" altLang="zh-CN" sz="2800" b="1" dirty="0">
                <a:solidFill>
                  <a:srgbClr val="7030A0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  <a:sym typeface="Times New Roman" panose="02020603050405020304" pitchFamily="18" charset="0"/>
              </a:rPr>
              <a:t>Cloning </a:t>
            </a:r>
            <a:r>
              <a:rPr lang="en-US" altLang="zh-CN" sz="2800" b="1" dirty="0">
                <a:solidFill>
                  <a:srgbClr val="FF0066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  <a:sym typeface="Times New Roman" panose="02020603050405020304" pitchFamily="18" charset="0"/>
              </a:rPr>
              <a:t>11</a:t>
            </a:r>
            <a:r>
              <a:rPr lang="en-US" altLang="zh-CN" sz="2800" b="1" dirty="0">
                <a:solidFill>
                  <a:srgbClr val="7030A0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  <a:sym typeface="Times New Roman" panose="02020603050405020304" pitchFamily="18" charset="0"/>
              </a:rPr>
              <a:t> genes in the confidence intervals of the QTLs for </a:t>
            </a:r>
            <a:r>
              <a:rPr lang="en-US" altLang="zh-CN" sz="2800" b="1" dirty="0">
                <a:solidFill>
                  <a:srgbClr val="00B050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  <a:sym typeface="Times New Roman" panose="02020603050405020304" pitchFamily="18" charset="0"/>
              </a:rPr>
              <a:t>fiber strength</a:t>
            </a:r>
            <a:endParaRPr lang="zh-CN" altLang="en-US" sz="2800" b="1" dirty="0">
              <a:solidFill>
                <a:srgbClr val="00B050"/>
              </a:solidFill>
              <a:latin typeface="Times New Roman" pitchFamily="18" charset="0"/>
              <a:ea typeface="仿宋_GB2312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07504" y="-814248"/>
            <a:ext cx="99067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altLang="zh-CN" sz="3200" dirty="0">
                <a:latin typeface="Times New Roman" pitchFamily="18" charset="0"/>
                <a:cs typeface="Times New Roman" pitchFamily="18" charset="0"/>
              </a:rPr>
            </a:br>
            <a:endParaRPr lang="en-US" altLang="zh-CN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Preliminary functional verification of the </a:t>
            </a:r>
            <a:r>
              <a:rPr lang="en-US" altLang="zh-CN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six</a:t>
            </a:r>
            <a:r>
              <a:rPr lang="en-US" altLang="zh-CN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genes</a:t>
            </a:r>
          </a:p>
          <a:p>
            <a:pPr algn="ctr">
              <a:defRPr/>
            </a:pPr>
            <a:endParaRPr lang="zh-CN" altLang="en-US" sz="2400" b="1" dirty="0">
              <a:solidFill>
                <a:srgbClr val="000000"/>
              </a:solidFill>
              <a:latin typeface="仿宋_GB2312" pitchFamily="49" charset="-122"/>
              <a:ea typeface="仿宋_GB2312" pitchFamily="49" charset="-122"/>
              <a:cs typeface="+mj-cs"/>
            </a:endParaRPr>
          </a:p>
        </p:txBody>
      </p:sp>
      <p:grpSp>
        <p:nvGrpSpPr>
          <p:cNvPr id="2" name="组合 12"/>
          <p:cNvGrpSpPr>
            <a:grpSpLocks/>
          </p:cNvGrpSpPr>
          <p:nvPr/>
        </p:nvGrpSpPr>
        <p:grpSpPr bwMode="auto">
          <a:xfrm>
            <a:off x="1154113" y="1366838"/>
            <a:ext cx="2960687" cy="4143375"/>
            <a:chOff x="544581" y="1295400"/>
            <a:chExt cx="2960620" cy="3990975"/>
          </a:xfrm>
        </p:grpSpPr>
        <p:pic>
          <p:nvPicPr>
            <p:cNvPr id="337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4581" y="1295400"/>
              <a:ext cx="2960620" cy="399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799" name="TextBox 11"/>
            <p:cNvSpPr txBox="1">
              <a:spLocks noChangeArrowheads="1"/>
            </p:cNvSpPr>
            <p:nvPr/>
          </p:nvSpPr>
          <p:spPr bwMode="auto">
            <a:xfrm>
              <a:off x="2686489" y="1371600"/>
              <a:ext cx="74251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</a:rPr>
                <a:t>WT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256" y="1354138"/>
            <a:ext cx="325437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DSC018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457200"/>
            <a:ext cx="8077200" cy="1828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altLang="zh-CN" sz="5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THANK YOU!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044768"/>
            <a:ext cx="8892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Genetics map construction with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SSR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markers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Genetics map construction with </a:t>
            </a:r>
            <a:r>
              <a:rPr lang="en-US" altLang="zh-CN" sz="2400" b="1" dirty="0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SNP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markers discovered by </a:t>
            </a:r>
            <a:r>
              <a:rPr lang="en-US" altLang="zh-CN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cotton63K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chip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Genetics map construction with </a:t>
            </a:r>
            <a:r>
              <a:rPr lang="en-US" altLang="zh-CN" sz="2400" b="1" dirty="0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SNP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markers discovered by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SLAF-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Seq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(specific locus amplified fragment sequencing 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Genome-wide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consensus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map construction and its utilization  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8926" y="285728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Major marker</a:t>
            </a:r>
            <a:endParaRPr lang="zh-CN" alt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718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2132856"/>
            <a:ext cx="8352928" cy="165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latin typeface="Times New Roman" pitchFamily="18" charset="0"/>
                <a:cs typeface="Times New Roman" pitchFamily="18" charset="0"/>
              </a:rPr>
              <a:t>Genetics map construction and QTL identification with </a:t>
            </a:r>
            <a:r>
              <a:rPr lang="en-US" altLang="zh-CN" sz="3600" b="1" dirty="0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SSR</a:t>
            </a:r>
            <a:r>
              <a:rPr lang="en-US" altLang="zh-CN" sz="3600" b="1" dirty="0">
                <a:latin typeface="Times New Roman" pitchFamily="18" charset="0"/>
                <a:cs typeface="Times New Roman" pitchFamily="18" charset="0"/>
              </a:rPr>
              <a:t> markers</a:t>
            </a:r>
          </a:p>
        </p:txBody>
      </p:sp>
    </p:spTree>
    <p:extLst>
      <p:ext uri="{BB962C8B-B14F-4D97-AF65-F5344CB8AC3E}">
        <p14:creationId xmlns:p14="http://schemas.microsoft.com/office/powerpoint/2010/main" val="2491044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内容占位符 2"/>
          <p:cNvSpPr>
            <a:spLocks noGrp="1"/>
          </p:cNvSpPr>
          <p:nvPr>
            <p:ph idx="1"/>
          </p:nvPr>
        </p:nvSpPr>
        <p:spPr>
          <a:xfrm>
            <a:off x="3733800" y="1752600"/>
            <a:ext cx="4762500" cy="4060825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en-US" altLang="zh-CN" sz="1800" b="1">
                <a:solidFill>
                  <a:srgbClr val="00B0F0"/>
                </a:solidFill>
              </a:rPr>
              <a:t>Shen et al. (2001), Guo et al. (2005),and Shi et al. (2007)</a:t>
            </a:r>
            <a:r>
              <a:rPr lang="en-US" altLang="zh-CN" sz="1800" b="1" u="sng">
                <a:solidFill>
                  <a:srgbClr val="00B0F0"/>
                </a:solidFill>
              </a:rPr>
              <a:t>   </a:t>
            </a:r>
          </a:p>
          <a:p>
            <a:pPr marL="0" indent="0" algn="just">
              <a:buFontTx/>
              <a:buNone/>
            </a:pPr>
            <a:r>
              <a:rPr lang="en-US" altLang="zh-CN" sz="2800">
                <a:solidFill>
                  <a:srgbClr val="FF0000"/>
                </a:solidFill>
              </a:rPr>
              <a:t>one</a:t>
            </a:r>
            <a:r>
              <a:rPr lang="en-US" altLang="zh-CN" sz="2800"/>
              <a:t> Major QTL of fiber strength from</a:t>
            </a:r>
            <a:r>
              <a:rPr lang="zh-CN" altLang="en-US" sz="2800"/>
              <a:t>：</a:t>
            </a:r>
            <a:r>
              <a:rPr lang="en-US" altLang="zh-CN" sz="2800">
                <a:solidFill>
                  <a:srgbClr val="0070C0"/>
                </a:solidFill>
              </a:rPr>
              <a:t>7235</a:t>
            </a:r>
          </a:p>
          <a:p>
            <a:pPr marL="0" indent="0" algn="just">
              <a:buFontTx/>
              <a:buNone/>
            </a:pPr>
            <a:r>
              <a:rPr lang="en-US" altLang="zh-CN" sz="2800"/>
              <a:t>developed by crossing </a:t>
            </a:r>
            <a:r>
              <a:rPr lang="en-US" altLang="zh-CN" sz="2800" i="1"/>
              <a:t>G</a:t>
            </a:r>
            <a:r>
              <a:rPr lang="en-US" altLang="zh-CN" sz="2800"/>
              <a:t>. </a:t>
            </a:r>
            <a:r>
              <a:rPr lang="en-US" altLang="zh-CN" sz="2800" i="1"/>
              <a:t>anomalum</a:t>
            </a:r>
            <a:r>
              <a:rPr lang="en-US" altLang="zh-CN" sz="2800"/>
              <a:t> with </a:t>
            </a:r>
            <a:r>
              <a:rPr lang="en-US" altLang="zh-CN" sz="2800" i="1"/>
              <a:t>G</a:t>
            </a:r>
            <a:r>
              <a:rPr lang="en-US" altLang="zh-CN" sz="2800"/>
              <a:t>. </a:t>
            </a:r>
            <a:r>
              <a:rPr lang="en-US" altLang="zh-CN" sz="2800" i="1"/>
              <a:t>hirsutum</a:t>
            </a:r>
            <a:r>
              <a:rPr lang="en-US" altLang="zh-CN" sz="2800"/>
              <a:t> L., then backcrossing with Acala 3080 and PD 4381</a:t>
            </a:r>
            <a:endParaRPr lang="zh-CN" altLang="en-US" sz="2800"/>
          </a:p>
        </p:txBody>
      </p:sp>
      <p:pic>
        <p:nvPicPr>
          <p:cNvPr id="7171" name="图片 4" descr="C:\Users\Administrator\Desktop\染色体\QTL-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96975"/>
            <a:ext cx="34956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14"/>
          <p:cNvSpPr>
            <a:spLocks noChangeArrowheads="1"/>
          </p:cNvSpPr>
          <p:nvPr/>
        </p:nvSpPr>
        <p:spPr bwMode="auto">
          <a:xfrm>
            <a:off x="1568450" y="3500438"/>
            <a:ext cx="1203325" cy="1809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3886200" y="5486400"/>
            <a:ext cx="4249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0070C0"/>
                </a:solidFill>
              </a:rPr>
              <a:t>Zhang and Yuan et al., (2003),TAG</a:t>
            </a:r>
            <a:endParaRPr lang="zh-CN" altLang="en-US" b="1">
              <a:solidFill>
                <a:srgbClr val="0070C0"/>
              </a:solidFill>
            </a:endParaRPr>
          </a:p>
          <a:p>
            <a:r>
              <a:rPr lang="en-US" altLang="zh-CN" b="1">
                <a:solidFill>
                  <a:srgbClr val="0070C0"/>
                </a:solidFill>
              </a:rPr>
              <a:t>Shen et al.,(2005), Mol Breed</a:t>
            </a:r>
          </a:p>
        </p:txBody>
      </p:sp>
      <p:sp>
        <p:nvSpPr>
          <p:cNvPr id="717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>
                <a:solidFill>
                  <a:schemeClr val="tx1"/>
                </a:solidFill>
              </a:rPr>
              <a:t>  Cotton fiber quality  molecular marker-assisted selection</a:t>
            </a:r>
            <a:endParaRPr lang="zh-CN" altLang="en-US" sz="3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内容占位符 2"/>
          <p:cNvSpPr>
            <a:spLocks noGrp="1"/>
          </p:cNvSpPr>
          <p:nvPr>
            <p:ph idx="1"/>
          </p:nvPr>
        </p:nvSpPr>
        <p:spPr>
          <a:xfrm>
            <a:off x="294456" y="1484784"/>
            <a:ext cx="8382000" cy="5791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Clr>
                <a:srgbClr val="FF0000"/>
              </a:buClr>
              <a:buFontTx/>
              <a:buNone/>
            </a:pPr>
            <a:r>
              <a:rPr lang="en-US" altLang="zh-CN" dirty="0">
                <a:solidFill>
                  <a:srgbClr val="FF0000"/>
                </a:solidFill>
                <a:cs typeface="Arial" charset="0"/>
              </a:rPr>
              <a:t>►►</a:t>
            </a:r>
            <a:r>
              <a:rPr lang="en-US" altLang="zh-CN" sz="2800" dirty="0">
                <a:latin typeface="Times New Roman" pitchFamily="18" charset="0"/>
              </a:rPr>
              <a:t>Therefore, we constructed </a:t>
            </a:r>
            <a:r>
              <a:rPr lang="en-US" altLang="zh-CN" sz="2800" b="1" dirty="0">
                <a:solidFill>
                  <a:srgbClr val="3333CC"/>
                </a:solidFill>
                <a:latin typeface="Times New Roman" pitchFamily="18" charset="0"/>
              </a:rPr>
              <a:t>F</a:t>
            </a:r>
            <a:r>
              <a:rPr lang="en-US" altLang="zh-CN" sz="2800" b="1" baseline="-25000" dirty="0">
                <a:solidFill>
                  <a:srgbClr val="3333CC"/>
                </a:solidFill>
                <a:latin typeface="Times New Roman" pitchFamily="18" charset="0"/>
              </a:rPr>
              <a:t>2</a:t>
            </a:r>
            <a:r>
              <a:rPr lang="en-US" altLang="zh-CN" sz="2800" dirty="0">
                <a:latin typeface="Times New Roman" pitchFamily="18" charset="0"/>
              </a:rPr>
              <a:t>, </a:t>
            </a:r>
            <a:r>
              <a:rPr lang="en-US" altLang="zh-CN" sz="2800" b="1" dirty="0">
                <a:solidFill>
                  <a:srgbClr val="3333CC"/>
                </a:solidFill>
                <a:latin typeface="Times New Roman" pitchFamily="18" charset="0"/>
              </a:rPr>
              <a:t>F</a:t>
            </a:r>
            <a:r>
              <a:rPr lang="en-US" altLang="zh-CN" sz="2800" b="1" baseline="-25000" dirty="0">
                <a:solidFill>
                  <a:srgbClr val="3333CC"/>
                </a:solidFill>
                <a:latin typeface="Times New Roman" pitchFamily="18" charset="0"/>
              </a:rPr>
              <a:t>2:3</a:t>
            </a:r>
            <a:r>
              <a:rPr lang="en-US" altLang="zh-CN" sz="2800" dirty="0">
                <a:latin typeface="Times New Roman" pitchFamily="18" charset="0"/>
              </a:rPr>
              <a:t>, and </a:t>
            </a:r>
            <a:r>
              <a:rPr lang="en-US" altLang="zh-CN" sz="2800" b="1" dirty="0">
                <a:solidFill>
                  <a:srgbClr val="3333CC"/>
                </a:solidFill>
                <a:latin typeface="Times New Roman" pitchFamily="18" charset="0"/>
              </a:rPr>
              <a:t>RILs </a:t>
            </a:r>
            <a:r>
              <a:rPr lang="en-US" altLang="zh-CN" sz="2800" dirty="0">
                <a:latin typeface="Times New Roman" pitchFamily="18" charset="0"/>
              </a:rPr>
              <a:t>populations to screen  stable QTL associated to fiber quality across multiple generations and environments.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188640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itchFamily="18" charset="0"/>
              </a:rPr>
              <a:t> Up to 2001,</a:t>
            </a:r>
            <a:r>
              <a:rPr lang="en-US" altLang="zh-CN" sz="3200" b="1" dirty="0">
                <a:solidFill>
                  <a:srgbClr val="7030A0"/>
                </a:solidFill>
                <a:latin typeface="Times New Roman" pitchFamily="18" charset="0"/>
              </a:rPr>
              <a:t>A few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stable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7030A0"/>
                </a:solidFill>
                <a:latin typeface="Times New Roman" pitchFamily="18" charset="0"/>
              </a:rPr>
              <a:t>or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common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7030A0"/>
                </a:solidFill>
                <a:latin typeface="Times New Roman" pitchFamily="18" charset="0"/>
              </a:rPr>
              <a:t>QTLs have been reported</a:t>
            </a:r>
            <a:endParaRPr lang="zh-CN" altLang="en-US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CN" sz="3200" b="1" dirty="0">
                <a:solidFill>
                  <a:srgbClr val="7030A0"/>
                </a:solidFill>
                <a:latin typeface="Times New Roman" pitchFamily="18" charset="0"/>
              </a:rPr>
              <a:t>Parents selection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898301"/>
            <a:ext cx="6019800" cy="4906963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zh-CN" sz="2400" dirty="0">
              <a:solidFill>
                <a:srgbClr val="FF3399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3260" b="1" dirty="0">
                <a:solidFill>
                  <a:srgbClr val="FF3399"/>
                </a:solidFill>
                <a:latin typeface="Times New Roman" pitchFamily="18" charset="0"/>
                <a:sym typeface="Symbol" pitchFamily="18" charset="2"/>
              </a:rPr>
              <a:t>0-153</a:t>
            </a:r>
            <a:r>
              <a:rPr lang="en-US" altLang="zh-CN" sz="3260" dirty="0">
                <a:latin typeface="Times New Roman" pitchFamily="18" charset="0"/>
                <a:sym typeface="Symbol" pitchFamily="18" charset="2"/>
              </a:rPr>
              <a:t>: 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3260" dirty="0">
                <a:latin typeface="Times New Roman" pitchFamily="18" charset="0"/>
                <a:sym typeface="Symbol" pitchFamily="18" charset="2"/>
              </a:rPr>
              <a:t>     </a:t>
            </a:r>
            <a:r>
              <a:rPr lang="en-US" altLang="zh-CN" sz="3260" i="1" dirty="0">
                <a:latin typeface="Times New Roman" pitchFamily="18" charset="0"/>
                <a:sym typeface="Symbol" pitchFamily="18" charset="2"/>
              </a:rPr>
              <a:t>G. </a:t>
            </a:r>
            <a:r>
              <a:rPr lang="en-US" altLang="zh-CN" sz="3260" i="1" dirty="0" err="1">
                <a:latin typeface="Times New Roman" pitchFamily="18" charset="0"/>
                <a:sym typeface="Symbol" pitchFamily="18" charset="2"/>
              </a:rPr>
              <a:t>arboreum</a:t>
            </a:r>
            <a:r>
              <a:rPr lang="en-US" altLang="zh-CN" sz="326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CN" sz="3260" b="1" dirty="0">
                <a:latin typeface="Times New Roman" pitchFamily="18" charset="0"/>
                <a:sym typeface="Symbol" pitchFamily="18" charset="2"/>
              </a:rPr>
              <a:t>introgression line </a:t>
            </a:r>
            <a:r>
              <a:rPr lang="en-US" altLang="zh-CN" sz="3260" dirty="0">
                <a:latin typeface="Times New Roman" pitchFamily="18" charset="0"/>
                <a:sym typeface="Symbol" pitchFamily="18" charset="2"/>
              </a:rPr>
              <a:t>with superior fiber quality from Sichuan agricultural university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3260" b="1" dirty="0">
                <a:solidFill>
                  <a:srgbClr val="FF3399"/>
                </a:solidFill>
                <a:latin typeface="Times New Roman" pitchFamily="18" charset="0"/>
                <a:sym typeface="Symbol" pitchFamily="18" charset="2"/>
              </a:rPr>
              <a:t>sGK9708</a:t>
            </a:r>
            <a:r>
              <a:rPr lang="en-US" altLang="zh-CN" sz="3260" dirty="0">
                <a:latin typeface="Times New Roman" pitchFamily="18" charset="0"/>
                <a:sym typeface="Symbol" pitchFamily="18" charset="2"/>
              </a:rPr>
              <a:t>: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zh-CN" sz="3260" dirty="0">
                <a:latin typeface="Times New Roman" pitchFamily="18" charset="0"/>
                <a:sym typeface="Symbol" pitchFamily="18" charset="2"/>
              </a:rPr>
              <a:t>     </a:t>
            </a:r>
            <a:r>
              <a:rPr lang="en-US" altLang="zh-CN" sz="3260" b="1" dirty="0">
                <a:latin typeface="Times New Roman" pitchFamily="18" charset="0"/>
                <a:sym typeface="Symbol" pitchFamily="18" charset="2"/>
              </a:rPr>
              <a:t>the selected line </a:t>
            </a:r>
            <a:r>
              <a:rPr lang="en-US" altLang="zh-CN" sz="3260" dirty="0">
                <a:latin typeface="Times New Roman" pitchFamily="18" charset="0"/>
                <a:sym typeface="Symbol" pitchFamily="18" charset="2"/>
              </a:rPr>
              <a:t>from the commercial transgenic cultivar CCRI41, resistant to budworm, bred in cotton research institute, CAAS, China</a:t>
            </a: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  <a:defRPr/>
            </a:pPr>
            <a:endParaRPr lang="en-US" altLang="zh-CN" sz="2400" dirty="0">
              <a:latin typeface="Times New Roman" pitchFamily="18" charset="0"/>
            </a:endParaRPr>
          </a:p>
        </p:txBody>
      </p:sp>
      <p:pic>
        <p:nvPicPr>
          <p:cNvPr id="15364" name="Picture 8" descr="sGKz8-02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34200" y="838200"/>
            <a:ext cx="1828800" cy="2667000"/>
          </a:xfrm>
          <a:noFill/>
        </p:spPr>
      </p:pic>
      <p:pic>
        <p:nvPicPr>
          <p:cNvPr id="15365" name="Picture 9" descr="sGKz8吐絮期(small)"/>
          <p:cNvPicPr>
            <a:picLocks noChangeAspect="1" noChangeArrowheads="1"/>
          </p:cNvPicPr>
          <p:nvPr/>
        </p:nvPicPr>
        <p:blipFill>
          <a:blip r:embed="rId3" cstate="print"/>
          <a:srcRect t="9189"/>
          <a:stretch>
            <a:fillRect/>
          </a:stretch>
        </p:blipFill>
        <p:spPr bwMode="auto">
          <a:xfrm>
            <a:off x="6858000" y="3505200"/>
            <a:ext cx="18780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12"/>
          <p:cNvSpPr>
            <a:spLocks noChangeArrowheads="1"/>
          </p:cNvSpPr>
          <p:nvPr/>
        </p:nvSpPr>
        <p:spPr bwMode="auto">
          <a:xfrm>
            <a:off x="6934200" y="914400"/>
            <a:ext cx="990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latin typeface="Arial" charset="0"/>
              </a:rPr>
              <a:t>0-153</a:t>
            </a:r>
          </a:p>
        </p:txBody>
      </p:sp>
      <p:sp>
        <p:nvSpPr>
          <p:cNvPr id="15367" name="Rectangle 13"/>
          <p:cNvSpPr>
            <a:spLocks noChangeArrowheads="1"/>
          </p:cNvSpPr>
          <p:nvPr/>
        </p:nvSpPr>
        <p:spPr bwMode="auto">
          <a:xfrm>
            <a:off x="6705600" y="3581400"/>
            <a:ext cx="990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latin typeface="Arial" charset="0"/>
              </a:rPr>
              <a:t>sGK9708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2149</TotalTime>
  <Words>3830</Words>
  <Application>Microsoft Macintosh PowerPoint</Application>
  <PresentationFormat>On-screen Show (4:3)</PresentationFormat>
  <Paragraphs>2266</Paragraphs>
  <Slides>45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8" baseType="lpstr">
      <vt:lpstr>微软雅黑</vt:lpstr>
      <vt:lpstr>黑体</vt:lpstr>
      <vt:lpstr>宋体</vt:lpstr>
      <vt:lpstr>楷体</vt:lpstr>
      <vt:lpstr>Arial</vt:lpstr>
      <vt:lpstr>Calibri</vt:lpstr>
      <vt:lpstr>仿宋_GB2312</vt:lpstr>
      <vt:lpstr>楷体_GB2312</vt:lpstr>
      <vt:lpstr>Symbol</vt:lpstr>
      <vt:lpstr>Times New Roman</vt:lpstr>
      <vt:lpstr>Wingdings</vt:lpstr>
      <vt:lpstr>Wingdings 2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Cotton fiber quality  molecular marker-assisted selection</vt:lpstr>
      <vt:lpstr>PowerPoint Presentation</vt:lpstr>
      <vt:lpstr>Parents selection </vt:lpstr>
      <vt:lpstr>PowerPoint Presentation</vt:lpstr>
      <vt:lpstr>PowerPoint Presentation</vt:lpstr>
      <vt:lpstr>PowerPoint Presentation</vt:lpstr>
      <vt:lpstr>Marker analysis (to 2009)</vt:lpstr>
      <vt:lpstr>F2 population (183 plants)</vt:lpstr>
      <vt:lpstr>PowerPoint Presentation</vt:lpstr>
      <vt:lpstr>RIL population (196 lines)</vt:lpstr>
      <vt:lpstr>9 QTLs could be identified in both early and advanced generations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 1. Marker density analysis across the whole genome in the integrated linkage map</vt:lpstr>
      <vt:lpstr>PowerPoint Presentation</vt:lpstr>
      <vt:lpstr>Statistical analysis of the parents and the RIL population across 22 environments</vt:lpstr>
      <vt:lpstr>Correlation analysis of the traits relating to fiber quality and yield</vt:lpstr>
      <vt:lpstr>QTLs identified in single environment and in multiple environments</vt:lpstr>
      <vt:lpstr>PowerPoint Presentation</vt:lpstr>
      <vt:lpstr>Clustering information of the QTLs identified at least in three environments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Microsoft Office User</cp:lastModifiedBy>
  <cp:revision>148</cp:revision>
  <dcterms:created xsi:type="dcterms:W3CDTF">2016-04-19T07:02:12Z</dcterms:created>
  <dcterms:modified xsi:type="dcterms:W3CDTF">2020-11-17T18:50:24Z</dcterms:modified>
</cp:coreProperties>
</file>