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1" r:id="rId2"/>
    <p:sldId id="279" r:id="rId3"/>
    <p:sldId id="277" r:id="rId4"/>
    <p:sldId id="272" r:id="rId5"/>
    <p:sldId id="266" r:id="rId6"/>
    <p:sldId id="267" r:id="rId7"/>
    <p:sldId id="275" r:id="rId8"/>
    <p:sldId id="283" r:id="rId9"/>
    <p:sldId id="276" r:id="rId10"/>
    <p:sldId id="268" r:id="rId11"/>
    <p:sldId id="273" r:id="rId12"/>
    <p:sldId id="274" r:id="rId13"/>
    <p:sldId id="256" r:id="rId14"/>
    <p:sldId id="257" r:id="rId15"/>
    <p:sldId id="282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72821" autoAdjust="0"/>
  </p:normalViewPr>
  <p:slideViewPr>
    <p:cSldViewPr>
      <p:cViewPr varScale="1">
        <p:scale>
          <a:sx n="73" d="100"/>
          <a:sy n="73" d="100"/>
        </p:scale>
        <p:origin x="-17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72EC9-A2C2-5540-83AE-A96A4E544D21}" type="datetimeFigureOut">
              <a:rPr lang="en-US" smtClean="0"/>
              <a:pPr/>
              <a:t>11/16/20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272EC-74CD-4649-9C41-C51267924D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6414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B63AB-2F3C-41AD-B8C3-0C4410E05EC7}" type="datetimeFigureOut">
              <a:rPr lang="en-IN" smtClean="0"/>
              <a:pPr/>
              <a:t>16/11/20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984B2-8AA6-4B20-BB0E-6D5FA881B81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4564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984B2-8AA6-4B20-BB0E-6D5FA881B810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984B2-8AA6-4B20-BB0E-6D5FA881B810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7EF36-C216-4BB4-8525-A433E503DA21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984B2-8AA6-4B20-BB0E-6D5FA881B810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984B2-8AA6-4B20-BB0E-6D5FA881B810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87-2802-D04B-B2CB-C0A8C9A584C0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Indian Cotton Trials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8BE9-323F-AF4B-AC46-23814CB45326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Indian Cotton Trials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A4D-170C-7644-8D91-7113ECE8F4F1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Indian Cotton Trials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1178-ACB7-104D-9648-8334B59AE731}" type="datetime1">
              <a:rPr lang="en-GB" smtClean="0"/>
              <a:pPr>
                <a:defRPr/>
              </a:pPr>
              <a:t>16/11/2020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Indian Cotton Trials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288E4-AFD3-48FB-9407-BB548B25DB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9D72-662E-2D4F-9BA9-4B8A29ED28E2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Indian Cotton Trials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33F4-C8E4-C941-B6E6-BF3FE9F620E9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Indian Cotton Trials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0907-F0DD-9E40-8109-8301184B19F5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Indian Cotton Trials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1C973-C961-C641-A85F-86914B711136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Indian Cotton Trials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234F-8112-B14E-83A7-24F562B217A9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Indian Cotton Trials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5949-FD0B-694F-9723-DCC97D50E5E6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Indian Cotton Trials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EC18-C586-8C4A-B16F-4E315BF7DA3F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Indian Cotton Trials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2141-6D83-4B4B-9ECB-821A1071EAF5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Indian Cotton Trials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CF71E-8D5D-5240-A42C-8B850A54BB7E}" type="datetime1">
              <a:rPr lang="en-GB" smtClean="0"/>
              <a:pPr/>
              <a:t>16/11/2020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Indian Cotton Trials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800E6-AEC4-42C6-9650-AF7C7C2D41C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007A37"/>
                </a:solidFill>
              </a:rPr>
              <a:t>New Age Environmentally Friendly Technology for Sustainable Production of Cotton and Mitigating Changing Climate</a:t>
            </a:r>
            <a:endParaRPr lang="en-IN" sz="2800" dirty="0">
              <a:solidFill>
                <a:srgbClr val="007A3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64904"/>
            <a:ext cx="9144000" cy="394989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2600" i="1" dirty="0">
                <a:solidFill>
                  <a:srgbClr val="C00000"/>
                </a:solidFill>
              </a:rPr>
              <a:t>Phillip R. Walesby, V. Kumar, I. M. Maisuria, H.R. Desai, C.J. Patel,    Rekha Sojitra and Pinal Chaudhary</a:t>
            </a:r>
          </a:p>
          <a:p>
            <a:pPr algn="ctr">
              <a:buNone/>
            </a:pPr>
            <a:endParaRPr lang="en-US" sz="2800" dirty="0"/>
          </a:p>
          <a:p>
            <a:pPr algn="ctr">
              <a:buNone/>
            </a:pPr>
            <a:endParaRPr lang="en-US" sz="2800" dirty="0"/>
          </a:p>
          <a:p>
            <a:pPr indent="-28800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Main Cotton Research Station</a:t>
            </a:r>
          </a:p>
          <a:p>
            <a:pPr indent="-28800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Navsari Agricultural University</a:t>
            </a:r>
          </a:p>
          <a:p>
            <a:pPr indent="-28800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Surat, India 395007</a:t>
            </a:r>
          </a:p>
          <a:p>
            <a:pPr algn="ctr">
              <a:buNone/>
            </a:pPr>
            <a:r>
              <a:rPr lang="en-US" sz="2400" dirty="0">
                <a:solidFill>
                  <a:srgbClr val="002060"/>
                </a:solidFill>
              </a:rPr>
              <a:t>  </a:t>
            </a:r>
            <a:r>
              <a:rPr lang="en-US" sz="2800" dirty="0">
                <a:solidFill>
                  <a:srgbClr val="002060"/>
                </a:solidFill>
              </a:rPr>
              <a:t>Scriptfert International Limited</a:t>
            </a:r>
          </a:p>
          <a:p>
            <a:pPr algn="ctr">
              <a:buNone/>
            </a:pPr>
            <a:endParaRPr lang="en-US" sz="28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900" i="1" dirty="0"/>
              <a:t>             </a:t>
            </a:r>
            <a:r>
              <a:rPr lang="en-US" sz="1500" i="1" dirty="0"/>
              <a:t>The views/interpretations expressed by the presenter may/may not be subscribed by affiliating institutions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971451"/>
              </p:ext>
            </p:extLst>
          </p:nvPr>
        </p:nvGraphicFramePr>
        <p:xfrm>
          <a:off x="-1" y="836713"/>
          <a:ext cx="9108505" cy="56324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87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5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0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7168">
                <a:tc>
                  <a:txBody>
                    <a:bodyPr/>
                    <a:lstStyle/>
                    <a:p>
                      <a:r>
                        <a:rPr lang="en-US" sz="1600" dirty="0"/>
                        <a:t>Treatments</a:t>
                      </a:r>
                      <a:endParaRPr lang="en-US" sz="16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Total  cost of</a:t>
                      </a:r>
                    </a:p>
                    <a:p>
                      <a:pPr algn="ctr"/>
                      <a:r>
                        <a:rPr lang="en-US" sz="1600" b="1" dirty="0"/>
                        <a:t>Cultivation</a:t>
                      </a:r>
                    </a:p>
                    <a:p>
                      <a:pPr algn="ctr"/>
                      <a:r>
                        <a:rPr lang="en-US" sz="1600" b="1" dirty="0"/>
                        <a:t>Rs/ha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Gross Return</a:t>
                      </a:r>
                    </a:p>
                    <a:p>
                      <a:pPr algn="ctr"/>
                      <a:r>
                        <a:rPr lang="en-US" sz="1600" b="1" dirty="0"/>
                        <a:t>Rs/ha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Net</a:t>
                      </a:r>
                    </a:p>
                    <a:p>
                      <a:pPr algn="ctr"/>
                      <a:r>
                        <a:rPr lang="en-US" sz="1600" b="1" baseline="0" dirty="0"/>
                        <a:t> Return</a:t>
                      </a:r>
                    </a:p>
                    <a:p>
                      <a:pPr algn="ctr"/>
                      <a:r>
                        <a:rPr lang="en-US" sz="1600" b="1" baseline="0" dirty="0"/>
                        <a:t>Rs/ha</a:t>
                      </a:r>
                      <a:endParaRPr lang="en-US" sz="16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 :</a:t>
                      </a:r>
                    </a:p>
                    <a:p>
                      <a:pPr algn="ctr"/>
                      <a:r>
                        <a:rPr lang="en-US" sz="1600" b="1" dirty="0"/>
                        <a:t>Benefit</a:t>
                      </a:r>
                      <a:r>
                        <a:rPr lang="en-US" sz="1600" b="1" baseline="0" dirty="0"/>
                        <a:t> Ratio</a:t>
                      </a:r>
                      <a:endParaRPr lang="en-US" sz="16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91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T1.    Imidacloprid 200SL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32,351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62,524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30,173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1:1.93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16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T2 .   Thiamehoxam 25WG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33,287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61,812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28,525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1:1.86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496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T3.    Acetamiprid 20SP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31,983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66,174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34,191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1:2.07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16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T4.     Profenophos 50EC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35,600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75,682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40,082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1:2.13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16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T9.     Recommended  sprays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33,839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71,923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38,084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1:2.12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16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T5.     T1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34,478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71,667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37,189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1:2.08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T6.     T2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35,248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74,679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39,431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1:2.12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T7 .    T3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34,181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78,438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44,257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1:2.29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2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T8.     T4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37,615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81,486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43,871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1:2.17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88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T10    T9 + Ecolock + ST (Imida.)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35,975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86,541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 marL="32385" marR="323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50,566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1:2.41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T11</a:t>
                      </a:r>
                      <a:r>
                        <a:rPr lang="en-US" sz="1600" b="1" baseline="0" dirty="0"/>
                        <a:t>    Control (No spray)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29,650</a:t>
                      </a:r>
                      <a:endParaRPr lang="en-US" sz="1600" b="1" dirty="0">
                        <a:latin typeface="+mn-lt"/>
                        <a:ea typeface="Times New Roman"/>
                        <a:cs typeface="Shru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Shruti"/>
                        </a:rPr>
                        <a:t>41,172</a:t>
                      </a: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11,522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1:1.39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63000" cy="836712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N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EFFECT   OF  PESTICIDES  WITH  AND  WITHOUT  ECOLOCK</a:t>
            </a:r>
            <a:r>
              <a:rPr lang="en-IN" sz="2400" b="1" baseline="-25000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TM</a:t>
            </a:r>
            <a:r>
              <a:rPr lang="en-IN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 ON  ECONOMICS OF COTTON  CULTIVATION (2011-13)</a:t>
            </a:r>
            <a:endParaRPr lang="en-US" sz="2400" b="1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FF0000"/>
                </a:solidFill>
                <a:ea typeface="Times New Roman"/>
                <a:cs typeface="Shruti"/>
              </a:rPr>
              <a:t>EFFICIENCY OF 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FERTILIZER NITROGEN USE (kg Seed Cotton/kg N)</a:t>
            </a:r>
            <a:endParaRPr lang="en-IN" sz="2400" b="1" baseline="-25000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782727"/>
              </p:ext>
            </p:extLst>
          </p:nvPr>
        </p:nvGraphicFramePr>
        <p:xfrm>
          <a:off x="35496" y="1124744"/>
          <a:ext cx="9073008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2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Treatment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2011-12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2012-13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Average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Pesticides with Ecolock</a:t>
                      </a:r>
                      <a:r>
                        <a:rPr lang="en-US" sz="2400" b="1" baseline="-25000" dirty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9.08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8.40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8.74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Pesticides without Ecolock</a:t>
                      </a:r>
                      <a:r>
                        <a:rPr lang="en-US" sz="2400" b="1" baseline="-25000" dirty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8.36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7.08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7.72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Additional yield per unit N</a:t>
                      </a:r>
                      <a:endParaRPr lang="en-IN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0.72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1.32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1.02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0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Percent increase due to Ecolock</a:t>
                      </a:r>
                      <a:r>
                        <a:rPr lang="en-US" sz="2400" b="1" baseline="-25000" dirty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8.6%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18.6%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13.2%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EFFECIENCY OF WATER USE (kg Seed Cotton/ha mm Water)</a:t>
            </a:r>
            <a:endParaRPr lang="en-IN" sz="2400" b="1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632831"/>
              </p:ext>
            </p:extLst>
          </p:nvPr>
        </p:nvGraphicFramePr>
        <p:xfrm>
          <a:off x="35496" y="1484784"/>
          <a:ext cx="9108503" cy="4968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3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4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5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4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Treatment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2011-12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2012-13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Average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8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Pesticides with Ecolock</a:t>
                      </a:r>
                      <a:r>
                        <a:rPr lang="en-US" sz="2400" b="1" baseline="-25000" dirty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15.6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15.2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15.4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Pesticides without Ecolock</a:t>
                      </a:r>
                      <a:r>
                        <a:rPr lang="en-US" sz="2400" b="1" baseline="-25000" dirty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14.3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12.1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13.2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8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Additional yield per unit of</a:t>
                      </a:r>
                      <a:r>
                        <a:rPr lang="en-US" sz="2400" b="1" baseline="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Nitrogen</a:t>
                      </a:r>
                      <a:endParaRPr lang="en-IN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3.1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2.2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2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+mn-lt"/>
                          <a:ea typeface="Times New Roman"/>
                          <a:cs typeface="Times New Roman"/>
                        </a:rPr>
                        <a:t>Percent increase due to Ecolock</a:t>
                      </a:r>
                      <a:r>
                        <a:rPr lang="en-US" sz="2400" b="1" i="1" baseline="-25000" dirty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i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Calibri"/>
                          <a:ea typeface="Times New Roman"/>
                          <a:cs typeface="Times New Roman"/>
                        </a:rPr>
                        <a:t>8.6%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Calibri"/>
                          <a:ea typeface="Times New Roman"/>
                          <a:cs typeface="Times New Roman"/>
                        </a:rPr>
                        <a:t>25.1%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Calibri"/>
                          <a:ea typeface="Times New Roman"/>
                          <a:cs typeface="Times New Roman"/>
                        </a:rPr>
                        <a:t>16.8%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-315416"/>
            <a:ext cx="8291264" cy="14176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br>
              <a:rPr lang="en-US" dirty="0"/>
            </a:b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GREEN HOUSE GAS EMISSIONS (GHG)*</a:t>
            </a:r>
            <a:endParaRPr lang="en-IN" sz="2400" b="1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62844"/>
              </p:ext>
            </p:extLst>
          </p:nvPr>
        </p:nvGraphicFramePr>
        <p:xfrm>
          <a:off x="107504" y="1484785"/>
          <a:ext cx="8856984" cy="4550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6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9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0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2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57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9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251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Year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CO2  Emission 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7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No. of sprays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Without Ecolock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No. of sprays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With Ecolock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65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Kg CO2e/ha</a:t>
                      </a:r>
                      <a:endParaRPr lang="en-IN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Kg CO2e/t</a:t>
                      </a:r>
                      <a:endParaRPr lang="en-IN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Kg CO2e/ha</a:t>
                      </a:r>
                      <a:endParaRPr lang="en-IN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Kg CO2e/t</a:t>
                      </a:r>
                      <a:endParaRPr lang="en-IN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0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2011-12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1,064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530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889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408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0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2012-13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892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525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718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338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0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Average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5.5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978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528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4.5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804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373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75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latin typeface="Calibri"/>
                          <a:ea typeface="Times New Roman"/>
                          <a:cs typeface="Times New Roman"/>
                        </a:rPr>
                        <a:t> Decrease (%) due to Ecolock</a:t>
                      </a:r>
                      <a:r>
                        <a:rPr lang="en-US" sz="2000" b="1" i="1" baseline="-25000" dirty="0">
                          <a:latin typeface="Calibri"/>
                          <a:ea typeface="Times New Roman"/>
                          <a:cs typeface="Times New Roman"/>
                        </a:rPr>
                        <a:t>TM</a:t>
                      </a:r>
                      <a:r>
                        <a:rPr lang="en-US" sz="2000" b="1" i="1" dirty="0"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endParaRPr lang="en-IN" sz="20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b="1" i="1" kern="1200" dirty="0">
                        <a:solidFill>
                          <a:schemeClr val="dk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Calibri"/>
                          <a:ea typeface="Times New Roman"/>
                          <a:cs typeface="Times New Roman"/>
                        </a:rPr>
                        <a:t>-18.2%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Calibri"/>
                          <a:ea typeface="Times New Roman"/>
                          <a:cs typeface="Times New Roman"/>
                        </a:rPr>
                        <a:t>-17.8%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Calibri"/>
                          <a:ea typeface="Times New Roman"/>
                          <a:cs typeface="Times New Roman"/>
                        </a:rPr>
                        <a:t>-29.4%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394" y="6611779"/>
            <a:ext cx="28216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* The data may/may not represent absolute values</a:t>
            </a:r>
            <a:endParaRPr lang="en-IN" sz="10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7424"/>
            <a:ext cx="9144000" cy="1498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br>
              <a:rPr lang="en-US" dirty="0"/>
            </a:br>
            <a:r>
              <a:rPr lang="en-US" dirty="0"/>
              <a:t> 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ENVIROMENT IMPACT QUOTIENT (EIQ) FIELD RATING</a:t>
            </a:r>
            <a:endParaRPr lang="en-IN" sz="2400" b="1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383670"/>
              </p:ext>
            </p:extLst>
          </p:nvPr>
        </p:nvGraphicFramePr>
        <p:xfrm>
          <a:off x="0" y="1460326"/>
          <a:ext cx="9108504" cy="4323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Treatment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2011-12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2012-13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Average</a:t>
                      </a:r>
                      <a:endParaRPr lang="en-IN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Pesticides without Ecolock</a:t>
                      </a:r>
                      <a:r>
                        <a:rPr lang="en-US" sz="2400" b="1" baseline="-25000" dirty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99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77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88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Pesticides with Ecolock</a:t>
                      </a:r>
                      <a:r>
                        <a:rPr lang="en-US" sz="2400" b="1" baseline="-25000" dirty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87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62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74.5</a:t>
                      </a:r>
                      <a:endParaRPr lang="en-IN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85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+mn-lt"/>
                          <a:ea typeface="Times New Roman"/>
                          <a:cs typeface="Times New Roman"/>
                        </a:rPr>
                        <a:t>Percent decrease due to Ecolock</a:t>
                      </a:r>
                      <a:r>
                        <a:rPr lang="en-US" sz="2400" b="1" i="1" baseline="-25000" dirty="0">
                          <a:latin typeface="+mn-lt"/>
                          <a:ea typeface="Times New Roman"/>
                          <a:cs typeface="Times New Roman"/>
                        </a:rPr>
                        <a:t>TM</a:t>
                      </a:r>
                      <a:endParaRPr lang="en-IN" sz="2400" b="1" i="1" baseline="-25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Calibri"/>
                          <a:ea typeface="Times New Roman"/>
                          <a:cs typeface="Times New Roman"/>
                        </a:rPr>
                        <a:t>-12.9%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Calibri"/>
                          <a:ea typeface="Times New Roman"/>
                          <a:cs typeface="Times New Roman"/>
                        </a:rPr>
                        <a:t>-19.5%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Calibri"/>
                          <a:ea typeface="Times New Roman"/>
                          <a:cs typeface="Times New Roman"/>
                        </a:rPr>
                        <a:t>-16.2%</a:t>
                      </a:r>
                      <a:endParaRPr lang="en-IN" sz="24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394" y="6611779"/>
            <a:ext cx="28216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* The data may/may not represent absolute values</a:t>
            </a:r>
            <a:endParaRPr lang="en-IN" sz="1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64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MAJOR CONCLUSIONS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The study conclusively demonstrated that Ecolock</a:t>
            </a:r>
            <a:r>
              <a:rPr lang="en-US" sz="2000" b="1" baseline="-25000" dirty="0">
                <a:solidFill>
                  <a:srgbClr val="000000"/>
                </a:solidFill>
              </a:rPr>
              <a:t>TM</a:t>
            </a:r>
            <a:r>
              <a:rPr lang="en-US" sz="2000" b="1" dirty="0">
                <a:solidFill>
                  <a:srgbClr val="000000"/>
                </a:solidFill>
              </a:rPr>
              <a:t> mixed with pesticides helped reduce the number of applications, enhanced biomass, yield and economic returns and also improved soil fertility </a:t>
            </a:r>
          </a:p>
          <a:p>
            <a:pPr marL="342900" indent="-342900" algn="just">
              <a:buFont typeface="Arial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FIRST CONCLUSION: A STRONG ECONOMIC RATIONALE for ECOLOCK</a:t>
            </a:r>
            <a:r>
              <a:rPr lang="en-US" sz="2000" b="1" baseline="-25000" dirty="0">
                <a:solidFill>
                  <a:srgbClr val="FF0000"/>
                </a:solidFill>
              </a:rPr>
              <a:t>TM</a:t>
            </a:r>
          </a:p>
          <a:p>
            <a:pPr marL="342900" indent="-342900" algn="just">
              <a:buFont typeface="Arial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Moreover Ecolock</a:t>
            </a:r>
            <a:r>
              <a:rPr lang="en-US" sz="2000" b="1" baseline="-25000" dirty="0">
                <a:solidFill>
                  <a:srgbClr val="000000"/>
                </a:solidFill>
              </a:rPr>
              <a:t>TM</a:t>
            </a:r>
            <a:r>
              <a:rPr lang="en-US" sz="2000" b="1" dirty="0">
                <a:solidFill>
                  <a:srgbClr val="000000"/>
                </a:solidFill>
              </a:rPr>
              <a:t> is a certified organic product which enhances fertilizer nitrogen and improves water use efficiency as well as reduces GHG emissions and EIQ field ratings in cotton</a:t>
            </a:r>
          </a:p>
          <a:p>
            <a:pPr marL="342900" indent="-342900" algn="just">
              <a:buFont typeface="Arial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SECOND CONCLUSION: ECOLOCK</a:t>
            </a:r>
            <a:r>
              <a:rPr lang="en-US" sz="2000" b="1" baseline="-25000" dirty="0">
                <a:solidFill>
                  <a:srgbClr val="FF0000"/>
                </a:solidFill>
              </a:rPr>
              <a:t>TM</a:t>
            </a:r>
            <a:r>
              <a:rPr lang="en-US" sz="2000" b="1" dirty="0">
                <a:solidFill>
                  <a:srgbClr val="FF0000"/>
                </a:solidFill>
              </a:rPr>
              <a:t> HAS BROAD AND STRONG EVIROMENTAL CREDNETIALS </a:t>
            </a:r>
          </a:p>
          <a:p>
            <a:pPr marL="342900" indent="-342900" algn="just">
              <a:buFont typeface="Arial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The product is user friendly, safe for man and animals alike. No adverse effects have ever been observed or reported during or after the trials </a:t>
            </a:r>
          </a:p>
          <a:p>
            <a:pPr marL="342900" indent="-342900" algn="just">
              <a:buFont typeface="Arial"/>
              <a:buChar char="•"/>
            </a:pPr>
            <a:endParaRPr lang="en-US" sz="2000" b="1" u="sng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FINAL CONCLUSION: ECOLOCK</a:t>
            </a:r>
            <a:r>
              <a:rPr lang="en-US" sz="2000" b="1" baseline="-25000" dirty="0">
                <a:solidFill>
                  <a:srgbClr val="FF0000"/>
                </a:solidFill>
              </a:rPr>
              <a:t>TM </a:t>
            </a:r>
            <a:r>
              <a:rPr lang="en-US" sz="2000" b="1" dirty="0">
                <a:solidFill>
                  <a:srgbClr val="FF0000"/>
                </a:solidFill>
              </a:rPr>
              <a:t>IS SAFE TO USE</a:t>
            </a:r>
            <a:r>
              <a:rPr lang="en-US" sz="2000" b="1" u="sng" dirty="0">
                <a:solidFill>
                  <a:srgbClr val="FF0000"/>
                </a:solidFill>
              </a:rPr>
              <a:t> </a:t>
            </a:r>
            <a:endParaRPr lang="en-IN" sz="2000" b="1" u="sng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288E4-AFD3-48FB-9407-BB548B25DB4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144000" cy="6555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BACKGROUND</a:t>
            </a:r>
          </a:p>
          <a:p>
            <a:pPr marL="342900" indent="-342900" algn="just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Since the introduction into India of Bt cotton as the first transgenic crop in 2002, India has witnessed unprecedented growth in every sphere associated to cotton. </a:t>
            </a:r>
          </a:p>
          <a:p>
            <a:pPr algn="just"/>
            <a:endParaRPr lang="en-US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dirty="0">
                <a:solidFill>
                  <a:srgbClr val="C00000"/>
                </a:solidFill>
              </a:rPr>
              <a:t>Be it cultivation, production, returns, processing, trade and textile, every sector has  gained </a:t>
            </a:r>
            <a:r>
              <a:rPr lang="en-US" b="1" i="1" dirty="0">
                <a:solidFill>
                  <a:srgbClr val="C00000"/>
                </a:solidFill>
              </a:rPr>
              <a:t>except </a:t>
            </a:r>
            <a:r>
              <a:rPr lang="en-US" dirty="0">
                <a:solidFill>
                  <a:srgbClr val="C00000"/>
                </a:solidFill>
              </a:rPr>
              <a:t>the pesticide industry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Prior to the introduction of Bt cotton, average usage of pesticides into the crop during 1997-02 (IX FYP) was 33.4% of the total pesticides used in India. Of this, 65.5% was for bollworms and 32.3% for sucking pests. </a:t>
            </a:r>
          </a:p>
          <a:p>
            <a:pPr algn="just"/>
            <a:endParaRPr lang="en-US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dirty="0">
                <a:solidFill>
                  <a:srgbClr val="C00000"/>
                </a:solidFill>
              </a:rPr>
              <a:t>The situation changed during 2007-12 (XI FYP). The share of pesticides for bollworm dropped to 18.9% and alarmingly that for sucking pests rose to 84.7% now a major concern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/>
            <a:endParaRPr lang="en-US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ETL based applications and IPM/IRM technology did provide solace but have taken the back seat to Bt cotton. </a:t>
            </a:r>
          </a:p>
          <a:p>
            <a:pPr algn="just"/>
            <a:endParaRPr lang="en-US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b="1" dirty="0">
                <a:solidFill>
                  <a:srgbClr val="C00000"/>
                </a:solidFill>
              </a:rPr>
              <a:t>Ecolock</a:t>
            </a:r>
            <a:r>
              <a:rPr lang="en-US" b="1" baseline="-25000" dirty="0">
                <a:solidFill>
                  <a:srgbClr val="C00000"/>
                </a:solidFill>
              </a:rPr>
              <a:t>TM</a:t>
            </a:r>
            <a:r>
              <a:rPr lang="en-US" dirty="0">
                <a:solidFill>
                  <a:srgbClr val="C00000"/>
                </a:solidFill>
              </a:rPr>
              <a:t> (</a:t>
            </a:r>
            <a:r>
              <a:rPr lang="en-US" b="1" dirty="0">
                <a:solidFill>
                  <a:srgbClr val="C00000"/>
                </a:solidFill>
              </a:rPr>
              <a:t>Bioclasp</a:t>
            </a:r>
            <a:r>
              <a:rPr lang="en-US" b="1" baseline="-25000" dirty="0">
                <a:solidFill>
                  <a:srgbClr val="C00000"/>
                </a:solidFill>
              </a:rPr>
              <a:t>TM</a:t>
            </a:r>
            <a:r>
              <a:rPr lang="en-US" dirty="0">
                <a:solidFill>
                  <a:srgbClr val="C00000"/>
                </a:solidFill>
              </a:rPr>
              <a:t> based technology) helps retain applied and native chemistries in place a for longer time thereby enhancing their efficiency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marL="342900" indent="-342900" algn="just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It was applied in conjunction with pesticides in order to explore the possibility of a r</a:t>
            </a:r>
            <a:r>
              <a:rPr lang="en-US" b="1" i="1" dirty="0">
                <a:solidFill>
                  <a:srgbClr val="000000"/>
                </a:solidFill>
              </a:rPr>
              <a:t>eduction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i="1" dirty="0">
                <a:solidFill>
                  <a:srgbClr val="000000"/>
                </a:solidFill>
              </a:rPr>
              <a:t>in pesticide applications </a:t>
            </a:r>
            <a:r>
              <a:rPr lang="en-US" dirty="0">
                <a:solidFill>
                  <a:srgbClr val="000000"/>
                </a:solidFill>
              </a:rPr>
              <a:t>for </a:t>
            </a:r>
            <a:r>
              <a:rPr lang="en-US" b="1" i="1" dirty="0">
                <a:solidFill>
                  <a:srgbClr val="000000"/>
                </a:solidFill>
              </a:rPr>
              <a:t>sustainable cotton production </a:t>
            </a:r>
            <a:r>
              <a:rPr lang="en-US" dirty="0">
                <a:solidFill>
                  <a:srgbClr val="000000"/>
                </a:solidFill>
              </a:rPr>
              <a:t>and to help in </a:t>
            </a:r>
            <a:r>
              <a:rPr lang="en-US" b="1" i="1" dirty="0">
                <a:solidFill>
                  <a:srgbClr val="000000"/>
                </a:solidFill>
              </a:rPr>
              <a:t>mitigating  changing climate</a:t>
            </a:r>
            <a:r>
              <a:rPr lang="en-US" b="1" dirty="0">
                <a:solidFill>
                  <a:srgbClr val="000000"/>
                </a:solidFill>
              </a:rPr>
              <a:t>.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en-IN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98072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PESTICIDES USED IN THE STUDY</a:t>
            </a:r>
            <a:endParaRPr lang="en-IN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963550"/>
              </p:ext>
            </p:extLst>
          </p:nvPr>
        </p:nvGraphicFramePr>
        <p:xfrm>
          <a:off x="0" y="1052736"/>
          <a:ext cx="9108504" cy="5593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9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3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Treatments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Doses</a:t>
                      </a:r>
                      <a:endParaRPr lang="en-IN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Number of 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sprays</a:t>
                      </a:r>
                      <a:endParaRPr lang="en-IN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     2011-12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2012-13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T1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Imidacloprid 20SL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20 g  a.i./ha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6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T2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Thiamethoxam 25 WG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25 g  a.i./ha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6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T3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Acetamiprid 20 SP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15 g  a.i./ha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6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T4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Profenphos 50 EC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1000 g a.i./ha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T1+ Ecolock (Eco)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As in T1+ Eco. 2 ml/l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4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T6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T2+ Ecolock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 As inT2+Eco. 2 ml/l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4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T7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T3 + Ecolock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As in T3+ Eco. 2 ml/l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4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T8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T4 + Ecolock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As in T4+ Eco. 2ml/l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4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64">
                <a:tc>
                  <a:txBody>
                    <a:bodyPr/>
                    <a:lstStyle/>
                    <a:p>
                      <a:r>
                        <a:rPr lang="en-US" sz="2000" b="1" dirty="0"/>
                        <a:t>T9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Recommended sprays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Different pesticides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6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en-US" sz="2000" b="1" dirty="0"/>
                        <a:t>T10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Rec. sprays+ Ecolock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As in T9+ Eco. 2ml/l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4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6832">
                <a:tc>
                  <a:txBody>
                    <a:bodyPr/>
                    <a:lstStyle/>
                    <a:p>
                      <a:r>
                        <a:rPr lang="en-US" sz="2000" b="1" dirty="0"/>
                        <a:t>T11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Control (No sprays)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EFFECT  OF  PESTICIDES  WITH  AND  WITHOUT  ECOLOCK</a:t>
            </a:r>
            <a:r>
              <a:rPr lang="en-US" sz="2200" b="1" baseline="-25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TM</a:t>
            </a:r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ON  SUCKING  PEST  POPULATION (2011-13)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430372"/>
              </p:ext>
            </p:extLst>
          </p:nvPr>
        </p:nvGraphicFramePr>
        <p:xfrm>
          <a:off x="0" y="761038"/>
          <a:ext cx="9143999" cy="546276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83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1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81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8220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TREATMENTS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Leaf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hoppers/3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</a:rPr>
                        <a:t> leaves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                                                              T.V.             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</a:rPr>
                        <a:t>   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      O.V.     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Thrips/ 3 leaves</a:t>
                      </a:r>
                    </a:p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 T.V.              O.V.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Aphids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</a:rPr>
                        <a:t> / 3 leaves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  T.V.             O.V.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White fly / 3 leaves</a:t>
                      </a:r>
                    </a:p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 T.V.                O.V.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/>
                        <a:t>T1.    Imidacloprid 200SL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/>
                        <a:t>T2 .   Thiamethoxam 25WG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6.14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/>
                        <a:t>T3.    Acetamiprid 20SP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6.02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5.14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/>
                        <a:t>T4.     Profenophos 50EC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4.59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/>
                        <a:t>T9.     Recommended  sprays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/>
                        <a:t>Average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3.72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10.6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5.87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5.05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/>
                        <a:t>T5.     T1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3.07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1.94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T6.     T2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3.09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2.28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4.38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T7 .    T3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2.23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T8.     T4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2.07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1.77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/>
                        <a:t>T10    T9+ Ecolock + ST (Imida.)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1.79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2.88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1.84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1.66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7736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/>
                        <a:t>Average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3.18</a:t>
                      </a:r>
                    </a:p>
                    <a:p>
                      <a:pPr algn="ctr"/>
                      <a:r>
                        <a:rPr lang="en-US" sz="1400" b="1" i="1" dirty="0"/>
                        <a:t>(-15%)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9.0</a:t>
                      </a:r>
                      <a:r>
                        <a:rPr lang="en-US" sz="1400" b="1" i="1" baseline="0" dirty="0"/>
                        <a:t> </a:t>
                      </a:r>
                    </a:p>
                    <a:p>
                      <a:pPr algn="ctr"/>
                      <a:r>
                        <a:rPr lang="en-US" sz="1400" b="1" i="1" dirty="0"/>
                        <a:t>(-15.7%)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4.12</a:t>
                      </a:r>
                    </a:p>
                    <a:p>
                      <a:pPr algn="ctr"/>
                      <a:r>
                        <a:rPr lang="en-US" sz="1400" b="1" i="1" dirty="0"/>
                        <a:t>(-29.8%)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3.42</a:t>
                      </a:r>
                    </a:p>
                    <a:p>
                      <a:pPr algn="ctr"/>
                      <a:r>
                        <a:rPr lang="en-US" sz="1400" b="1" i="1" dirty="0"/>
                        <a:t>(-32.2%)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/>
                        <a:t>T11</a:t>
                      </a:r>
                      <a:r>
                        <a:rPr lang="en-US" sz="1400" b="1" baseline="0" dirty="0"/>
                        <a:t>    Control (No spray)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6.43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551">
                <a:tc>
                  <a:txBody>
                    <a:bodyPr/>
                    <a:lstStyle/>
                    <a:p>
                      <a:r>
                        <a:rPr lang="en-US" sz="1400" b="1" dirty="0"/>
                        <a:t>CD@5%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0.17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151602"/>
            <a:ext cx="90364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i="1" dirty="0"/>
              <a:t>TV*- Transformed values ( square root + 0.5 transformed mean )   OV-Original mean values;   Aphids: 2011-12 pooled of 5 STW &amp; 2012-13 pooled of total 7 STW</a:t>
            </a:r>
          </a:p>
          <a:p>
            <a:r>
              <a:rPr lang="en-US" sz="1000" i="1" dirty="0"/>
              <a:t>Leaf hoppers: </a:t>
            </a:r>
            <a:r>
              <a:rPr lang="en-IN" sz="1000" i="1" dirty="0"/>
              <a:t>2011-12  &amp; 2012-13 pooled of total 15 STW; </a:t>
            </a:r>
            <a:r>
              <a:rPr lang="en-IN" sz="1000" i="1" dirty="0" err="1"/>
              <a:t>Thrips</a:t>
            </a:r>
            <a:r>
              <a:rPr lang="en-IN" sz="1000" i="1" dirty="0"/>
              <a:t>: 2011-12  &amp; 2012-13 pooled of total 7 STW..White fly: population measured in 2012-13 only.</a:t>
            </a:r>
          </a:p>
          <a:p>
            <a:r>
              <a:rPr lang="en-US" sz="1000" i="1" dirty="0"/>
              <a:t>Figures in () are %  reduction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764704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EFFECT  OF  PESTICIDES  WITH  AND  WITHOUT  ECOLOCK</a:t>
            </a:r>
            <a:r>
              <a:rPr lang="en-US" sz="2200" b="1" baseline="-25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TM</a:t>
            </a:r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ON  LADY BIRD BEETLE  AND  MEALY BUG  POPULATION  ON  COTTON  (2011-13)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57262"/>
              </p:ext>
            </p:extLst>
          </p:nvPr>
        </p:nvGraphicFramePr>
        <p:xfrm>
          <a:off x="0" y="764704"/>
          <a:ext cx="9144001" cy="549272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43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7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8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42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18168">
                <a:tc>
                  <a:txBody>
                    <a:bodyPr/>
                    <a:lstStyle/>
                    <a:p>
                      <a:r>
                        <a:rPr lang="en-US" sz="1400" dirty="0"/>
                        <a:t>Treatments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   Av.</a:t>
                      </a:r>
                      <a:r>
                        <a:rPr lang="en-US" sz="1400" baseline="0" dirty="0"/>
                        <a:t> No. of LBB/plant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       TV*                   OV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 Av. Grade of Mealy   </a:t>
                      </a:r>
                    </a:p>
                    <a:p>
                      <a:r>
                        <a:rPr lang="en-US" sz="1400" dirty="0"/>
                        <a:t>         bug/plant</a:t>
                      </a:r>
                    </a:p>
                    <a:p>
                      <a:r>
                        <a:rPr lang="en-US" sz="1400" dirty="0"/>
                        <a:t>       TV*              OV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%    parasitism    of       </a:t>
                      </a:r>
                    </a:p>
                    <a:p>
                      <a:r>
                        <a:rPr lang="en-US" sz="1400" dirty="0"/>
                        <a:t>          Mealy bug</a:t>
                      </a:r>
                    </a:p>
                    <a:p>
                      <a:r>
                        <a:rPr lang="en-US" sz="1400" dirty="0"/>
                        <a:t>    AV**              OV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/>
                        <a:t>T1.    Imidacloprid 200SL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/>
                        <a:t>T2 .   Thiamethoxam 25WG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0.20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1.18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8.96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2.49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/>
                        <a:t>T3.    Acetamiprid 20SP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/>
                        <a:t>T4.     Profenophos 50EC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0.71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2.71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0.58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/>
                        <a:t>T9.     Recommended  sprays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0.20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0.84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2.12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/>
                        <a:t>T5.     T1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T6.     T2 + Ecolock.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0.90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0.29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1.13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0.78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10.01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3.04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T7 .    T3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0.95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T8.     T4 + Ecolock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0.79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1.01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0.52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4.01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0.91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/>
                        <a:t>T10    T9 + Ecolock + ST (Imida.)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8702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0.25</a:t>
                      </a:r>
                    </a:p>
                    <a:p>
                      <a:pPr algn="ctr"/>
                      <a:r>
                        <a:rPr lang="en-US" sz="1400" b="1" i="1" dirty="0"/>
                        <a:t>(+25%)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0.70</a:t>
                      </a:r>
                    </a:p>
                    <a:p>
                      <a:pPr algn="ctr"/>
                      <a:r>
                        <a:rPr lang="en-US" sz="1400" b="1" i="1" dirty="0"/>
                        <a:t>(-16.7%)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2.38</a:t>
                      </a:r>
                    </a:p>
                    <a:p>
                      <a:pPr algn="ctr"/>
                      <a:r>
                        <a:rPr lang="en-US" sz="1400" b="1" i="1" dirty="0"/>
                        <a:t>(+ 12.3%)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/>
                        <a:t>T11</a:t>
                      </a:r>
                      <a:r>
                        <a:rPr lang="en-US" sz="1400" b="1" baseline="0" dirty="0"/>
                        <a:t>    Control (No spray)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17.93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9.78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6388">
                <a:tc>
                  <a:txBody>
                    <a:bodyPr/>
                    <a:lstStyle/>
                    <a:p>
                      <a:r>
                        <a:rPr lang="en-US" sz="1400" b="1" dirty="0"/>
                        <a:t>CD@5%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0.07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0.12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3.7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248400"/>
            <a:ext cx="944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/>
              <a:t>TV*- Transformed values ( square root + 0.5 transformed mean ) TV** Arcsine transformation  OV-Original mean values;   </a:t>
            </a:r>
          </a:p>
          <a:p>
            <a:r>
              <a:rPr lang="en-IN" sz="1000" dirty="0"/>
              <a:t>Mealy bug:: 2011-12 pooled of 9 STW &amp; 2012-13 pooled of total 13 STW  </a:t>
            </a:r>
            <a:r>
              <a:rPr lang="en-US" sz="1000" dirty="0"/>
              <a:t>LBB- 2011-12 pooled of total 4 STW &amp; 2012-13 pooled of total &amp; 7 STW</a:t>
            </a:r>
          </a:p>
          <a:p>
            <a:r>
              <a:rPr lang="en-US" sz="1000" dirty="0"/>
              <a:t>Figures in () are %  increase or decrease.</a:t>
            </a:r>
            <a:endParaRPr lang="en-IN" sz="1000" dirty="0"/>
          </a:p>
          <a:p>
            <a:endParaRPr lang="en-US" sz="1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68429"/>
              </p:ext>
            </p:extLst>
          </p:nvPr>
        </p:nvGraphicFramePr>
        <p:xfrm>
          <a:off x="35496" y="753271"/>
          <a:ext cx="9108504" cy="57416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63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4871">
                <a:tc>
                  <a:txBody>
                    <a:bodyPr/>
                    <a:lstStyle/>
                    <a:p>
                      <a:r>
                        <a:rPr lang="en-US" sz="1400" dirty="0"/>
                        <a:t>Treatments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NO. OF  BOLLS PER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PLANT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BOLL</a:t>
                      </a:r>
                    </a:p>
                    <a:p>
                      <a:pPr algn="ctr"/>
                      <a:r>
                        <a:rPr lang="en-US" sz="1400" dirty="0"/>
                        <a:t>WEIGHT</a:t>
                      </a:r>
                    </a:p>
                    <a:p>
                      <a:pPr algn="ctr"/>
                      <a:r>
                        <a:rPr lang="en-US" sz="1400" dirty="0"/>
                        <a:t>(g)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SEED COTTON YIELD</a:t>
                      </a:r>
                    </a:p>
                    <a:p>
                      <a:pPr algn="ctr"/>
                      <a:r>
                        <a:rPr lang="en-US" sz="1400" dirty="0"/>
                        <a:t> (kg/ha)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  <a:r>
                        <a:rPr lang="en-US" sz="1400" baseline="0" dirty="0"/>
                        <a:t> BIOLOGICAL YIELD(MT/ ha)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/>
                        <a:t>T1.    Imidacloprid 200SL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1713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/>
                        <a:t>T2 .   Thiamethoxam 25WG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1694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/>
                        <a:t>T3.    Acetamiprid 20SP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1813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/>
                        <a:t>T4.     Profenophos 50EC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6.10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/>
                        <a:t>T9.     Recommended  sprays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5.81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163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/>
                        <a:t>Average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33.4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3.41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1853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5.48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82">
                <a:tc>
                  <a:txBody>
                    <a:bodyPr/>
                    <a:lstStyle/>
                    <a:p>
                      <a:r>
                        <a:rPr lang="en-US" sz="1400" b="1" dirty="0"/>
                        <a:t>T5.     T1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1963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5.74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0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T6.     T2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2046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6.23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T7 .    T3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2149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6.40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T8.     T4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35.7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n-US" sz="1400" b="1" dirty="0"/>
                        <a:t>6.53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8235">
                <a:tc>
                  <a:txBody>
                    <a:bodyPr/>
                    <a:lstStyle/>
                    <a:p>
                      <a:r>
                        <a:rPr lang="en-US" sz="1400" b="1" dirty="0"/>
                        <a:t>T10    T9 + Ecolock + ST (Imida.)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2371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400" b="1" dirty="0"/>
                        <a:t>6.95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/>
                        <a:t>Average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34.7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3.53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2152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6.37</a:t>
                      </a:r>
                      <a:endParaRPr lang="en-US" sz="1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r>
                        <a:rPr lang="en-US" sz="1400" b="1" dirty="0"/>
                        <a:t>T11</a:t>
                      </a:r>
                      <a:r>
                        <a:rPr lang="en-US" sz="1400" b="1" baseline="0" dirty="0"/>
                        <a:t>    Control (No spray)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371">
                <a:tc>
                  <a:txBody>
                    <a:bodyPr/>
                    <a:lstStyle/>
                    <a:p>
                      <a:r>
                        <a:rPr lang="en-US" sz="1400" b="1" dirty="0"/>
                        <a:t>CD@5%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NS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NS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272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0.82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367464" cy="692696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EFFECT  OF  PESTICIDES  WITH  AND  WITHOUT  ECOLOCK</a:t>
            </a:r>
            <a:r>
              <a:rPr lang="en-US" sz="2200" b="1" baseline="-25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TM</a:t>
            </a:r>
            <a:r>
              <a:rPr lang="en-US" sz="22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ON  YIELD  PARAMETERS, SEED COTTON   AND  BIOLOGICAL  YIELD  (2011-13)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rId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00" y="508000"/>
            <a:ext cx="1587500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imagerId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584200"/>
            <a:ext cx="1676400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imagerId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584200"/>
            <a:ext cx="1612900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imagerId3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3187808"/>
            <a:ext cx="4076700" cy="367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657600" y="2601912"/>
            <a:ext cx="1530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Calibri" pitchFamily="34" charset="0"/>
              </a:rPr>
              <a:t>T2: Insecticide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7162800" y="2590800"/>
            <a:ext cx="148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Calibri" pitchFamily="34" charset="0"/>
              </a:rPr>
              <a:t>T3: Untreated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76200" y="2525712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Calibri" pitchFamily="34" charset="0"/>
              </a:rPr>
              <a:t>T1: “Ecolock”+ Insecticide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7704" y="0"/>
            <a:ext cx="5194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ROOT STUDIES IN LYSIMETER (2011-12)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67600" y="6477000"/>
            <a:ext cx="259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EGL-Cotton India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-3555776"/>
            <a:ext cx="15852104" cy="4973414"/>
          </a:xfrm>
        </p:spPr>
        <p:txBody>
          <a:bodyPr>
            <a:normAutofit/>
          </a:bodyPr>
          <a:lstStyle/>
          <a:p>
            <a:r>
              <a:rPr lang="en-NZ" dirty="0"/>
              <a:t>An example of </a:t>
            </a:r>
            <a:r>
              <a:rPr lang="en-NZ" dirty="0" err="1"/>
              <a:t>Bioclasp</a:t>
            </a:r>
            <a:r>
              <a:rPr lang="en-NZ" dirty="0"/>
              <a:t> Technology deep rooting  in </a:t>
            </a:r>
            <a:br>
              <a:rPr lang="en-NZ" dirty="0"/>
            </a:br>
            <a:r>
              <a:rPr lang="en-NZ" dirty="0"/>
              <a:t>turf  grass variety Green Couch  growing in saline dune sand  </a:t>
            </a:r>
            <a:r>
              <a:rPr lang="en-NZ" dirty="0" err="1"/>
              <a:t>Casuarina</a:t>
            </a:r>
            <a:r>
              <a:rPr lang="en-NZ" dirty="0"/>
              <a:t> Beach NSW Australia  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6" name="Picture 3" descr="Side View Showing Humus Colour Change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7584" y="2276872"/>
            <a:ext cx="4320480" cy="3456384"/>
          </a:xfrm>
        </p:spPr>
      </p:pic>
      <p:pic>
        <p:nvPicPr>
          <p:cNvPr id="7" name="Picture 4" descr="Ca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88024" y="4005064"/>
            <a:ext cx="3600400" cy="2187575"/>
          </a:xfrm>
        </p:spPr>
      </p:pic>
      <p:sp>
        <p:nvSpPr>
          <p:cNvPr id="8" name="Rectangle 7"/>
          <p:cNvSpPr/>
          <p:nvPr/>
        </p:nvSpPr>
        <p:spPr>
          <a:xfrm>
            <a:off x="1403648" y="332656"/>
            <a:ext cx="65527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NZ" dirty="0"/>
              <a:t>An example of </a:t>
            </a:r>
            <a:r>
              <a:rPr lang="en-NZ" dirty="0" err="1"/>
              <a:t>Bioclasp</a:t>
            </a:r>
            <a:r>
              <a:rPr lang="en-NZ" dirty="0"/>
              <a:t> Technology deep rooting  in  turf  grass variety Green Couch  growing in saline dune sand  </a:t>
            </a:r>
            <a:r>
              <a:rPr lang="en-NZ" dirty="0" err="1"/>
              <a:t>Casuarina</a:t>
            </a:r>
            <a:r>
              <a:rPr lang="en-NZ" dirty="0"/>
              <a:t> Beach NSW Australia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534400" cy="7647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EFFECT  OF  PESTICIDES  WITH  AND  WITHOUT  ECOLOCK</a:t>
            </a:r>
            <a:r>
              <a:rPr lang="en-US" sz="2400" b="1" baseline="-25000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TM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  ON  SOIL  PROPERTIES </a:t>
            </a:r>
            <a:r>
              <a:rPr lang="en-IN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AT HARVEST 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(2011-13)</a:t>
            </a:r>
            <a:r>
              <a:rPr lang="en-IN" sz="2400" b="1" dirty="0">
                <a:solidFill>
                  <a:srgbClr val="FF0000"/>
                </a:solidFill>
                <a:latin typeface="+mn-lt"/>
                <a:ea typeface="Times New Roman"/>
                <a:cs typeface="Shruti"/>
              </a:rPr>
              <a:t> </a:t>
            </a:r>
            <a:endParaRPr lang="en-US" sz="2400" b="1" dirty="0">
              <a:solidFill>
                <a:srgbClr val="FF0000"/>
              </a:solidFill>
              <a:latin typeface="+mn-lt"/>
              <a:ea typeface="Times New Roman"/>
              <a:cs typeface="Shrut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886011"/>
              </p:ext>
            </p:extLst>
          </p:nvPr>
        </p:nvGraphicFramePr>
        <p:xfrm>
          <a:off x="0" y="838200"/>
          <a:ext cx="9144001" cy="503527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4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59742">
                <a:tc>
                  <a:txBody>
                    <a:bodyPr/>
                    <a:lstStyle/>
                    <a:p>
                      <a:r>
                        <a:rPr lang="en-US" sz="1400" dirty="0"/>
                        <a:t>Treatments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       pH</a:t>
                      </a:r>
                    </a:p>
                    <a:p>
                      <a:pPr algn="ctr"/>
                      <a:r>
                        <a:rPr lang="en-US" sz="1600" dirty="0"/>
                        <a:t>      I          II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   O.C.(%)</a:t>
                      </a:r>
                    </a:p>
                    <a:p>
                      <a:pPr algn="ctr"/>
                      <a:r>
                        <a:rPr lang="en-US" sz="1600" dirty="0"/>
                        <a:t>I          </a:t>
                      </a:r>
                      <a:r>
                        <a:rPr lang="en-US" sz="1600" baseline="0" dirty="0"/>
                        <a:t>      II</a:t>
                      </a:r>
                      <a:endParaRPr lang="en-US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     N (kg/ha)</a:t>
                      </a:r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I                  II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 K(kg/ha)</a:t>
                      </a:r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I</a:t>
                      </a:r>
                      <a:r>
                        <a:rPr lang="en-US" sz="1600" baseline="0" dirty="0"/>
                        <a:t>             </a:t>
                      </a:r>
                      <a:r>
                        <a:rPr lang="en-US" sz="1600" dirty="0"/>
                        <a:t>   II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606">
                <a:tc>
                  <a:txBody>
                    <a:bodyPr/>
                    <a:lstStyle/>
                    <a:p>
                      <a:r>
                        <a:rPr lang="en-US" sz="1400" b="1" dirty="0"/>
                        <a:t>T1.    Imidacloprid 200SL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7.07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7.43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0.30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0.57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178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191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567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241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260">
                <a:tc>
                  <a:txBody>
                    <a:bodyPr/>
                    <a:lstStyle/>
                    <a:p>
                      <a:r>
                        <a:rPr lang="en-US" sz="1400" b="1" dirty="0"/>
                        <a:t>T2 .   Thiamethoxam 25WG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7.21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7.50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0.29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0.50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199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245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503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296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260">
                <a:tc>
                  <a:txBody>
                    <a:bodyPr/>
                    <a:lstStyle/>
                    <a:p>
                      <a:r>
                        <a:rPr lang="en-US" sz="1400" b="1" dirty="0"/>
                        <a:t>T3.    Acetamiprid 20SP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7.28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7.40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0.28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0.46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171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287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495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240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260">
                <a:tc>
                  <a:txBody>
                    <a:bodyPr/>
                    <a:lstStyle/>
                    <a:p>
                      <a:r>
                        <a:rPr lang="en-US" sz="1400" b="1" dirty="0"/>
                        <a:t>T4.     Profenophos 50EC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7.33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7.80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0.28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0.46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187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341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471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239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260">
                <a:tc>
                  <a:txBody>
                    <a:bodyPr/>
                    <a:lstStyle/>
                    <a:p>
                      <a:r>
                        <a:rPr lang="en-US" sz="1400" b="1" dirty="0"/>
                        <a:t>T9.     Recommended  sprays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7.41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7.43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0.29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0.44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253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192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502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322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260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/>
                        <a:t>Average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7.26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7.51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0.29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0.49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198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251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508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268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241">
                <a:tc>
                  <a:txBody>
                    <a:bodyPr/>
                    <a:lstStyle/>
                    <a:p>
                      <a:r>
                        <a:rPr lang="en-US" sz="1400" b="1" dirty="0"/>
                        <a:t>T5.     T1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7.39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7.00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0.37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0.52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242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224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476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353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T6.     T2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7.23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7.07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0.30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0.63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270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326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521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360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T7 .    T3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7.27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7.50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0.27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0.51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251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328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555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298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T8.     T4 + Ecolock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7.40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7.40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0.30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0.50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226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341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528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402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906">
                <a:tc>
                  <a:txBody>
                    <a:bodyPr/>
                    <a:lstStyle/>
                    <a:p>
                      <a:r>
                        <a:rPr lang="en-US" sz="1400" b="1" dirty="0"/>
                        <a:t>T10    T9 + Ecolock + ST (Imada.)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7.30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7.07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0.39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0.42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242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/>
                        <a:t>232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602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318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260">
                <a:tc>
                  <a:txBody>
                    <a:bodyPr/>
                    <a:lstStyle/>
                    <a:p>
                      <a:pPr algn="r"/>
                      <a:r>
                        <a:rPr lang="en-US" sz="1400" b="1" i="1" dirty="0"/>
                        <a:t>Average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7.32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7.21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0.33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0.51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246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290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536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1" dirty="0"/>
                        <a:t>346</a:t>
                      </a:r>
                      <a:endParaRPr lang="en-US" sz="1400" b="1" i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260">
                <a:tc>
                  <a:txBody>
                    <a:bodyPr/>
                    <a:lstStyle/>
                    <a:p>
                      <a:r>
                        <a:rPr lang="en-US" sz="1400" b="1" dirty="0"/>
                        <a:t>T11</a:t>
                      </a:r>
                      <a:r>
                        <a:rPr lang="en-US" sz="1400" b="1" baseline="0" dirty="0"/>
                        <a:t>    Control (No spray)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7.25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6.70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0.27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0.45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194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254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536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/>
                        <a:t>376</a:t>
                      </a:r>
                      <a:endParaRPr lang="en-US" sz="1400" b="1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60960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Year I: 2011-12      Year II : 2012-13</a:t>
            </a:r>
          </a:p>
          <a:p>
            <a:r>
              <a:rPr lang="en-US" sz="1400" i="1" dirty="0"/>
              <a:t> average of 0-15, 15-30 and 30-45 cm soil depth</a:t>
            </a:r>
            <a:endParaRPr lang="en-IN" sz="1400" i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800E6-AEC4-42C6-9650-AF7C7C2D41CB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1982</Words>
  <Application>Microsoft Macintosh PowerPoint</Application>
  <PresentationFormat>On-screen Show (4:3)</PresentationFormat>
  <Paragraphs>737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Shruti</vt:lpstr>
      <vt:lpstr>Times New Roman</vt:lpstr>
      <vt:lpstr>Office Theme</vt:lpstr>
      <vt:lpstr>New Age Environmentally Friendly Technology for Sustainable Production of Cotton and Mitigating Changing Climate</vt:lpstr>
      <vt:lpstr>PowerPoint Presentation</vt:lpstr>
      <vt:lpstr>PESTICIDES USED IN THE STUDY</vt:lpstr>
      <vt:lpstr>EFFECT  OF  PESTICIDES  WITH  AND  WITHOUT  ECOLOCKTM  ON  SUCKING  PEST  POPULATION (2011-13)</vt:lpstr>
      <vt:lpstr>EFFECT  OF  PESTICIDES  WITH  AND  WITHOUT  ECOLOCKTM  ON  LADY BIRD BEETLE  AND  MEALY BUG  POPULATION  ON  COTTON  (2011-13)</vt:lpstr>
      <vt:lpstr>EFFECT  OF  PESTICIDES  WITH  AND  WITHOUT  ECOLOCKTM  ON  YIELD  PARAMETERS, SEED COTTON   AND  BIOLOGICAL  YIELD  (2011-13)</vt:lpstr>
      <vt:lpstr>PowerPoint Presentation</vt:lpstr>
      <vt:lpstr>An example of Bioclasp Technology deep rooting  in  turf  grass variety Green Couch  growing in saline dune sand  Casuarina Beach NSW Australia  </vt:lpstr>
      <vt:lpstr>EFFECT  OF  PESTICIDES  WITH  AND  WITHOUT  ECOLOCKTM  ON  SOIL  PROPERTIES AT HARVEST (2011-13) </vt:lpstr>
      <vt:lpstr>EFFECT   OF  PESTICIDES  WITH  AND  WITHOUT  ECOLOCKTM ON  ECONOMICS OF COTTON  CULTIVATION (2011-13)</vt:lpstr>
      <vt:lpstr>EFFICIENCY OF FERTILIZER NITROGEN USE (kg Seed Cotton/kg N)</vt:lpstr>
      <vt:lpstr>EFFECIENCY OF WATER USE (kg Seed Cotton/ha mm Water)</vt:lpstr>
      <vt:lpstr> GREEN HOUSE GAS EMISSIONS (GHG)*</vt:lpstr>
      <vt:lpstr>  ENVIROMENT IMPACT QUOTIENT (EIQ) FIELD RATING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Dimension</dc:title>
  <dc:creator>V KUMAR</dc:creator>
  <cp:lastModifiedBy>Microsoft Office User</cp:lastModifiedBy>
  <cp:revision>129</cp:revision>
  <dcterms:created xsi:type="dcterms:W3CDTF">2017-12-01T04:05:52Z</dcterms:created>
  <dcterms:modified xsi:type="dcterms:W3CDTF">2020-11-16T21:50:30Z</dcterms:modified>
</cp:coreProperties>
</file>