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5"/>
  </p:notesMasterIdLst>
  <p:handoutMasterIdLst>
    <p:handoutMasterId r:id="rId26"/>
  </p:handoutMasterIdLst>
  <p:sldIdLst>
    <p:sldId id="270" r:id="rId2"/>
    <p:sldId id="272" r:id="rId3"/>
    <p:sldId id="273" r:id="rId4"/>
    <p:sldId id="276" r:id="rId5"/>
    <p:sldId id="271" r:id="rId6"/>
    <p:sldId id="257" r:id="rId7"/>
    <p:sldId id="259" r:id="rId8"/>
    <p:sldId id="267" r:id="rId9"/>
    <p:sldId id="260" r:id="rId10"/>
    <p:sldId id="268" r:id="rId11"/>
    <p:sldId id="261" r:id="rId12"/>
    <p:sldId id="262" r:id="rId13"/>
    <p:sldId id="264" r:id="rId14"/>
    <p:sldId id="269" r:id="rId15"/>
    <p:sldId id="265" r:id="rId16"/>
    <p:sldId id="258" r:id="rId17"/>
    <p:sldId id="281" r:id="rId18"/>
    <p:sldId id="277" r:id="rId19"/>
    <p:sldId id="282" r:id="rId20"/>
    <p:sldId id="278" r:id="rId21"/>
    <p:sldId id="279" r:id="rId22"/>
    <p:sldId id="266"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24" d="100"/>
          <a:sy n="124" d="100"/>
        </p:scale>
        <p:origin x="640"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913AB9-EEAC-4FBC-9A14-10F7899135D8}" type="datetimeFigureOut">
              <a:rPr lang="en-US" smtClean="0"/>
              <a:pPr/>
              <a:t>11/16/20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A2DA4DF-99FC-4426-AEF6-2BE1756708CC}" type="slidenum">
              <a:rPr lang="en-US" smtClean="0"/>
              <a:pPr/>
              <a:t>‹#›</a:t>
            </a:fld>
            <a:endParaRPr lang="en-US"/>
          </a:p>
        </p:txBody>
      </p:sp>
    </p:spTree>
    <p:extLst>
      <p:ext uri="{BB962C8B-B14F-4D97-AF65-F5344CB8AC3E}">
        <p14:creationId xmlns:p14="http://schemas.microsoft.com/office/powerpoint/2010/main" val="2980844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461B9D-10F3-43F9-B52F-6C4C7C9F3D87}" type="datetimeFigureOut">
              <a:rPr lang="en-US" smtClean="0"/>
              <a:pPr/>
              <a:t>11/16/20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CCF8C5-0619-42EC-B622-2575CACD5DA1}" type="slidenum">
              <a:rPr lang="en-US" smtClean="0"/>
              <a:pPr/>
              <a:t>‹#›</a:t>
            </a:fld>
            <a:endParaRPr lang="en-US"/>
          </a:p>
        </p:txBody>
      </p:sp>
    </p:spTree>
    <p:extLst>
      <p:ext uri="{BB962C8B-B14F-4D97-AF65-F5344CB8AC3E}">
        <p14:creationId xmlns:p14="http://schemas.microsoft.com/office/powerpoint/2010/main" val="3165341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76678D-646F-4403-BE0C-B80C149FDEA8}" type="slidenum">
              <a:rPr lang="en-US"/>
              <a:pPr/>
              <a:t>1</a:t>
            </a:fld>
            <a:endParaRPr lang="en-US"/>
          </a:p>
        </p:txBody>
      </p:sp>
      <p:sp>
        <p:nvSpPr>
          <p:cNvPr id="107522" name="Rectangle 2"/>
          <p:cNvSpPr>
            <a:spLocks noGrp="1" noRot="1" noChangeAspect="1" noChangeArrowheads="1" noTextEdit="1"/>
          </p:cNvSpPr>
          <p:nvPr>
            <p:ph type="sldImg"/>
          </p:nvPr>
        </p:nvSpPr>
        <p:spPr>
          <a:xfrm>
            <a:off x="381000" y="685800"/>
            <a:ext cx="6096000" cy="3429000"/>
          </a:xfrm>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FBDE7D-76DA-4B98-824F-0D095543A8A6}" type="slidenum">
              <a:rPr lang="en-US"/>
              <a:pPr/>
              <a:t>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10733828" y="1110597"/>
            <a:ext cx="2286000" cy="508000"/>
          </a:xfrm>
        </p:spPr>
        <p:txBody>
          <a:bodyPr/>
          <a:lstStyle/>
          <a:p>
            <a:fld id="{EFC03A81-16CA-46D5-9A3A-512B2D70F849}" type="datetime1">
              <a:rPr lang="en-US" smtClean="0"/>
              <a:pPr/>
              <a:t>11/16/20</a:t>
            </a:fld>
            <a:endParaRPr lang="en-US"/>
          </a:p>
        </p:txBody>
      </p:sp>
      <p:sp>
        <p:nvSpPr>
          <p:cNvPr id="17" name="Footer Placeholder 16"/>
          <p:cNvSpPr>
            <a:spLocks noGrp="1"/>
          </p:cNvSpPr>
          <p:nvPr>
            <p:ph type="ftr" sz="quarter" idx="11"/>
          </p:nvPr>
        </p:nvSpPr>
        <p:spPr bwMode="auto">
          <a:xfrm rot="5400000">
            <a:off x="10045959" y="4117661"/>
            <a:ext cx="3657600" cy="512064"/>
          </a:xfrm>
        </p:spPr>
        <p:txBody>
          <a:bodyPr/>
          <a:lstStyle/>
          <a:p>
            <a:endParaRPr lang="en-US"/>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fld id="{C05B6802-0F41-4790-B85A-4AD63152707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96B2E1-2D76-4A9B-9F9F-DE42A156A98F}" type="datetime1">
              <a:rPr lang="en-US" smtClean="0"/>
              <a:pPr/>
              <a:t>11/16/20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B6802-0F41-4790-B85A-4AD6315270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FD0BDDD-3A70-403D-87E6-858DFD14811B}" type="datetime1">
              <a:rPr lang="en-US" smtClean="0"/>
              <a:pPr/>
              <a:t>11/16/20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B6802-0F41-4790-B85A-4AD6315270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1C521968-7B33-4432-8B6A-777BAA81FE64}" type="datetime1">
              <a:rPr lang="en-US" smtClean="0"/>
              <a:pPr/>
              <a:t>11/16/20</a:t>
            </a:fld>
            <a:endParaRPr lang="en-US"/>
          </a:p>
        </p:txBody>
      </p:sp>
      <p:sp>
        <p:nvSpPr>
          <p:cNvPr id="9" name="Slide Number Placeholder 8"/>
          <p:cNvSpPr>
            <a:spLocks noGrp="1"/>
          </p:cNvSpPr>
          <p:nvPr>
            <p:ph type="sldNum" sz="quarter" idx="15"/>
          </p:nvPr>
        </p:nvSpPr>
        <p:spPr/>
        <p:txBody>
          <a:bodyPr rtlCol="0"/>
          <a:lstStyle/>
          <a:p>
            <a:fld id="{C05B6802-0F41-4790-B85A-4AD63152707D}"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fld id="{FC481457-1EB6-476E-B5B9-E80355E457CA}" type="datetime1">
              <a:rPr lang="en-US" smtClean="0"/>
              <a:pPr/>
              <a:t>11/16/20</a:t>
            </a:fld>
            <a:endParaRPr lang="en-US"/>
          </a:p>
        </p:txBody>
      </p:sp>
      <p:sp>
        <p:nvSpPr>
          <p:cNvPr id="5" name="Footer Placeholder 4"/>
          <p:cNvSpPr>
            <a:spLocks noGrp="1"/>
          </p:cNvSpPr>
          <p:nvPr>
            <p:ph type="ftr" sz="quarter" idx="11"/>
          </p:nvPr>
        </p:nvSpPr>
        <p:spPr bwMode="auto">
          <a:xfrm rot="5400000">
            <a:off x="10046208" y="4114800"/>
            <a:ext cx="3657600" cy="512064"/>
          </a:xfrm>
        </p:spPr>
        <p:txBody>
          <a:bodyPr/>
          <a:lstStyle/>
          <a:p>
            <a:endParaRPr lang="en-US"/>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fld id="{C05B6802-0F41-4790-B85A-4AD63152707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88D7B722-73E8-44E2-9547-14A6FDD7DF24}" type="datetime1">
              <a:rPr lang="en-US" smtClean="0"/>
              <a:pPr/>
              <a:t>11/16/20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B6802-0F41-4790-B85A-4AD63152707D}" type="slidenum">
              <a:rPr lang="en-US" smtClean="0"/>
              <a:pPr/>
              <a:t>‹#›</a:t>
            </a:fld>
            <a:endParaRPr lang="en-US"/>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80799266-33D7-482E-8868-43C94C76BE95}" type="datetime1">
              <a:rPr lang="en-US" smtClean="0"/>
              <a:pPr/>
              <a:t>11/16/20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5B6802-0F41-4790-B85A-4AD63152707D}" type="slidenum">
              <a:rPr lang="en-US" smtClean="0"/>
              <a:pPr/>
              <a:t>‹#›</a:t>
            </a:fld>
            <a:endParaRPr lang="en-US"/>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6E22B82-003D-4E69-BA73-8936E1BE22FF}" type="datetime1">
              <a:rPr lang="en-US" smtClean="0"/>
              <a:pPr/>
              <a:t>11/16/20</a:t>
            </a:fld>
            <a:endParaRPr lang="en-US"/>
          </a:p>
        </p:txBody>
      </p:sp>
      <p:sp>
        <p:nvSpPr>
          <p:cNvPr id="7" name="Slide Number Placeholder 6"/>
          <p:cNvSpPr>
            <a:spLocks noGrp="1"/>
          </p:cNvSpPr>
          <p:nvPr>
            <p:ph type="sldNum" sz="quarter" idx="11"/>
          </p:nvPr>
        </p:nvSpPr>
        <p:spPr/>
        <p:txBody>
          <a:bodyPr rtlCol="0"/>
          <a:lstStyle/>
          <a:p>
            <a:fld id="{C05B6802-0F41-4790-B85A-4AD63152707D}"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EE54B-8914-496C-A8DF-F3827F5B976F}" type="datetime1">
              <a:rPr lang="en-US" smtClean="0"/>
              <a:pPr/>
              <a:t>11/16/20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5B6802-0F41-4790-B85A-4AD6315270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E0E26D9B-AD0E-48C1-9F61-3D7A8008F946}" type="datetime1">
              <a:rPr lang="en-US" smtClean="0"/>
              <a:pPr/>
              <a:t>11/16/20</a:t>
            </a:fld>
            <a:endParaRPr lang="en-US"/>
          </a:p>
        </p:txBody>
      </p:sp>
      <p:sp>
        <p:nvSpPr>
          <p:cNvPr id="22" name="Slide Number Placeholder 21"/>
          <p:cNvSpPr>
            <a:spLocks noGrp="1"/>
          </p:cNvSpPr>
          <p:nvPr>
            <p:ph type="sldNum" sz="quarter" idx="15"/>
          </p:nvPr>
        </p:nvSpPr>
        <p:spPr/>
        <p:txBody>
          <a:bodyPr rtlCol="0"/>
          <a:lstStyle/>
          <a:p>
            <a:fld id="{C05B6802-0F41-4790-B85A-4AD63152707D}"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E57168D-94DD-40A4-9F53-7B4FD81E8E5E}" type="datetime1">
              <a:rPr lang="en-US" smtClean="0"/>
              <a:pPr/>
              <a:t>11/16/20</a:t>
            </a:fld>
            <a:endParaRPr lang="en-US"/>
          </a:p>
        </p:txBody>
      </p:sp>
      <p:sp>
        <p:nvSpPr>
          <p:cNvPr id="18" name="Slide Number Placeholder 17"/>
          <p:cNvSpPr>
            <a:spLocks noGrp="1"/>
          </p:cNvSpPr>
          <p:nvPr>
            <p:ph type="sldNum" sz="quarter" idx="11"/>
          </p:nvPr>
        </p:nvSpPr>
        <p:spPr/>
        <p:txBody>
          <a:bodyPr rtlCol="0"/>
          <a:lstStyle/>
          <a:p>
            <a:fld id="{C05B6802-0F41-4790-B85A-4AD63152707D}"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A57FE077-1CA3-45B4-BC5B-B96CFE40F6F9}" type="datetime1">
              <a:rPr lang="en-US" smtClean="0"/>
              <a:pPr/>
              <a:t>11/16/20</a:t>
            </a:fld>
            <a:endParaRPr lang="en-US"/>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C05B6802-0F41-4790-B85A-4AD6315270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05684" y="520253"/>
            <a:ext cx="4606758" cy="1508105"/>
          </a:xfrm>
          <a:prstGeom prst="rect">
            <a:avLst/>
          </a:prstGeom>
        </p:spPr>
        <p:txBody>
          <a:bodyPr wrap="square">
            <a:spAutoFit/>
          </a:bodyPr>
          <a:lstStyle/>
          <a:p>
            <a:pPr algn="ctr"/>
            <a:r>
              <a:rPr lang="en-US" sz="6000" dirty="0">
                <a:solidFill>
                  <a:srgbClr val="031871"/>
                </a:solidFill>
                <a:latin typeface="Algerian" pitchFamily="82" charset="0"/>
              </a:rPr>
              <a:t>Welcome </a:t>
            </a:r>
          </a:p>
          <a:p>
            <a:pPr algn="ctr"/>
            <a:endParaRPr lang="en-US" sz="3200" dirty="0">
              <a:latin typeface="Algerian" pitchFamily="82" charset="0"/>
            </a:endParaRPr>
          </a:p>
        </p:txBody>
      </p:sp>
      <p:sp>
        <p:nvSpPr>
          <p:cNvPr id="19457" name="Rectangle 1"/>
          <p:cNvSpPr>
            <a:spLocks noChangeArrowheads="1"/>
          </p:cNvSpPr>
          <p:nvPr/>
        </p:nvSpPr>
        <p:spPr bwMode="auto">
          <a:xfrm>
            <a:off x="3119914" y="2324959"/>
            <a:ext cx="8422105" cy="1953420"/>
          </a:xfrm>
          <a:prstGeom prst="rect">
            <a:avLst/>
          </a:prstGeom>
          <a:solidFill>
            <a:schemeClr val="accent1">
              <a:lumMod val="20000"/>
              <a:lumOff val="80000"/>
            </a:schemeClr>
          </a:solidFill>
          <a:ln w="9525">
            <a:solidFill>
              <a:schemeClr val="accent1">
                <a:lumMod val="20000"/>
                <a:lumOff val="80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2800" b="1" i="0" u="none" strike="noStrike" cap="none" normalizeH="0" baseline="0" dirty="0">
                <a:ln>
                  <a:noFill/>
                </a:ln>
                <a:solidFill>
                  <a:schemeClr val="tx2"/>
                </a:solidFill>
                <a:effectLst/>
                <a:latin typeface="Times New Roman" pitchFamily="18" charset="0"/>
                <a:ea typeface="Calibri" pitchFamily="34" charset="0"/>
                <a:cs typeface="Times New Roman" pitchFamily="18" charset="0"/>
              </a:rPr>
              <a:t>SELECTION OF SHORT DURATION COTTON (</a:t>
            </a:r>
            <a:r>
              <a:rPr kumimoji="0" lang="en-US" sz="2800" b="1" i="1" u="none" strike="noStrike" cap="none" normalizeH="0" baseline="0" dirty="0" err="1">
                <a:ln>
                  <a:noFill/>
                </a:ln>
                <a:solidFill>
                  <a:schemeClr val="tx2"/>
                </a:solidFill>
                <a:effectLst/>
                <a:latin typeface="Times New Roman" pitchFamily="18" charset="0"/>
                <a:ea typeface="Calibri" pitchFamily="34" charset="0"/>
                <a:cs typeface="Times New Roman" pitchFamily="18" charset="0"/>
              </a:rPr>
              <a:t>Gossypium</a:t>
            </a:r>
            <a:r>
              <a:rPr kumimoji="0" lang="en-US" sz="2800" b="1" i="0" u="none" strike="noStrike" cap="none" normalizeH="0" baseline="0" dirty="0">
                <a:ln>
                  <a:noFill/>
                </a:ln>
                <a:solidFill>
                  <a:schemeClr val="tx2"/>
                </a:solidFill>
                <a:effectLst/>
                <a:latin typeface="Times New Roman" pitchFamily="18" charset="0"/>
                <a:ea typeface="Calibri" pitchFamily="34" charset="0"/>
                <a:cs typeface="Times New Roman" pitchFamily="18" charset="0"/>
              </a:rPr>
              <a:t> </a:t>
            </a:r>
            <a:r>
              <a:rPr kumimoji="0" lang="en-US" sz="2800" b="1" i="1" u="none" strike="noStrike" cap="none" normalizeH="0" baseline="0" dirty="0" err="1">
                <a:ln>
                  <a:noFill/>
                </a:ln>
                <a:solidFill>
                  <a:schemeClr val="tx2"/>
                </a:solidFill>
                <a:effectLst/>
                <a:latin typeface="Times New Roman" pitchFamily="18" charset="0"/>
                <a:ea typeface="Calibri" pitchFamily="34" charset="0"/>
                <a:cs typeface="Times New Roman" pitchFamily="18" charset="0"/>
              </a:rPr>
              <a:t>hirsutum</a:t>
            </a:r>
            <a:r>
              <a:rPr kumimoji="0" lang="en-US" sz="2800" b="1" i="0" u="none" strike="noStrike" cap="none" normalizeH="0" baseline="0" dirty="0">
                <a:ln>
                  <a:noFill/>
                </a:ln>
                <a:solidFill>
                  <a:schemeClr val="tx2"/>
                </a:solidFill>
                <a:effectLst/>
                <a:latin typeface="Times New Roman" pitchFamily="18" charset="0"/>
                <a:ea typeface="Calibri" pitchFamily="34" charset="0"/>
                <a:cs typeface="Times New Roman" pitchFamily="18" charset="0"/>
              </a:rPr>
              <a:t>) GENOTYPES FOR BREEDING PROGRAM</a:t>
            </a:r>
            <a:endParaRPr kumimoji="0" lang="en-US" sz="4000" b="0" i="0" u="none" strike="noStrike" cap="none" normalizeH="0" baseline="0" dirty="0">
              <a:ln>
                <a:noFill/>
              </a:ln>
              <a:solidFill>
                <a:schemeClr val="tx2"/>
              </a:solidFill>
              <a:effectLst/>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C05B6802-0F41-4790-B85A-4AD63152707D}" type="slidenum">
              <a:rPr lang="en-US" smtClean="0"/>
              <a:pPr/>
              <a:t>1</a:t>
            </a:fld>
            <a:endParaRPr lang="en-US"/>
          </a:p>
        </p:txBody>
      </p:sp>
      <p:sp>
        <p:nvSpPr>
          <p:cNvPr id="6" name="Rectangle 5"/>
          <p:cNvSpPr/>
          <p:nvPr/>
        </p:nvSpPr>
        <p:spPr>
          <a:xfrm>
            <a:off x="9310633" y="6271313"/>
            <a:ext cx="2746266" cy="400110"/>
          </a:xfrm>
          <a:prstGeom prst="rect">
            <a:avLst/>
          </a:prstGeom>
        </p:spPr>
        <p:txBody>
          <a:bodyPr wrap="none">
            <a:spAutoFit/>
          </a:bodyPr>
          <a:lstStyle/>
          <a:p>
            <a:pPr algn="ctr"/>
            <a:r>
              <a:rPr lang="en-US" sz="2000" dirty="0">
                <a:solidFill>
                  <a:srgbClr val="00B050"/>
                </a:solidFill>
                <a:latin typeface="Algerian" pitchFamily="82" charset="0"/>
              </a:rPr>
              <a:t>breeding discipline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9293" y="784861"/>
            <a:ext cx="10687051" cy="3046988"/>
          </a:xfrm>
          <a:prstGeom prst="rect">
            <a:avLst/>
          </a:prstGeom>
        </p:spPr>
        <p:txBody>
          <a:bodyPr wrap="square">
            <a:spAutoFit/>
          </a:bodyPr>
          <a:lstStyle/>
          <a:p>
            <a:pPr algn="just">
              <a:lnSpc>
                <a:spcPct val="150000"/>
              </a:lnSpc>
            </a:pPr>
            <a:r>
              <a:rPr lang="en-US" sz="2800" b="1" dirty="0">
                <a:solidFill>
                  <a:srgbClr val="0070C0"/>
                </a:solidFill>
                <a:latin typeface="Times New Roman" panose="02020603050405020304" pitchFamily="18" charset="0"/>
                <a:ea typeface="Calibri" panose="020F0502020204030204" pitchFamily="34" charset="0"/>
              </a:rPr>
              <a:t>Number of sympodial branch</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Mean number of sympodial branch ranges from 14 to 18 among the genotypes whereas mean number of sympodial branches in original germplasm consists of 100 genotypes ranges from 12 to 24 (</a:t>
            </a:r>
            <a:r>
              <a:rPr lang="en-US" sz="2000" b="1" dirty="0" err="1">
                <a:latin typeface="Times New Roman" panose="02020603050405020304" pitchFamily="18" charset="0"/>
                <a:ea typeface="Calibri" panose="020F0502020204030204" pitchFamily="34" charset="0"/>
              </a:rPr>
              <a:t>Akter</a:t>
            </a:r>
            <a:r>
              <a:rPr lang="en-US" sz="2000" b="1" dirty="0">
                <a:latin typeface="Times New Roman" panose="02020603050405020304" pitchFamily="18" charset="0"/>
                <a:ea typeface="Calibri" panose="020F0502020204030204" pitchFamily="34" charset="0"/>
              </a:rPr>
              <a:t> 2016). </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The highest number of sympodial branches per plant were found in SR-15. </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The lowest number of sympodial branches per plant were found in BC-0383 and BC-0349.</a:t>
            </a:r>
            <a:endParaRPr lang="en-US" sz="2000" b="1" dirty="0"/>
          </a:p>
        </p:txBody>
      </p:sp>
      <p:graphicFrame>
        <p:nvGraphicFramePr>
          <p:cNvPr id="3" name="Table 2"/>
          <p:cNvGraphicFramePr>
            <a:graphicFrameLocks noGrp="1"/>
          </p:cNvGraphicFramePr>
          <p:nvPr>
            <p:extLst>
              <p:ext uri="{D42A27DB-BD31-4B8C-83A1-F6EECF244321}">
                <p14:modId xmlns:p14="http://schemas.microsoft.com/office/powerpoint/2010/main" val="581900958"/>
              </p:ext>
            </p:extLst>
          </p:nvPr>
        </p:nvGraphicFramePr>
        <p:xfrm>
          <a:off x="719292" y="4412826"/>
          <a:ext cx="10687053" cy="944880"/>
        </p:xfrm>
        <a:graphic>
          <a:graphicData uri="http://schemas.openxmlformats.org/drawingml/2006/table">
            <a:tbl>
              <a:tblPr firstRow="1" bandRow="1">
                <a:tableStyleId>{5C22544A-7EE6-4342-B048-85BDC9FD1C3A}</a:tableStyleId>
              </a:tblPr>
              <a:tblGrid>
                <a:gridCol w="3562351">
                  <a:extLst>
                    <a:ext uri="{9D8B030D-6E8A-4147-A177-3AD203B41FA5}">
                      <a16:colId xmlns:a16="http://schemas.microsoft.com/office/drawing/2014/main" val="2509328436"/>
                    </a:ext>
                  </a:extLst>
                </a:gridCol>
                <a:gridCol w="3562351">
                  <a:extLst>
                    <a:ext uri="{9D8B030D-6E8A-4147-A177-3AD203B41FA5}">
                      <a16:colId xmlns:a16="http://schemas.microsoft.com/office/drawing/2014/main" val="1238097447"/>
                    </a:ext>
                  </a:extLst>
                </a:gridCol>
                <a:gridCol w="3562351">
                  <a:extLst>
                    <a:ext uri="{9D8B030D-6E8A-4147-A177-3AD203B41FA5}">
                      <a16:colId xmlns:a16="http://schemas.microsoft.com/office/drawing/2014/main" val="329602849"/>
                    </a:ext>
                  </a:extLst>
                </a:gridCol>
              </a:tblGrid>
              <a:tr h="370840">
                <a:tc>
                  <a:txBody>
                    <a:bodyPr/>
                    <a:lstStyle/>
                    <a:p>
                      <a:pPr algn="ctr"/>
                      <a:r>
                        <a:rPr lang="en-US" sz="2000" b="1" dirty="0">
                          <a:solidFill>
                            <a:schemeClr val="tx1"/>
                          </a:solidFill>
                          <a:latin typeface="Times New Roman" panose="02020603050405020304" pitchFamily="18" charset="0"/>
                          <a:ea typeface="Calibri" panose="020F0502020204030204" pitchFamily="34" charset="0"/>
                        </a:rPr>
                        <a:t>Genotype</a:t>
                      </a:r>
                      <a:endParaRPr lang="en-US" sz="2000" dirty="0">
                        <a:solidFill>
                          <a:schemeClr val="tx1"/>
                        </a:solidFill>
                      </a:endParaRPr>
                    </a:p>
                  </a:txBody>
                  <a:tcPr/>
                </a:tc>
                <a:tc>
                  <a:txBody>
                    <a:bodyPr/>
                    <a:lstStyle/>
                    <a:p>
                      <a:pPr algn="ct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SR-15</a:t>
                      </a:r>
                      <a:endParaRPr lang="en-US" sz="2000" dirty="0">
                        <a:solidFill>
                          <a:schemeClr val="tx1"/>
                        </a:solidFill>
                      </a:endParaRP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BC-0383 and BC-0349</a:t>
                      </a:r>
                      <a:endParaRPr lang="en-US" sz="2000" dirty="0">
                        <a:solidFill>
                          <a:schemeClr val="tx1"/>
                        </a:solidFill>
                      </a:endParaRPr>
                    </a:p>
                  </a:txBody>
                  <a:tcPr/>
                </a:tc>
                <a:extLst>
                  <a:ext uri="{0D108BD9-81ED-4DB2-BD59-A6C34878D82A}">
                    <a16:rowId xmlns:a16="http://schemas.microsoft.com/office/drawing/2014/main" val="1775356714"/>
                  </a:ext>
                </a:extLst>
              </a:tr>
              <a:tr h="370840">
                <a:tc>
                  <a:txBody>
                    <a:bodyPr/>
                    <a:lstStyle/>
                    <a:p>
                      <a:pPr algn="ctr">
                        <a:lnSpc>
                          <a:spcPct val="150000"/>
                        </a:lnSpc>
                      </a:pPr>
                      <a:r>
                        <a:rPr lang="en-US" sz="2000" b="1" dirty="0">
                          <a:solidFill>
                            <a:schemeClr val="tx1"/>
                          </a:solidFill>
                          <a:latin typeface="Times New Roman" panose="02020603050405020304" pitchFamily="18" charset="0"/>
                          <a:ea typeface="Calibri" panose="020F0502020204030204" pitchFamily="34" charset="0"/>
                        </a:rPr>
                        <a:t>Number of sympodial branch</a:t>
                      </a: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 </a:t>
                      </a:r>
                      <a:r>
                        <a:rPr lang="en-US" sz="2000" b="1" dirty="0">
                          <a:solidFill>
                            <a:schemeClr val="dk1"/>
                          </a:solidFill>
                          <a:latin typeface="Times New Roman" panose="02020603050405020304" pitchFamily="18" charset="0"/>
                          <a:ea typeface="Calibri" panose="020F0502020204030204" pitchFamily="34" charset="0"/>
                        </a:rPr>
                        <a:t>17.90</a:t>
                      </a:r>
                      <a:r>
                        <a:rPr lang="en-US" sz="2000" b="1" dirty="0">
                          <a:latin typeface="Times New Roman" panose="02020603050405020304" pitchFamily="18" charset="0"/>
                          <a:ea typeface="Calibri" panose="020F0502020204030204" pitchFamily="34" charset="0"/>
                        </a:rPr>
                        <a:t> </a:t>
                      </a:r>
                      <a:r>
                        <a:rPr lang="en-US" sz="2000" b="1" dirty="0">
                          <a:solidFill>
                            <a:schemeClr val="tx1"/>
                          </a:solidFill>
                          <a:latin typeface="Times New Roman" panose="02020603050405020304" pitchFamily="18" charset="0"/>
                          <a:ea typeface="Calibri" panose="020F0502020204030204" pitchFamily="34" charset="0"/>
                        </a:rPr>
                        <a:t>(Highest)</a:t>
                      </a:r>
                      <a:endParaRPr lang="en-US" sz="2000" dirty="0">
                        <a:solidFill>
                          <a:schemeClr val="tx1"/>
                        </a:solidFill>
                      </a:endParaRPr>
                    </a:p>
                  </a:txBody>
                  <a:tcPr/>
                </a:tc>
                <a:tc>
                  <a:txBody>
                    <a:bodyPr/>
                    <a:lstStyle/>
                    <a:p>
                      <a:pPr algn="ctr"/>
                      <a:r>
                        <a:rPr lang="en-US" sz="2000" b="1" dirty="0">
                          <a:latin typeface="Times New Roman" panose="02020603050405020304" pitchFamily="18" charset="0"/>
                          <a:ea typeface="Calibri" panose="020F0502020204030204" pitchFamily="34" charset="0"/>
                        </a:rPr>
                        <a:t>14.17 </a:t>
                      </a:r>
                      <a:r>
                        <a:rPr lang="en-US" sz="2000" b="1" dirty="0">
                          <a:solidFill>
                            <a:schemeClr val="tx1"/>
                          </a:solidFill>
                          <a:latin typeface="Times New Roman" panose="02020603050405020304" pitchFamily="18" charset="0"/>
                          <a:ea typeface="Calibri" panose="020F0502020204030204" pitchFamily="34" charset="0"/>
                        </a:rPr>
                        <a:t>(Lowest)</a:t>
                      </a:r>
                      <a:endParaRPr lang="en-US" sz="2000" dirty="0">
                        <a:solidFill>
                          <a:schemeClr val="tx1"/>
                        </a:solidFill>
                      </a:endParaRPr>
                    </a:p>
                  </a:txBody>
                  <a:tcPr/>
                </a:tc>
                <a:extLst>
                  <a:ext uri="{0D108BD9-81ED-4DB2-BD59-A6C34878D82A}">
                    <a16:rowId xmlns:a16="http://schemas.microsoft.com/office/drawing/2014/main" val="1412565485"/>
                  </a:ext>
                </a:extLst>
              </a:tr>
            </a:tbl>
          </a:graphicData>
        </a:graphic>
      </p:graphicFrame>
      <p:sp>
        <p:nvSpPr>
          <p:cNvPr id="5" name="Slide Number Placeholder 4"/>
          <p:cNvSpPr>
            <a:spLocks noGrp="1"/>
          </p:cNvSpPr>
          <p:nvPr>
            <p:ph type="sldNum" sz="quarter" idx="15"/>
          </p:nvPr>
        </p:nvSpPr>
        <p:spPr>
          <a:xfrm>
            <a:off x="10838688" y="5734050"/>
            <a:ext cx="812800" cy="521208"/>
          </a:xfrm>
        </p:spPr>
        <p:txBody>
          <a:bodyPr/>
          <a:lstStyle/>
          <a:p>
            <a:fld id="{C05B6802-0F41-4790-B85A-4AD63152707D}" type="slidenum">
              <a:rPr lang="en-US" smtClean="0"/>
              <a:pPr/>
              <a:t>10</a:t>
            </a:fld>
            <a:endParaRPr lang="en-US" dirty="0"/>
          </a:p>
        </p:txBody>
      </p:sp>
    </p:spTree>
    <p:extLst>
      <p:ext uri="{BB962C8B-B14F-4D97-AF65-F5344CB8AC3E}">
        <p14:creationId xmlns:p14="http://schemas.microsoft.com/office/powerpoint/2010/main" val="3061268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762" y="545741"/>
            <a:ext cx="10687052" cy="4431983"/>
          </a:xfrm>
          <a:prstGeom prst="rect">
            <a:avLst/>
          </a:prstGeom>
        </p:spPr>
        <p:txBody>
          <a:bodyPr wrap="square">
            <a:spAutoFit/>
          </a:bodyPr>
          <a:lstStyle/>
          <a:p>
            <a:pPr algn="just">
              <a:lnSpc>
                <a:spcPct val="150000"/>
              </a:lnSpc>
            </a:pPr>
            <a:r>
              <a:rPr lang="en-US" sz="2800" b="1" dirty="0">
                <a:solidFill>
                  <a:srgbClr val="0070C0"/>
                </a:solidFill>
                <a:latin typeface="Times New Roman" panose="02020603050405020304" pitchFamily="18" charset="0"/>
                <a:ea typeface="Calibri" panose="020F0502020204030204" pitchFamily="34" charset="0"/>
              </a:rPr>
              <a:t>Number of monopodial branches</a:t>
            </a:r>
          </a:p>
          <a:p>
            <a:pPr marL="346075" indent="-346075" algn="just">
              <a:lnSpc>
                <a:spcPct val="150000"/>
              </a:lnSpc>
              <a:buFont typeface="Wingdings" pitchFamily="2" charset="2"/>
              <a:buChar char="v"/>
            </a:pPr>
            <a:r>
              <a:rPr lang="en-US" sz="2000" b="1" dirty="0">
                <a:latin typeface="Times New Roman" panose="02020603050405020304" pitchFamily="18" charset="0"/>
                <a:ea typeface="Calibri" panose="020F0502020204030204" pitchFamily="34" charset="0"/>
              </a:rPr>
              <a:t>The number of monopodial branches ranges from 0.60 (BC-0319) to 1.43 (BC-0111).</a:t>
            </a:r>
          </a:p>
          <a:p>
            <a:pPr algn="just">
              <a:lnSpc>
                <a:spcPct val="150000"/>
              </a:lnSpc>
            </a:pPr>
            <a:r>
              <a:rPr lang="en-US" sz="2000" b="1" dirty="0">
                <a:latin typeface="Times New Roman" panose="02020603050405020304" pitchFamily="18" charset="0"/>
                <a:ea typeface="Calibri" panose="020F0502020204030204" pitchFamily="34" charset="0"/>
              </a:rPr>
              <a:t> </a:t>
            </a:r>
          </a:p>
          <a:p>
            <a:pPr algn="just">
              <a:lnSpc>
                <a:spcPct val="150000"/>
              </a:lnSpc>
            </a:pPr>
            <a:endParaRPr lang="en-US" sz="2000" b="1" dirty="0">
              <a:latin typeface="Times New Roman" panose="02020603050405020304" pitchFamily="18" charset="0"/>
              <a:ea typeface="Calibri" panose="020F0502020204030204" pitchFamily="34" charset="0"/>
            </a:endParaRPr>
          </a:p>
          <a:p>
            <a:pPr algn="just">
              <a:lnSpc>
                <a:spcPct val="150000"/>
              </a:lnSpc>
            </a:pPr>
            <a:endParaRPr lang="en-US" sz="2000" b="1" dirty="0">
              <a:latin typeface="Times New Roman" panose="02020603050405020304" pitchFamily="18" charset="0"/>
              <a:ea typeface="Calibri" panose="020F0502020204030204" pitchFamily="34" charset="0"/>
            </a:endParaRPr>
          </a:p>
          <a:p>
            <a:pPr algn="just">
              <a:lnSpc>
                <a:spcPct val="150000"/>
              </a:lnSpc>
            </a:pPr>
            <a:endParaRPr lang="en-US" sz="1200" b="1" dirty="0">
              <a:solidFill>
                <a:srgbClr val="0070C0"/>
              </a:solidFill>
              <a:latin typeface="Times New Roman" panose="02020603050405020304" pitchFamily="18" charset="0"/>
              <a:ea typeface="Calibri" panose="020F0502020204030204" pitchFamily="34" charset="0"/>
            </a:endParaRPr>
          </a:p>
          <a:p>
            <a:pPr algn="just">
              <a:lnSpc>
                <a:spcPct val="150000"/>
              </a:lnSpc>
            </a:pPr>
            <a:r>
              <a:rPr lang="en-US" sz="2800" b="1" dirty="0">
                <a:solidFill>
                  <a:srgbClr val="0070C0"/>
                </a:solidFill>
                <a:latin typeface="Times New Roman" panose="02020603050405020304" pitchFamily="18" charset="0"/>
                <a:ea typeface="Calibri" panose="020F0502020204030204" pitchFamily="34" charset="0"/>
              </a:rPr>
              <a:t>Number of secondary fruiting branches</a:t>
            </a:r>
          </a:p>
          <a:p>
            <a:pPr marL="346075" indent="-346075" algn="just">
              <a:lnSpc>
                <a:spcPct val="150000"/>
              </a:lnSpc>
              <a:buFont typeface="Wingdings" pitchFamily="2" charset="2"/>
              <a:buChar char="v"/>
            </a:pPr>
            <a:r>
              <a:rPr lang="en-US" sz="2000" b="1" dirty="0">
                <a:latin typeface="Times New Roman" panose="02020603050405020304" pitchFamily="18" charset="0"/>
                <a:ea typeface="Calibri" panose="020F0502020204030204" pitchFamily="34" charset="0"/>
              </a:rPr>
              <a:t>The genotype BC-0111 (5.13) produced the highest number of secondary fruiting branches per plant and the lowest in BC-0319 (2.10).</a:t>
            </a:r>
            <a:endParaRPr lang="en-US" sz="2000" b="1" dirty="0"/>
          </a:p>
        </p:txBody>
      </p:sp>
      <p:graphicFrame>
        <p:nvGraphicFramePr>
          <p:cNvPr id="3" name="Table 2"/>
          <p:cNvGraphicFramePr>
            <a:graphicFrameLocks noGrp="1"/>
          </p:cNvGraphicFramePr>
          <p:nvPr>
            <p:extLst>
              <p:ext uri="{D42A27DB-BD31-4B8C-83A1-F6EECF244321}">
                <p14:modId xmlns:p14="http://schemas.microsoft.com/office/powerpoint/2010/main" val="1460550921"/>
              </p:ext>
            </p:extLst>
          </p:nvPr>
        </p:nvGraphicFramePr>
        <p:xfrm>
          <a:off x="687760" y="1868656"/>
          <a:ext cx="10687055" cy="944880"/>
        </p:xfrm>
        <a:graphic>
          <a:graphicData uri="http://schemas.openxmlformats.org/drawingml/2006/table">
            <a:tbl>
              <a:tblPr firstRow="1" bandRow="1">
                <a:tableStyleId>{5C22544A-7EE6-4342-B048-85BDC9FD1C3A}</a:tableStyleId>
              </a:tblPr>
              <a:tblGrid>
                <a:gridCol w="3810003">
                  <a:extLst>
                    <a:ext uri="{9D8B030D-6E8A-4147-A177-3AD203B41FA5}">
                      <a16:colId xmlns:a16="http://schemas.microsoft.com/office/drawing/2014/main" val="2509328436"/>
                    </a:ext>
                  </a:extLst>
                </a:gridCol>
                <a:gridCol w="3448051">
                  <a:extLst>
                    <a:ext uri="{9D8B030D-6E8A-4147-A177-3AD203B41FA5}">
                      <a16:colId xmlns:a16="http://schemas.microsoft.com/office/drawing/2014/main" val="1238097447"/>
                    </a:ext>
                  </a:extLst>
                </a:gridCol>
                <a:gridCol w="3429001">
                  <a:extLst>
                    <a:ext uri="{9D8B030D-6E8A-4147-A177-3AD203B41FA5}">
                      <a16:colId xmlns:a16="http://schemas.microsoft.com/office/drawing/2014/main" val="329602849"/>
                    </a:ext>
                  </a:extLst>
                </a:gridCol>
              </a:tblGrid>
              <a:tr h="314400">
                <a:tc>
                  <a:txBody>
                    <a:bodyPr/>
                    <a:lstStyle/>
                    <a:p>
                      <a:pPr algn="ctr"/>
                      <a:r>
                        <a:rPr lang="en-US" sz="2000" b="1" dirty="0">
                          <a:solidFill>
                            <a:schemeClr val="tx1"/>
                          </a:solidFill>
                          <a:latin typeface="Times New Roman" panose="02020603050405020304" pitchFamily="18" charset="0"/>
                          <a:ea typeface="Calibri" panose="020F0502020204030204" pitchFamily="34" charset="0"/>
                        </a:rPr>
                        <a:t>Genotype</a:t>
                      </a:r>
                      <a:endParaRPr lang="en-US" sz="2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tx1"/>
                          </a:solidFill>
                          <a:latin typeface="Times New Roman" panose="02020603050405020304" pitchFamily="18" charset="0"/>
                          <a:ea typeface="Calibri" panose="020F0502020204030204" pitchFamily="34" charset="0"/>
                        </a:rPr>
                        <a:t>BC-0111</a:t>
                      </a:r>
                      <a:endParaRPr lang="en-US" sz="2000" dirty="0">
                        <a:solidFill>
                          <a:schemeClr val="tx1"/>
                        </a:solidFill>
                      </a:endParaRPr>
                    </a:p>
                  </a:txBody>
                  <a:tcPr/>
                </a:tc>
                <a:tc>
                  <a:txBody>
                    <a:bodyPr/>
                    <a:lstStyle/>
                    <a:p>
                      <a:pPr algn="ct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BC-0319</a:t>
                      </a:r>
                      <a:endParaRPr lang="en-US" sz="2000" dirty="0">
                        <a:solidFill>
                          <a:schemeClr val="tx1"/>
                        </a:solidFill>
                      </a:endParaRPr>
                    </a:p>
                  </a:txBody>
                  <a:tcPr/>
                </a:tc>
                <a:extLst>
                  <a:ext uri="{0D108BD9-81ED-4DB2-BD59-A6C34878D82A}">
                    <a16:rowId xmlns:a16="http://schemas.microsoft.com/office/drawing/2014/main" val="1775356714"/>
                  </a:ext>
                </a:extLst>
              </a:tr>
              <a:tr h="435324">
                <a:tc>
                  <a:txBody>
                    <a:bodyPr/>
                    <a:lstStyle/>
                    <a:p>
                      <a:pPr algn="ctr">
                        <a:lnSpc>
                          <a:spcPct val="150000"/>
                        </a:lnSpc>
                      </a:pPr>
                      <a:r>
                        <a:rPr lang="en-US" sz="2000" b="1" dirty="0">
                          <a:solidFill>
                            <a:schemeClr val="tx1"/>
                          </a:solidFill>
                          <a:latin typeface="Times New Roman" panose="02020603050405020304" pitchFamily="18" charset="0"/>
                          <a:ea typeface="Calibri" panose="020F0502020204030204" pitchFamily="34" charset="0"/>
                        </a:rPr>
                        <a:t>Number of monopodial branches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a:latin typeface="Times New Roman" panose="02020603050405020304" pitchFamily="18" charset="0"/>
                          <a:ea typeface="Calibri" panose="020F0502020204030204" pitchFamily="34" charset="0"/>
                        </a:rPr>
                        <a:t>0.60 </a:t>
                      </a:r>
                      <a:r>
                        <a:rPr lang="en-US" sz="2000" b="1" dirty="0">
                          <a:solidFill>
                            <a:schemeClr val="tx1"/>
                          </a:solidFill>
                          <a:latin typeface="Times New Roman" panose="02020603050405020304" pitchFamily="18" charset="0"/>
                          <a:ea typeface="Calibri" panose="020F0502020204030204" pitchFamily="34" charset="0"/>
                        </a:rPr>
                        <a:t>(Lowest)</a:t>
                      </a:r>
                      <a:endParaRPr lang="en-US" sz="2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tx1"/>
                          </a:solidFill>
                          <a:latin typeface="Times New Roman" panose="02020603050405020304" pitchFamily="18" charset="0"/>
                          <a:ea typeface="Calibri" panose="020F0502020204030204" pitchFamily="34" charset="0"/>
                        </a:rPr>
                        <a:t> </a:t>
                      </a:r>
                      <a:r>
                        <a:rPr lang="en-US" sz="2000" b="1" dirty="0">
                          <a:latin typeface="Times New Roman" panose="02020603050405020304" pitchFamily="18" charset="0"/>
                          <a:ea typeface="Calibri" panose="020F0502020204030204" pitchFamily="34" charset="0"/>
                        </a:rPr>
                        <a:t>1.43 </a:t>
                      </a:r>
                      <a:r>
                        <a:rPr lang="en-US" sz="2000" b="1" dirty="0">
                          <a:solidFill>
                            <a:schemeClr val="tx1"/>
                          </a:solidFill>
                          <a:latin typeface="Times New Roman" panose="02020603050405020304" pitchFamily="18" charset="0"/>
                          <a:ea typeface="Calibri" panose="020F0502020204030204" pitchFamily="34" charset="0"/>
                        </a:rPr>
                        <a:t>(Highest)</a:t>
                      </a:r>
                      <a:r>
                        <a:rPr lang="en-US" sz="2000" b="1" dirty="0">
                          <a:latin typeface="Times New Roman" panose="02020603050405020304" pitchFamily="18" charset="0"/>
                          <a:ea typeface="Calibri" panose="020F0502020204030204" pitchFamily="34" charset="0"/>
                        </a:rPr>
                        <a:t> </a:t>
                      </a:r>
                      <a:endParaRPr lang="en-US" sz="2000" dirty="0">
                        <a:solidFill>
                          <a:schemeClr val="tx1"/>
                        </a:solidFill>
                      </a:endParaRPr>
                    </a:p>
                  </a:txBody>
                  <a:tcPr/>
                </a:tc>
                <a:extLst>
                  <a:ext uri="{0D108BD9-81ED-4DB2-BD59-A6C34878D82A}">
                    <a16:rowId xmlns:a16="http://schemas.microsoft.com/office/drawing/2014/main" val="1412565485"/>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78873270"/>
              </p:ext>
            </p:extLst>
          </p:nvPr>
        </p:nvGraphicFramePr>
        <p:xfrm>
          <a:off x="687760" y="5208988"/>
          <a:ext cx="10687055" cy="944880"/>
        </p:xfrm>
        <a:graphic>
          <a:graphicData uri="http://schemas.openxmlformats.org/drawingml/2006/table">
            <a:tbl>
              <a:tblPr firstRow="1" bandRow="1">
                <a:tableStyleId>{5C22544A-7EE6-4342-B048-85BDC9FD1C3A}</a:tableStyleId>
              </a:tblPr>
              <a:tblGrid>
                <a:gridCol w="4610103">
                  <a:extLst>
                    <a:ext uri="{9D8B030D-6E8A-4147-A177-3AD203B41FA5}">
                      <a16:colId xmlns:a16="http://schemas.microsoft.com/office/drawing/2014/main" val="2509328436"/>
                    </a:ext>
                  </a:extLst>
                </a:gridCol>
                <a:gridCol w="3028951">
                  <a:extLst>
                    <a:ext uri="{9D8B030D-6E8A-4147-A177-3AD203B41FA5}">
                      <a16:colId xmlns:a16="http://schemas.microsoft.com/office/drawing/2014/main" val="1238097447"/>
                    </a:ext>
                  </a:extLst>
                </a:gridCol>
                <a:gridCol w="3048001">
                  <a:extLst>
                    <a:ext uri="{9D8B030D-6E8A-4147-A177-3AD203B41FA5}">
                      <a16:colId xmlns:a16="http://schemas.microsoft.com/office/drawing/2014/main" val="329602849"/>
                    </a:ext>
                  </a:extLst>
                </a:gridCol>
              </a:tblGrid>
              <a:tr h="370840">
                <a:tc>
                  <a:txBody>
                    <a:bodyPr/>
                    <a:lstStyle/>
                    <a:p>
                      <a:pPr algn="ctr"/>
                      <a:r>
                        <a:rPr lang="en-US" sz="2000" b="1" dirty="0">
                          <a:solidFill>
                            <a:schemeClr val="tx1"/>
                          </a:solidFill>
                          <a:latin typeface="Times New Roman" panose="02020603050405020304" pitchFamily="18" charset="0"/>
                          <a:ea typeface="Calibri" panose="020F0502020204030204" pitchFamily="34" charset="0"/>
                        </a:rPr>
                        <a:t>Genotype</a:t>
                      </a:r>
                      <a:endParaRPr lang="en-US" sz="2000" dirty="0">
                        <a:solidFill>
                          <a:schemeClr val="tx1"/>
                        </a:solidFill>
                      </a:endParaRPr>
                    </a:p>
                  </a:txBody>
                  <a:tcPr/>
                </a:tc>
                <a:tc>
                  <a:txBody>
                    <a:bodyPr/>
                    <a:lstStyle/>
                    <a:p>
                      <a:pPr algn="ct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BC-0111</a:t>
                      </a:r>
                      <a:endParaRPr lang="en-US" sz="2000" dirty="0">
                        <a:solidFill>
                          <a:schemeClr val="tx1"/>
                        </a:solidFill>
                      </a:endParaRP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 BC-0319 </a:t>
                      </a:r>
                      <a:endParaRPr lang="en-US" sz="2000" dirty="0">
                        <a:solidFill>
                          <a:schemeClr val="tx1"/>
                        </a:solidFill>
                      </a:endParaRPr>
                    </a:p>
                  </a:txBody>
                  <a:tcPr/>
                </a:tc>
                <a:extLst>
                  <a:ext uri="{0D108BD9-81ED-4DB2-BD59-A6C34878D82A}">
                    <a16:rowId xmlns:a16="http://schemas.microsoft.com/office/drawing/2014/main" val="1775356714"/>
                  </a:ext>
                </a:extLst>
              </a:tr>
              <a:tr h="370840">
                <a:tc>
                  <a:txBody>
                    <a:bodyPr/>
                    <a:lstStyle/>
                    <a:p>
                      <a:pPr algn="ctr">
                        <a:lnSpc>
                          <a:spcPct val="150000"/>
                        </a:lnSpc>
                      </a:pPr>
                      <a:r>
                        <a:rPr lang="en-US" sz="2000" b="1" dirty="0">
                          <a:solidFill>
                            <a:schemeClr val="tx1"/>
                          </a:solidFill>
                          <a:latin typeface="Times New Roman" panose="02020603050405020304" pitchFamily="18" charset="0"/>
                          <a:ea typeface="Calibri" panose="020F0502020204030204" pitchFamily="34" charset="0"/>
                        </a:rPr>
                        <a:t>Number of secondary fruiting branches</a:t>
                      </a: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 </a:t>
                      </a:r>
                      <a:r>
                        <a:rPr lang="en-US" sz="2000" b="1" dirty="0">
                          <a:latin typeface="Times New Roman" panose="02020603050405020304" pitchFamily="18" charset="0"/>
                          <a:ea typeface="Calibri" panose="020F0502020204030204" pitchFamily="34" charset="0"/>
                        </a:rPr>
                        <a:t>5.13 </a:t>
                      </a:r>
                      <a:r>
                        <a:rPr lang="en-US" sz="2000" b="1" dirty="0">
                          <a:solidFill>
                            <a:schemeClr val="tx1"/>
                          </a:solidFill>
                          <a:latin typeface="Times New Roman" panose="02020603050405020304" pitchFamily="18" charset="0"/>
                          <a:ea typeface="Calibri" panose="020F0502020204030204" pitchFamily="34" charset="0"/>
                        </a:rPr>
                        <a:t>(Highest)</a:t>
                      </a:r>
                      <a:endParaRPr lang="en-US" sz="2000" dirty="0">
                        <a:solidFill>
                          <a:schemeClr val="tx1"/>
                        </a:solidFill>
                      </a:endParaRPr>
                    </a:p>
                  </a:txBody>
                  <a:tcPr/>
                </a:tc>
                <a:tc>
                  <a:txBody>
                    <a:bodyPr/>
                    <a:lstStyle/>
                    <a:p>
                      <a:pPr algn="ctr"/>
                      <a:r>
                        <a:rPr lang="en-US" sz="2000" b="1" dirty="0">
                          <a:latin typeface="Times New Roman" panose="02020603050405020304" pitchFamily="18" charset="0"/>
                          <a:ea typeface="Calibri" panose="020F0502020204030204" pitchFamily="34" charset="0"/>
                        </a:rPr>
                        <a:t>2.10 </a:t>
                      </a:r>
                      <a:r>
                        <a:rPr lang="en-US" sz="2000" b="1" dirty="0">
                          <a:solidFill>
                            <a:schemeClr val="tx1"/>
                          </a:solidFill>
                          <a:latin typeface="Times New Roman" panose="02020603050405020304" pitchFamily="18" charset="0"/>
                          <a:ea typeface="Calibri" panose="020F0502020204030204" pitchFamily="34" charset="0"/>
                        </a:rPr>
                        <a:t>(Lowest)</a:t>
                      </a:r>
                      <a:endParaRPr lang="en-US" sz="2000" dirty="0">
                        <a:solidFill>
                          <a:schemeClr val="tx1"/>
                        </a:solidFill>
                      </a:endParaRPr>
                    </a:p>
                  </a:txBody>
                  <a:tcPr/>
                </a:tc>
                <a:extLst>
                  <a:ext uri="{0D108BD9-81ED-4DB2-BD59-A6C34878D82A}">
                    <a16:rowId xmlns:a16="http://schemas.microsoft.com/office/drawing/2014/main" val="1412565485"/>
                  </a:ext>
                </a:extLst>
              </a:tr>
            </a:tbl>
          </a:graphicData>
        </a:graphic>
      </p:graphicFrame>
      <p:sp>
        <p:nvSpPr>
          <p:cNvPr id="6" name="Slide Number Placeholder 5"/>
          <p:cNvSpPr>
            <a:spLocks noGrp="1"/>
          </p:cNvSpPr>
          <p:nvPr>
            <p:ph type="sldNum" sz="quarter" idx="15"/>
          </p:nvPr>
        </p:nvSpPr>
        <p:spPr/>
        <p:txBody>
          <a:bodyPr/>
          <a:lstStyle/>
          <a:p>
            <a:fld id="{C05B6802-0F41-4790-B85A-4AD63152707D}" type="slidenum">
              <a:rPr lang="en-US" smtClean="0"/>
              <a:pPr/>
              <a:t>11</a:t>
            </a:fld>
            <a:endParaRPr lang="en-US"/>
          </a:p>
        </p:txBody>
      </p:sp>
    </p:spTree>
    <p:extLst>
      <p:ext uri="{BB962C8B-B14F-4D97-AF65-F5344CB8AC3E}">
        <p14:creationId xmlns:p14="http://schemas.microsoft.com/office/powerpoint/2010/main" val="366629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8486" y="460299"/>
            <a:ext cx="10687052" cy="4878259"/>
          </a:xfrm>
          <a:prstGeom prst="rect">
            <a:avLst/>
          </a:prstGeom>
        </p:spPr>
        <p:txBody>
          <a:bodyPr wrap="square">
            <a:spAutoFit/>
          </a:bodyPr>
          <a:lstStyle/>
          <a:p>
            <a:pPr algn="just">
              <a:lnSpc>
                <a:spcPct val="150000"/>
              </a:lnSpc>
            </a:pPr>
            <a:r>
              <a:rPr lang="en-US" sz="2800" b="1" dirty="0">
                <a:solidFill>
                  <a:srgbClr val="0070C0"/>
                </a:solidFill>
                <a:latin typeface="Times New Roman" panose="02020603050405020304" pitchFamily="18" charset="0"/>
                <a:ea typeface="Calibri" panose="020F0502020204030204" pitchFamily="34" charset="0"/>
              </a:rPr>
              <a:t>Plant height</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It was observed in this experiment that plant height ranges from 69.47 to 135.17 cm. </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The lowest</a:t>
            </a:r>
            <a:r>
              <a:rPr lang="en-US" sz="2000" b="1" i="1" dirty="0">
                <a:latin typeface="Times New Roman" panose="02020603050405020304" pitchFamily="18" charset="0"/>
                <a:ea typeface="Calibri" panose="020F0502020204030204" pitchFamily="34" charset="0"/>
              </a:rPr>
              <a:t> </a:t>
            </a:r>
            <a:r>
              <a:rPr lang="en-US" sz="2000" b="1" dirty="0">
                <a:latin typeface="Times New Roman" panose="02020603050405020304" pitchFamily="18" charset="0"/>
                <a:ea typeface="Calibri" panose="020F0502020204030204" pitchFamily="34" charset="0"/>
              </a:rPr>
              <a:t>plant height was observed in BC-0304 and the highest was observed in BC-0332.</a:t>
            </a:r>
          </a:p>
          <a:p>
            <a:pPr algn="just"/>
            <a:endParaRPr lang="en-US" sz="2000" b="1" dirty="0">
              <a:latin typeface="Times New Roman" panose="02020603050405020304" pitchFamily="18" charset="0"/>
              <a:ea typeface="Calibri" panose="020F0502020204030204" pitchFamily="34" charset="0"/>
            </a:endParaRPr>
          </a:p>
          <a:p>
            <a:pPr algn="just">
              <a:lnSpc>
                <a:spcPct val="150000"/>
              </a:lnSpc>
            </a:pPr>
            <a:endParaRPr lang="en-US" sz="2000" b="1" dirty="0">
              <a:latin typeface="Times New Roman" panose="02020603050405020304" pitchFamily="18" charset="0"/>
              <a:ea typeface="Calibri" panose="020F0502020204030204" pitchFamily="34" charset="0"/>
            </a:endParaRPr>
          </a:p>
          <a:p>
            <a:pPr algn="just">
              <a:lnSpc>
                <a:spcPct val="150000"/>
              </a:lnSpc>
            </a:pPr>
            <a:endParaRPr lang="en-US" sz="2000" b="1" dirty="0">
              <a:latin typeface="Times New Roman" panose="02020603050405020304" pitchFamily="18" charset="0"/>
              <a:ea typeface="Calibri" panose="020F0502020204030204" pitchFamily="34" charset="0"/>
            </a:endParaRPr>
          </a:p>
          <a:p>
            <a:pPr lvl="0">
              <a:lnSpc>
                <a:spcPct val="150000"/>
              </a:lnSpc>
            </a:pPr>
            <a:endParaRPr lang="en-US" sz="1100" b="1" dirty="0">
              <a:solidFill>
                <a:srgbClr val="0070C0"/>
              </a:solidFill>
              <a:latin typeface="Times New Roman" panose="02020603050405020304" pitchFamily="18" charset="0"/>
              <a:ea typeface="Calibri" panose="020F0502020204030204" pitchFamily="34" charset="0"/>
            </a:endParaRPr>
          </a:p>
          <a:p>
            <a:pPr lvl="0">
              <a:lnSpc>
                <a:spcPct val="150000"/>
              </a:lnSpc>
            </a:pPr>
            <a:r>
              <a:rPr lang="en-US" sz="2800" b="1" dirty="0">
                <a:solidFill>
                  <a:srgbClr val="0070C0"/>
                </a:solidFill>
                <a:latin typeface="Times New Roman" panose="02020603050405020304" pitchFamily="18" charset="0"/>
                <a:ea typeface="Calibri" panose="020F0502020204030204" pitchFamily="34" charset="0"/>
              </a:rPr>
              <a:t>Number of bolls per plant</a:t>
            </a:r>
          </a:p>
          <a:p>
            <a:pPr marL="342900" lvl="0" indent="-342900">
              <a:lnSpc>
                <a:spcPct val="150000"/>
              </a:lnSpc>
              <a:buFont typeface="Wingdings" panose="05000000000000000000" pitchFamily="2" charset="2"/>
              <a:buChar char="v"/>
            </a:pPr>
            <a:r>
              <a:rPr lang="en-US" sz="2000" b="1" dirty="0">
                <a:solidFill>
                  <a:prstClr val="black"/>
                </a:solidFill>
                <a:latin typeface="Times New Roman" panose="02020603050405020304" pitchFamily="18" charset="0"/>
                <a:ea typeface="Calibri" panose="020F0502020204030204" pitchFamily="34" charset="0"/>
              </a:rPr>
              <a:t>The genotype BC-0349 (33.13) produced the maximum number of bolls per plant while genotype Winall-6 formed minimum number of bolls (21.40) </a:t>
            </a:r>
            <a:endParaRPr lang="en-US" sz="2000" b="1" dirty="0">
              <a:solidFill>
                <a:prstClr val="black"/>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664067449"/>
              </p:ext>
            </p:extLst>
          </p:nvPr>
        </p:nvGraphicFramePr>
        <p:xfrm>
          <a:off x="908484" y="2242434"/>
          <a:ext cx="10687055" cy="944880"/>
        </p:xfrm>
        <a:graphic>
          <a:graphicData uri="http://schemas.openxmlformats.org/drawingml/2006/table">
            <a:tbl>
              <a:tblPr firstRow="1" bandRow="1">
                <a:tableStyleId>{5C22544A-7EE6-4342-B048-85BDC9FD1C3A}</a:tableStyleId>
              </a:tblPr>
              <a:tblGrid>
                <a:gridCol w="3810003">
                  <a:extLst>
                    <a:ext uri="{9D8B030D-6E8A-4147-A177-3AD203B41FA5}">
                      <a16:colId xmlns:a16="http://schemas.microsoft.com/office/drawing/2014/main" val="2509328436"/>
                    </a:ext>
                  </a:extLst>
                </a:gridCol>
                <a:gridCol w="3448051">
                  <a:extLst>
                    <a:ext uri="{9D8B030D-6E8A-4147-A177-3AD203B41FA5}">
                      <a16:colId xmlns:a16="http://schemas.microsoft.com/office/drawing/2014/main" val="1238097447"/>
                    </a:ext>
                  </a:extLst>
                </a:gridCol>
                <a:gridCol w="3429001">
                  <a:extLst>
                    <a:ext uri="{9D8B030D-6E8A-4147-A177-3AD203B41FA5}">
                      <a16:colId xmlns:a16="http://schemas.microsoft.com/office/drawing/2014/main" val="329602849"/>
                    </a:ext>
                  </a:extLst>
                </a:gridCol>
              </a:tblGrid>
              <a:tr h="335219">
                <a:tc>
                  <a:txBody>
                    <a:bodyPr/>
                    <a:lstStyle/>
                    <a:p>
                      <a:pPr algn="ctr"/>
                      <a:r>
                        <a:rPr lang="en-US" sz="2000" b="1" dirty="0">
                          <a:solidFill>
                            <a:schemeClr val="tx1"/>
                          </a:solidFill>
                          <a:latin typeface="Times New Roman" panose="02020603050405020304" pitchFamily="18" charset="0"/>
                          <a:ea typeface="Calibri" panose="020F0502020204030204" pitchFamily="34" charset="0"/>
                        </a:rPr>
                        <a:t>Genotype</a:t>
                      </a:r>
                      <a:endParaRPr lang="en-US" sz="2000" dirty="0">
                        <a:solidFill>
                          <a:schemeClr val="tx1"/>
                        </a:solidFill>
                      </a:endParaRPr>
                    </a:p>
                  </a:txBody>
                  <a:tcPr/>
                </a:tc>
                <a:tc>
                  <a:txBody>
                    <a:bodyPr/>
                    <a:lstStyle/>
                    <a:p>
                      <a:pPr algn="ctr"/>
                      <a:r>
                        <a:rPr lang="en-US" sz="2000" b="1">
                          <a:solidFill>
                            <a:schemeClr val="tx1"/>
                          </a:solidFill>
                          <a:latin typeface="Times New Roman" panose="02020603050405020304" pitchFamily="18" charset="0"/>
                          <a:ea typeface="Calibri" panose="020F0502020204030204" pitchFamily="34" charset="0"/>
                        </a:rPr>
                        <a:t>BC-0304</a:t>
                      </a:r>
                      <a:endParaRPr lang="en-US" sz="2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BC-0332</a:t>
                      </a:r>
                      <a:endParaRPr lang="en-US" sz="2000" dirty="0">
                        <a:solidFill>
                          <a:schemeClr val="tx1"/>
                        </a:solidFill>
                      </a:endParaRPr>
                    </a:p>
                  </a:txBody>
                  <a:tcPr/>
                </a:tc>
                <a:extLst>
                  <a:ext uri="{0D108BD9-81ED-4DB2-BD59-A6C34878D82A}">
                    <a16:rowId xmlns:a16="http://schemas.microsoft.com/office/drawing/2014/main" val="1775356714"/>
                  </a:ext>
                </a:extLst>
              </a:tr>
              <a:tr h="417789">
                <a:tc>
                  <a:txBody>
                    <a:bodyPr/>
                    <a:lstStyle/>
                    <a:p>
                      <a:pPr algn="ctr">
                        <a:lnSpc>
                          <a:spcPct val="150000"/>
                        </a:lnSpc>
                      </a:pPr>
                      <a:r>
                        <a:rPr lang="en-US" sz="2000" b="1" dirty="0">
                          <a:solidFill>
                            <a:schemeClr val="tx1"/>
                          </a:solidFill>
                          <a:latin typeface="Times New Roman" panose="02020603050405020304" pitchFamily="18" charset="0"/>
                          <a:ea typeface="Calibri" panose="020F0502020204030204" pitchFamily="34" charset="0"/>
                        </a:rPr>
                        <a:t>Plant height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a:latin typeface="Times New Roman" panose="02020603050405020304" pitchFamily="18" charset="0"/>
                          <a:ea typeface="Calibri" panose="020F0502020204030204" pitchFamily="34" charset="0"/>
                        </a:rPr>
                        <a:t>69.47 cm </a:t>
                      </a:r>
                      <a:r>
                        <a:rPr lang="en-US" sz="2000" b="1" dirty="0">
                          <a:solidFill>
                            <a:schemeClr val="tx1"/>
                          </a:solidFill>
                          <a:latin typeface="Times New Roman" panose="02020603050405020304" pitchFamily="18" charset="0"/>
                          <a:ea typeface="Calibri" panose="020F0502020204030204" pitchFamily="34" charset="0"/>
                        </a:rPr>
                        <a:t>(Lowest)</a:t>
                      </a:r>
                      <a:endParaRPr lang="en-US" sz="2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a:latin typeface="Times New Roman" panose="02020603050405020304" pitchFamily="18" charset="0"/>
                          <a:ea typeface="Calibri" panose="020F0502020204030204" pitchFamily="34" charset="0"/>
                        </a:rPr>
                        <a:t>135.17 cm </a:t>
                      </a:r>
                      <a:r>
                        <a:rPr lang="en-US" sz="2000" b="1">
                          <a:solidFill>
                            <a:schemeClr val="tx1"/>
                          </a:solidFill>
                          <a:latin typeface="Times New Roman" panose="02020603050405020304" pitchFamily="18" charset="0"/>
                          <a:ea typeface="Calibri" panose="020F0502020204030204" pitchFamily="34" charset="0"/>
                        </a:rPr>
                        <a:t>(Highest)</a:t>
                      </a:r>
                      <a:endParaRPr lang="en-US" sz="2000">
                        <a:solidFill>
                          <a:schemeClr val="tx1"/>
                        </a:solidFill>
                      </a:endParaRPr>
                    </a:p>
                  </a:txBody>
                  <a:tcPr/>
                </a:tc>
                <a:extLst>
                  <a:ext uri="{0D108BD9-81ED-4DB2-BD59-A6C34878D82A}">
                    <a16:rowId xmlns:a16="http://schemas.microsoft.com/office/drawing/2014/main" val="1412565485"/>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373683732"/>
              </p:ext>
            </p:extLst>
          </p:nvPr>
        </p:nvGraphicFramePr>
        <p:xfrm>
          <a:off x="908484" y="5411970"/>
          <a:ext cx="10687054" cy="944880"/>
        </p:xfrm>
        <a:graphic>
          <a:graphicData uri="http://schemas.openxmlformats.org/drawingml/2006/table">
            <a:tbl>
              <a:tblPr firstRow="1" bandRow="1">
                <a:tableStyleId>{5C22544A-7EE6-4342-B048-85BDC9FD1C3A}</a:tableStyleId>
              </a:tblPr>
              <a:tblGrid>
                <a:gridCol w="3905252">
                  <a:extLst>
                    <a:ext uri="{9D8B030D-6E8A-4147-A177-3AD203B41FA5}">
                      <a16:colId xmlns:a16="http://schemas.microsoft.com/office/drawing/2014/main" val="2509328436"/>
                    </a:ext>
                  </a:extLst>
                </a:gridCol>
                <a:gridCol w="3409951">
                  <a:extLst>
                    <a:ext uri="{9D8B030D-6E8A-4147-A177-3AD203B41FA5}">
                      <a16:colId xmlns:a16="http://schemas.microsoft.com/office/drawing/2014/main" val="1238097447"/>
                    </a:ext>
                  </a:extLst>
                </a:gridCol>
                <a:gridCol w="3371851">
                  <a:extLst>
                    <a:ext uri="{9D8B030D-6E8A-4147-A177-3AD203B41FA5}">
                      <a16:colId xmlns:a16="http://schemas.microsoft.com/office/drawing/2014/main" val="329602849"/>
                    </a:ext>
                  </a:extLst>
                </a:gridCol>
              </a:tblGrid>
              <a:tr h="370840">
                <a:tc>
                  <a:txBody>
                    <a:bodyPr/>
                    <a:lstStyle/>
                    <a:p>
                      <a:pPr algn="ctr"/>
                      <a:r>
                        <a:rPr lang="en-US" sz="2000" b="1" dirty="0">
                          <a:solidFill>
                            <a:schemeClr val="tx1"/>
                          </a:solidFill>
                          <a:latin typeface="Times New Roman" panose="02020603050405020304" pitchFamily="18" charset="0"/>
                          <a:ea typeface="Calibri" panose="020F0502020204030204" pitchFamily="34" charset="0"/>
                        </a:rPr>
                        <a:t>Genotype</a:t>
                      </a:r>
                      <a:endParaRPr lang="en-US" sz="2000" dirty="0">
                        <a:solidFill>
                          <a:schemeClr val="tx1"/>
                        </a:solidFill>
                      </a:endParaRPr>
                    </a:p>
                  </a:txBody>
                  <a:tcPr/>
                </a:tc>
                <a:tc>
                  <a:txBody>
                    <a:bodyPr/>
                    <a:lstStyle/>
                    <a:p>
                      <a:pPr algn="ctr"/>
                      <a:r>
                        <a:rPr lang="en-US" sz="2000" b="1" dirty="0">
                          <a:solidFill>
                            <a:prstClr val="black"/>
                          </a:solidFill>
                          <a:latin typeface="Times New Roman" panose="02020603050405020304" pitchFamily="18" charset="0"/>
                          <a:ea typeface="Calibri" panose="020F0502020204030204" pitchFamily="34" charset="0"/>
                        </a:rPr>
                        <a:t>BC-0349</a:t>
                      </a:r>
                      <a:endParaRPr lang="en-US" sz="2000" dirty="0">
                        <a:solidFill>
                          <a:schemeClr val="tx1"/>
                        </a:solidFill>
                      </a:endParaRP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 </a:t>
                      </a:r>
                      <a:r>
                        <a:rPr lang="en-US" sz="2000" b="1" dirty="0">
                          <a:solidFill>
                            <a:prstClr val="black"/>
                          </a:solidFill>
                          <a:latin typeface="Times New Roman" panose="02020603050405020304" pitchFamily="18" charset="0"/>
                          <a:ea typeface="Calibri" panose="020F0502020204030204" pitchFamily="34" charset="0"/>
                        </a:rPr>
                        <a:t>Winall-6</a:t>
                      </a:r>
                      <a:endParaRPr lang="en-US" sz="2000" dirty="0">
                        <a:solidFill>
                          <a:schemeClr val="tx1"/>
                        </a:solidFill>
                      </a:endParaRPr>
                    </a:p>
                  </a:txBody>
                  <a:tcPr/>
                </a:tc>
                <a:extLst>
                  <a:ext uri="{0D108BD9-81ED-4DB2-BD59-A6C34878D82A}">
                    <a16:rowId xmlns:a16="http://schemas.microsoft.com/office/drawing/2014/main" val="1775356714"/>
                  </a:ext>
                </a:extLst>
              </a:tr>
              <a:tr h="370840">
                <a:tc>
                  <a:txBody>
                    <a:bodyPr/>
                    <a:lstStyle/>
                    <a:p>
                      <a:pPr algn="ctr">
                        <a:lnSpc>
                          <a:spcPct val="150000"/>
                        </a:lnSpc>
                      </a:pPr>
                      <a:r>
                        <a:rPr lang="en-US" sz="2000" b="1" dirty="0">
                          <a:solidFill>
                            <a:schemeClr val="tx1"/>
                          </a:solidFill>
                          <a:latin typeface="Times New Roman" panose="02020603050405020304" pitchFamily="18" charset="0"/>
                          <a:ea typeface="Calibri" panose="020F0502020204030204" pitchFamily="34" charset="0"/>
                        </a:rPr>
                        <a:t>Number of bolls per plant</a:t>
                      </a: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 </a:t>
                      </a:r>
                      <a:r>
                        <a:rPr lang="en-US" sz="2000" b="1" dirty="0">
                          <a:solidFill>
                            <a:prstClr val="black"/>
                          </a:solidFill>
                          <a:latin typeface="Times New Roman" panose="02020603050405020304" pitchFamily="18" charset="0"/>
                          <a:ea typeface="Calibri" panose="020F0502020204030204" pitchFamily="34" charset="0"/>
                        </a:rPr>
                        <a:t>33.13</a:t>
                      </a:r>
                      <a:r>
                        <a:rPr lang="en-US" sz="2000" b="1" dirty="0">
                          <a:latin typeface="Times New Roman" panose="02020603050405020304" pitchFamily="18" charset="0"/>
                          <a:ea typeface="Calibri" panose="020F0502020204030204" pitchFamily="34" charset="0"/>
                        </a:rPr>
                        <a:t> </a:t>
                      </a:r>
                      <a:r>
                        <a:rPr lang="en-US" sz="2000" b="1" dirty="0">
                          <a:solidFill>
                            <a:schemeClr val="tx1"/>
                          </a:solidFill>
                          <a:latin typeface="Times New Roman" panose="02020603050405020304" pitchFamily="18" charset="0"/>
                          <a:ea typeface="Calibri" panose="020F0502020204030204" pitchFamily="34" charset="0"/>
                        </a:rPr>
                        <a:t>(Highest)</a:t>
                      </a:r>
                      <a:endParaRPr lang="en-US" sz="2000" dirty="0">
                        <a:solidFill>
                          <a:schemeClr val="tx1"/>
                        </a:solidFill>
                      </a:endParaRPr>
                    </a:p>
                  </a:txBody>
                  <a:tcPr/>
                </a:tc>
                <a:tc>
                  <a:txBody>
                    <a:bodyPr/>
                    <a:lstStyle/>
                    <a:p>
                      <a:pPr algn="ctr"/>
                      <a:r>
                        <a:rPr lang="en-US" sz="2000" b="1" dirty="0">
                          <a:latin typeface="Times New Roman" panose="02020603050405020304" pitchFamily="18" charset="0"/>
                          <a:ea typeface="Calibri" panose="020F0502020204030204" pitchFamily="34" charset="0"/>
                        </a:rPr>
                        <a:t>21.40 </a:t>
                      </a:r>
                      <a:r>
                        <a:rPr lang="en-US" sz="2000" b="1" dirty="0">
                          <a:solidFill>
                            <a:schemeClr val="tx1"/>
                          </a:solidFill>
                          <a:latin typeface="Times New Roman" panose="02020603050405020304" pitchFamily="18" charset="0"/>
                          <a:ea typeface="Calibri" panose="020F0502020204030204" pitchFamily="34" charset="0"/>
                        </a:rPr>
                        <a:t>(Lowest)</a:t>
                      </a:r>
                      <a:endParaRPr lang="en-US" sz="2000" dirty="0">
                        <a:solidFill>
                          <a:schemeClr val="tx1"/>
                        </a:solidFill>
                      </a:endParaRPr>
                    </a:p>
                  </a:txBody>
                  <a:tcPr/>
                </a:tc>
                <a:extLst>
                  <a:ext uri="{0D108BD9-81ED-4DB2-BD59-A6C34878D82A}">
                    <a16:rowId xmlns:a16="http://schemas.microsoft.com/office/drawing/2014/main" val="1412565485"/>
                  </a:ext>
                </a:extLst>
              </a:tr>
            </a:tbl>
          </a:graphicData>
        </a:graphic>
      </p:graphicFrame>
      <p:sp>
        <p:nvSpPr>
          <p:cNvPr id="5" name="Slide Number Placeholder 4"/>
          <p:cNvSpPr>
            <a:spLocks noGrp="1"/>
          </p:cNvSpPr>
          <p:nvPr>
            <p:ph type="sldNum" sz="quarter" idx="15"/>
          </p:nvPr>
        </p:nvSpPr>
        <p:spPr>
          <a:xfrm>
            <a:off x="10854454" y="5734050"/>
            <a:ext cx="812800" cy="521208"/>
          </a:xfrm>
        </p:spPr>
        <p:txBody>
          <a:bodyPr/>
          <a:lstStyle/>
          <a:p>
            <a:fld id="{C05B6802-0F41-4790-B85A-4AD63152707D}" type="slidenum">
              <a:rPr lang="en-US" smtClean="0">
                <a:solidFill>
                  <a:schemeClr val="tx1"/>
                </a:solidFill>
              </a:rPr>
              <a:pPr/>
              <a:t>12</a:t>
            </a:fld>
            <a:endParaRPr lang="en-US" dirty="0">
              <a:solidFill>
                <a:schemeClr val="tx1"/>
              </a:solidFill>
            </a:endParaRPr>
          </a:p>
        </p:txBody>
      </p:sp>
    </p:spTree>
    <p:extLst>
      <p:ext uri="{BB962C8B-B14F-4D97-AF65-F5344CB8AC3E}">
        <p14:creationId xmlns:p14="http://schemas.microsoft.com/office/powerpoint/2010/main" val="1686456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7837" y="887078"/>
            <a:ext cx="10687052" cy="3046988"/>
          </a:xfrm>
          <a:prstGeom prst="rect">
            <a:avLst/>
          </a:prstGeom>
        </p:spPr>
        <p:txBody>
          <a:bodyPr wrap="square">
            <a:spAutoFit/>
          </a:bodyPr>
          <a:lstStyle/>
          <a:p>
            <a:pPr algn="just">
              <a:lnSpc>
                <a:spcPct val="150000"/>
              </a:lnSpc>
            </a:pPr>
            <a:r>
              <a:rPr lang="en-US" sz="28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Seed cotton yield per plant (g)</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cs typeface="Times New Roman" panose="02020603050405020304" pitchFamily="18" charset="0"/>
              </a:rPr>
              <a:t>Seed cotton yield per plant ranges from 77.58 to 126.59 g per plant. </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cs typeface="Times New Roman" panose="02020603050405020304" pitchFamily="18" charset="0"/>
              </a:rPr>
              <a:t>The highest seed cotton yield per plant (126.59 g) was found in the genotype BC-0353 followed by 124 g in BC-0337 and BC-0386.</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cs typeface="Times New Roman" panose="02020603050405020304" pitchFamily="18" charset="0"/>
              </a:rPr>
              <a:t>The lowest seed cotton yield per plant was observed in BC-0383 (77.58g) followed by BC-0349 (85.00g). </a:t>
            </a:r>
          </a:p>
        </p:txBody>
      </p:sp>
      <p:graphicFrame>
        <p:nvGraphicFramePr>
          <p:cNvPr id="3" name="Table 2"/>
          <p:cNvGraphicFramePr>
            <a:graphicFrameLocks noGrp="1"/>
          </p:cNvGraphicFramePr>
          <p:nvPr>
            <p:extLst>
              <p:ext uri="{D42A27DB-BD31-4B8C-83A1-F6EECF244321}">
                <p14:modId xmlns:p14="http://schemas.microsoft.com/office/powerpoint/2010/main" val="1891937285"/>
              </p:ext>
            </p:extLst>
          </p:nvPr>
        </p:nvGraphicFramePr>
        <p:xfrm>
          <a:off x="727837" y="4569164"/>
          <a:ext cx="10687055" cy="944880"/>
        </p:xfrm>
        <a:graphic>
          <a:graphicData uri="http://schemas.openxmlformats.org/drawingml/2006/table">
            <a:tbl>
              <a:tblPr firstRow="1" bandRow="1">
                <a:tableStyleId>{5C22544A-7EE6-4342-B048-85BDC9FD1C3A}</a:tableStyleId>
              </a:tblPr>
              <a:tblGrid>
                <a:gridCol w="3810003">
                  <a:extLst>
                    <a:ext uri="{9D8B030D-6E8A-4147-A177-3AD203B41FA5}">
                      <a16:colId xmlns:a16="http://schemas.microsoft.com/office/drawing/2014/main" val="2509328436"/>
                    </a:ext>
                  </a:extLst>
                </a:gridCol>
                <a:gridCol w="3448051">
                  <a:extLst>
                    <a:ext uri="{9D8B030D-6E8A-4147-A177-3AD203B41FA5}">
                      <a16:colId xmlns:a16="http://schemas.microsoft.com/office/drawing/2014/main" val="1238097447"/>
                    </a:ext>
                  </a:extLst>
                </a:gridCol>
                <a:gridCol w="3429001">
                  <a:extLst>
                    <a:ext uri="{9D8B030D-6E8A-4147-A177-3AD203B41FA5}">
                      <a16:colId xmlns:a16="http://schemas.microsoft.com/office/drawing/2014/main" val="329602849"/>
                    </a:ext>
                  </a:extLst>
                </a:gridCol>
              </a:tblGrid>
              <a:tr h="370840">
                <a:tc>
                  <a:txBody>
                    <a:bodyPr/>
                    <a:lstStyle/>
                    <a:p>
                      <a:pPr algn="ctr"/>
                      <a:r>
                        <a:rPr lang="en-US" sz="2000" b="1" dirty="0">
                          <a:solidFill>
                            <a:schemeClr val="tx1"/>
                          </a:solidFill>
                          <a:latin typeface="Times New Roman" panose="02020603050405020304" pitchFamily="18" charset="0"/>
                          <a:ea typeface="Calibri" panose="020F0502020204030204" pitchFamily="34" charset="0"/>
                        </a:rPr>
                        <a:t>Genotype</a:t>
                      </a:r>
                      <a:endParaRPr lang="en-US" sz="2000" dirty="0">
                        <a:solidFill>
                          <a:schemeClr val="tx1"/>
                        </a:solidFill>
                      </a:endParaRPr>
                    </a:p>
                  </a:txBody>
                  <a:tcPr/>
                </a:tc>
                <a:tc>
                  <a:txBody>
                    <a:bodyPr/>
                    <a:lstStyle/>
                    <a:p>
                      <a:pPr algn="ct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BC-0353</a:t>
                      </a:r>
                      <a:endParaRPr lang="en-US" sz="2000" dirty="0">
                        <a:solidFill>
                          <a:schemeClr val="tx1"/>
                        </a:solidFill>
                      </a:endParaRP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BC-0349</a:t>
                      </a:r>
                      <a:endParaRPr lang="en-US" sz="2000" dirty="0">
                        <a:solidFill>
                          <a:schemeClr val="tx1"/>
                        </a:solidFill>
                      </a:endParaRPr>
                    </a:p>
                  </a:txBody>
                  <a:tcPr/>
                </a:tc>
                <a:extLst>
                  <a:ext uri="{0D108BD9-81ED-4DB2-BD59-A6C34878D82A}">
                    <a16:rowId xmlns:a16="http://schemas.microsoft.com/office/drawing/2014/main" val="1775356714"/>
                  </a:ext>
                </a:extLst>
              </a:tr>
              <a:tr h="370840">
                <a:tc>
                  <a:txBody>
                    <a:bodyPr/>
                    <a:lstStyle/>
                    <a:p>
                      <a:pPr algn="ctr">
                        <a:lnSpc>
                          <a:spcPct val="150000"/>
                        </a:lnSpc>
                      </a:pPr>
                      <a:r>
                        <a:rPr lang="en-US" sz="2000" b="1" dirty="0">
                          <a:solidFill>
                            <a:schemeClr val="tx1"/>
                          </a:solidFill>
                          <a:latin typeface="Times New Roman" panose="02020603050405020304" pitchFamily="18" charset="0"/>
                          <a:ea typeface="Calibri" panose="020F0502020204030204" pitchFamily="34" charset="0"/>
                        </a:rPr>
                        <a:t>Seed cotton yield per plant (g)</a:t>
                      </a: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 </a:t>
                      </a:r>
                      <a:r>
                        <a:rPr lang="en-US" sz="2000" b="1" dirty="0">
                          <a:latin typeface="Times New Roman" panose="02020603050405020304" pitchFamily="18" charset="0"/>
                          <a:ea typeface="Calibri" panose="020F0502020204030204" pitchFamily="34" charset="0"/>
                          <a:cs typeface="Times New Roman" panose="02020603050405020304" pitchFamily="18" charset="0"/>
                        </a:rPr>
                        <a:t>126.59 g </a:t>
                      </a:r>
                      <a:r>
                        <a:rPr lang="en-US" sz="2000" b="1" dirty="0">
                          <a:solidFill>
                            <a:schemeClr val="tx1"/>
                          </a:solidFill>
                          <a:latin typeface="Times New Roman" panose="02020603050405020304" pitchFamily="18" charset="0"/>
                          <a:ea typeface="Calibri" panose="020F0502020204030204" pitchFamily="34" charset="0"/>
                        </a:rPr>
                        <a:t>(Highest)</a:t>
                      </a:r>
                      <a:endParaRPr lang="en-US" sz="2000" dirty="0">
                        <a:solidFill>
                          <a:schemeClr val="tx1"/>
                        </a:solidFill>
                      </a:endParaRPr>
                    </a:p>
                  </a:txBody>
                  <a:tcPr/>
                </a:tc>
                <a:tc>
                  <a:txBody>
                    <a:bodyPr/>
                    <a:lstStyle/>
                    <a:p>
                      <a:pPr algn="ctr"/>
                      <a:r>
                        <a:rPr lang="en-US" sz="2000" b="1" dirty="0">
                          <a:latin typeface="Times New Roman" panose="02020603050405020304" pitchFamily="18" charset="0"/>
                          <a:ea typeface="Calibri" panose="020F0502020204030204" pitchFamily="34" charset="0"/>
                        </a:rPr>
                        <a:t> </a:t>
                      </a:r>
                      <a:r>
                        <a:rPr lang="en-US" sz="2000" b="1" dirty="0">
                          <a:latin typeface="Times New Roman" panose="02020603050405020304" pitchFamily="18" charset="0"/>
                          <a:ea typeface="Calibri" panose="020F0502020204030204" pitchFamily="34" charset="0"/>
                          <a:cs typeface="Times New Roman" panose="02020603050405020304" pitchFamily="18" charset="0"/>
                        </a:rPr>
                        <a:t>77.58g </a:t>
                      </a:r>
                      <a:r>
                        <a:rPr lang="en-US" sz="2000" b="1" dirty="0">
                          <a:solidFill>
                            <a:schemeClr val="tx1"/>
                          </a:solidFill>
                          <a:latin typeface="Times New Roman" panose="02020603050405020304" pitchFamily="18" charset="0"/>
                          <a:ea typeface="Calibri" panose="020F0502020204030204" pitchFamily="34" charset="0"/>
                        </a:rPr>
                        <a:t>(Lowest)</a:t>
                      </a:r>
                      <a:endParaRPr lang="en-US" sz="2000" dirty="0">
                        <a:solidFill>
                          <a:schemeClr val="tx1"/>
                        </a:solidFill>
                      </a:endParaRPr>
                    </a:p>
                  </a:txBody>
                  <a:tcPr/>
                </a:tc>
                <a:extLst>
                  <a:ext uri="{0D108BD9-81ED-4DB2-BD59-A6C34878D82A}">
                    <a16:rowId xmlns:a16="http://schemas.microsoft.com/office/drawing/2014/main" val="1412565485"/>
                  </a:ext>
                </a:extLst>
              </a:tr>
            </a:tbl>
          </a:graphicData>
        </a:graphic>
      </p:graphicFrame>
      <p:sp>
        <p:nvSpPr>
          <p:cNvPr id="5" name="Slide Number Placeholder 4"/>
          <p:cNvSpPr>
            <a:spLocks noGrp="1"/>
          </p:cNvSpPr>
          <p:nvPr>
            <p:ph type="sldNum" sz="quarter" idx="15"/>
          </p:nvPr>
        </p:nvSpPr>
        <p:spPr/>
        <p:txBody>
          <a:bodyPr/>
          <a:lstStyle/>
          <a:p>
            <a:fld id="{C05B6802-0F41-4790-B85A-4AD63152707D}" type="slidenum">
              <a:rPr lang="en-US" smtClean="0"/>
              <a:pPr/>
              <a:t>13</a:t>
            </a:fld>
            <a:endParaRPr lang="en-US"/>
          </a:p>
        </p:txBody>
      </p:sp>
    </p:spTree>
    <p:extLst>
      <p:ext uri="{BB962C8B-B14F-4D97-AF65-F5344CB8AC3E}">
        <p14:creationId xmlns:p14="http://schemas.microsoft.com/office/powerpoint/2010/main" val="486427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1122" y="555992"/>
            <a:ext cx="10591801" cy="3508653"/>
          </a:xfrm>
          <a:prstGeom prst="rect">
            <a:avLst/>
          </a:prstGeom>
        </p:spPr>
        <p:txBody>
          <a:bodyPr wrap="square">
            <a:spAutoFit/>
          </a:bodyPr>
          <a:lstStyle/>
          <a:p>
            <a:pPr algn="just">
              <a:lnSpc>
                <a:spcPct val="150000"/>
              </a:lnSpc>
            </a:pPr>
            <a:r>
              <a:rPr lang="en-US" sz="28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Seed cotton yield (t/ha)</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cs typeface="Times New Roman" panose="02020603050405020304" pitchFamily="18" charset="0"/>
              </a:rPr>
              <a:t>Seed cotton yield per plot were converted into ton per hectare </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cs typeface="Times New Roman" panose="02020603050405020304" pitchFamily="18" charset="0"/>
              </a:rPr>
              <a:t>Ranged from 1.90 to 3.05 t/ha among the genotypes </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cs typeface="Times New Roman" panose="02020603050405020304" pitchFamily="18" charset="0"/>
              </a:rPr>
              <a:t>The highest seed cotton yield was observed in the genotype BC-0386 (3.05 t/ha) followed by BC-0353 and BC-0.66 (3.00 t/ha). </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cs typeface="Times New Roman" panose="02020603050405020304" pitchFamily="18" charset="0"/>
              </a:rPr>
              <a:t>The lowest yield was obtained from the genotype BC-0383 (1.90 t/ha) followed by Winall-6 (1.97 t/ha).</a:t>
            </a: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362218650"/>
              </p:ext>
            </p:extLst>
          </p:nvPr>
        </p:nvGraphicFramePr>
        <p:xfrm>
          <a:off x="769221" y="4663760"/>
          <a:ext cx="10572752" cy="944880"/>
        </p:xfrm>
        <a:graphic>
          <a:graphicData uri="http://schemas.openxmlformats.org/drawingml/2006/table">
            <a:tbl>
              <a:tblPr firstRow="1" bandRow="1">
                <a:tableStyleId>{5C22544A-7EE6-4342-B048-85BDC9FD1C3A}</a:tableStyleId>
              </a:tblPr>
              <a:tblGrid>
                <a:gridCol w="3769253">
                  <a:extLst>
                    <a:ext uri="{9D8B030D-6E8A-4147-A177-3AD203B41FA5}">
                      <a16:colId xmlns:a16="http://schemas.microsoft.com/office/drawing/2014/main" val="2509328436"/>
                    </a:ext>
                  </a:extLst>
                </a:gridCol>
                <a:gridCol w="3411172">
                  <a:extLst>
                    <a:ext uri="{9D8B030D-6E8A-4147-A177-3AD203B41FA5}">
                      <a16:colId xmlns:a16="http://schemas.microsoft.com/office/drawing/2014/main" val="1238097447"/>
                    </a:ext>
                  </a:extLst>
                </a:gridCol>
                <a:gridCol w="3392327">
                  <a:extLst>
                    <a:ext uri="{9D8B030D-6E8A-4147-A177-3AD203B41FA5}">
                      <a16:colId xmlns:a16="http://schemas.microsoft.com/office/drawing/2014/main" val="329602849"/>
                    </a:ext>
                  </a:extLst>
                </a:gridCol>
              </a:tblGrid>
              <a:tr h="370840">
                <a:tc>
                  <a:txBody>
                    <a:bodyPr/>
                    <a:lstStyle/>
                    <a:p>
                      <a:pPr algn="ctr"/>
                      <a:r>
                        <a:rPr lang="en-US" sz="2000" b="1" dirty="0">
                          <a:solidFill>
                            <a:schemeClr val="tx1"/>
                          </a:solidFill>
                          <a:latin typeface="Times New Roman" panose="02020603050405020304" pitchFamily="18" charset="0"/>
                          <a:ea typeface="Calibri" panose="020F0502020204030204" pitchFamily="34" charset="0"/>
                        </a:rPr>
                        <a:t>Genotype</a:t>
                      </a:r>
                      <a:endParaRPr lang="en-US" sz="2000" dirty="0">
                        <a:solidFill>
                          <a:schemeClr val="tx1"/>
                        </a:solidFill>
                      </a:endParaRPr>
                    </a:p>
                  </a:txBody>
                  <a:tcPr/>
                </a:tc>
                <a:tc>
                  <a:txBody>
                    <a:bodyPr/>
                    <a:lstStyle/>
                    <a:p>
                      <a:pPr algn="ct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BC-0386</a:t>
                      </a:r>
                      <a:endParaRPr lang="en-US" sz="2000" dirty="0">
                        <a:solidFill>
                          <a:schemeClr val="tx1"/>
                        </a:solidFill>
                      </a:endParaRP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BC-0383</a:t>
                      </a:r>
                      <a:endParaRPr lang="en-US" sz="2000" dirty="0">
                        <a:solidFill>
                          <a:schemeClr val="tx1"/>
                        </a:solidFill>
                      </a:endParaRPr>
                    </a:p>
                  </a:txBody>
                  <a:tcPr/>
                </a:tc>
                <a:extLst>
                  <a:ext uri="{0D108BD9-81ED-4DB2-BD59-A6C34878D82A}">
                    <a16:rowId xmlns:a16="http://schemas.microsoft.com/office/drawing/2014/main" val="1775356714"/>
                  </a:ext>
                </a:extLst>
              </a:tr>
              <a:tr h="370840">
                <a:tc>
                  <a:txBody>
                    <a:bodyPr/>
                    <a:lstStyle/>
                    <a:p>
                      <a:pPr algn="ctr">
                        <a:lnSpc>
                          <a:spcPct val="150000"/>
                        </a:lnSpc>
                      </a:pPr>
                      <a:r>
                        <a:rPr lang="en-US" sz="2000" b="1" dirty="0">
                          <a:solidFill>
                            <a:schemeClr val="tx1"/>
                          </a:solidFill>
                          <a:latin typeface="Times New Roman" panose="02020603050405020304" pitchFamily="18" charset="0"/>
                          <a:ea typeface="Calibri" panose="020F0502020204030204" pitchFamily="34" charset="0"/>
                        </a:rPr>
                        <a:t>Seed cotton yield (t/ha)</a:t>
                      </a: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 </a:t>
                      </a:r>
                      <a:r>
                        <a:rPr lang="en-US" sz="2000" b="1" dirty="0">
                          <a:latin typeface="Times New Roman" panose="02020603050405020304" pitchFamily="18" charset="0"/>
                          <a:ea typeface="Calibri" panose="020F0502020204030204" pitchFamily="34" charset="0"/>
                          <a:cs typeface="Times New Roman" panose="02020603050405020304" pitchFamily="18" charset="0"/>
                        </a:rPr>
                        <a:t>3.05 t/ha </a:t>
                      </a:r>
                      <a:r>
                        <a:rPr lang="en-US" sz="2000" b="1" dirty="0">
                          <a:solidFill>
                            <a:schemeClr val="tx1"/>
                          </a:solidFill>
                          <a:latin typeface="Times New Roman" panose="02020603050405020304" pitchFamily="18" charset="0"/>
                          <a:ea typeface="Calibri" panose="020F0502020204030204" pitchFamily="34" charset="0"/>
                        </a:rPr>
                        <a:t>(Highest)</a:t>
                      </a:r>
                      <a:endParaRPr lang="en-US" sz="2000" dirty="0">
                        <a:solidFill>
                          <a:schemeClr val="tx1"/>
                        </a:solidFill>
                      </a:endParaRPr>
                    </a:p>
                  </a:txBody>
                  <a:tcPr/>
                </a:tc>
                <a:tc>
                  <a:txBody>
                    <a:bodyPr/>
                    <a:lstStyle/>
                    <a:p>
                      <a:pPr algn="ctr"/>
                      <a:r>
                        <a:rPr lang="en-US" sz="2000" b="1" dirty="0">
                          <a:latin typeface="Times New Roman" panose="02020603050405020304" pitchFamily="18" charset="0"/>
                          <a:ea typeface="Calibri" panose="020F0502020204030204" pitchFamily="34" charset="0"/>
                          <a:cs typeface="Times New Roman" panose="02020603050405020304" pitchFamily="18" charset="0"/>
                        </a:rPr>
                        <a:t>1.90 t/ha </a:t>
                      </a:r>
                      <a:r>
                        <a:rPr lang="en-US" sz="2000" b="1" dirty="0">
                          <a:solidFill>
                            <a:schemeClr val="tx1"/>
                          </a:solidFill>
                          <a:latin typeface="Times New Roman" panose="02020603050405020304" pitchFamily="18" charset="0"/>
                          <a:ea typeface="Calibri" panose="020F0502020204030204" pitchFamily="34" charset="0"/>
                        </a:rPr>
                        <a:t>(Lowest)</a:t>
                      </a:r>
                      <a:endParaRPr lang="en-US" sz="2000" dirty="0">
                        <a:solidFill>
                          <a:schemeClr val="tx1"/>
                        </a:solidFill>
                      </a:endParaRPr>
                    </a:p>
                  </a:txBody>
                  <a:tcPr/>
                </a:tc>
                <a:extLst>
                  <a:ext uri="{0D108BD9-81ED-4DB2-BD59-A6C34878D82A}">
                    <a16:rowId xmlns:a16="http://schemas.microsoft.com/office/drawing/2014/main" val="1412565485"/>
                  </a:ext>
                </a:extLst>
              </a:tr>
            </a:tbl>
          </a:graphicData>
        </a:graphic>
      </p:graphicFrame>
      <p:sp>
        <p:nvSpPr>
          <p:cNvPr id="5" name="Slide Number Placeholder 4"/>
          <p:cNvSpPr>
            <a:spLocks noGrp="1"/>
          </p:cNvSpPr>
          <p:nvPr>
            <p:ph type="sldNum" sz="quarter" idx="15"/>
          </p:nvPr>
        </p:nvSpPr>
        <p:spPr/>
        <p:txBody>
          <a:bodyPr/>
          <a:lstStyle/>
          <a:p>
            <a:fld id="{C05B6802-0F41-4790-B85A-4AD63152707D}" type="slidenum">
              <a:rPr lang="en-US" smtClean="0"/>
              <a:pPr/>
              <a:t>14</a:t>
            </a:fld>
            <a:endParaRPr lang="en-US"/>
          </a:p>
        </p:txBody>
      </p:sp>
    </p:spTree>
    <p:extLst>
      <p:ext uri="{BB962C8B-B14F-4D97-AF65-F5344CB8AC3E}">
        <p14:creationId xmlns:p14="http://schemas.microsoft.com/office/powerpoint/2010/main" val="2912310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760" y="863691"/>
            <a:ext cx="10687053" cy="3370153"/>
          </a:xfrm>
          <a:prstGeom prst="rect">
            <a:avLst/>
          </a:prstGeom>
        </p:spPr>
        <p:txBody>
          <a:bodyPr wrap="square">
            <a:spAutoFit/>
          </a:bodyPr>
          <a:lstStyle/>
          <a:p>
            <a:pPr algn="just">
              <a:lnSpc>
                <a:spcPct val="150000"/>
              </a:lnSpc>
            </a:pPr>
            <a:r>
              <a:rPr lang="en-US" sz="2800" b="1" dirty="0">
                <a:solidFill>
                  <a:srgbClr val="0070C0"/>
                </a:solidFill>
                <a:latin typeface="Times New Roman" panose="02020603050405020304" pitchFamily="18" charset="0"/>
                <a:ea typeface="Calibri" panose="020F0502020204030204" pitchFamily="34" charset="0"/>
              </a:rPr>
              <a:t>Earliness index (</a:t>
            </a:r>
            <a:r>
              <a:rPr lang="en-US" sz="2800" b="1" dirty="0">
                <a:latin typeface="Times New Roman" panose="02020603050405020304" pitchFamily="18" charset="0"/>
                <a:ea typeface="Calibri" panose="020F0502020204030204" pitchFamily="34" charset="0"/>
              </a:rPr>
              <a:t>Bartlett’s earliness index </a:t>
            </a:r>
            <a:r>
              <a:rPr lang="en-US" sz="2800" b="1" dirty="0">
                <a:solidFill>
                  <a:srgbClr val="0070C0"/>
                </a:solidFill>
                <a:latin typeface="Times New Roman" panose="02020603050405020304" pitchFamily="18" charset="0"/>
                <a:ea typeface="Calibri" panose="020F0502020204030204" pitchFamily="34" charset="0"/>
              </a:rPr>
              <a:t>)</a:t>
            </a:r>
          </a:p>
          <a:p>
            <a:pPr marL="342900" indent="-342900" algn="just">
              <a:lnSpc>
                <a:spcPct val="150000"/>
              </a:lnSpc>
              <a:buFont typeface="Wingdings" panose="05000000000000000000" pitchFamily="2" charset="2"/>
              <a:buChar char="v"/>
            </a:pPr>
            <a:endParaRPr lang="en-US" sz="1100" b="1" dirty="0">
              <a:latin typeface="Times New Roman" panose="02020603050405020304" pitchFamily="18" charset="0"/>
              <a:ea typeface="Calibri" panose="020F0502020204030204" pitchFamily="34" charset="0"/>
            </a:endParaRP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The genotype BC-0382 and CC-8 had the highest (0.86) value of earliness index indicated that this genotypes were rated as the earliest genotypes followed by BC-0383 (0.83), BC-0386 (0.82), Winall-6 (0.82).</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BC-0358 as late genotype among the 25 genotypes having the lowest value (0. 67) of earliness index. </a:t>
            </a:r>
            <a:endParaRPr lang="en-US" sz="2000" b="1" dirty="0"/>
          </a:p>
        </p:txBody>
      </p:sp>
      <p:graphicFrame>
        <p:nvGraphicFramePr>
          <p:cNvPr id="3" name="Table 2"/>
          <p:cNvGraphicFramePr>
            <a:graphicFrameLocks noGrp="1"/>
          </p:cNvGraphicFramePr>
          <p:nvPr>
            <p:extLst>
              <p:ext uri="{D42A27DB-BD31-4B8C-83A1-F6EECF244321}">
                <p14:modId xmlns:p14="http://schemas.microsoft.com/office/powerpoint/2010/main" val="888516578"/>
              </p:ext>
            </p:extLst>
          </p:nvPr>
        </p:nvGraphicFramePr>
        <p:xfrm>
          <a:off x="687760" y="4799100"/>
          <a:ext cx="10687054" cy="944880"/>
        </p:xfrm>
        <a:graphic>
          <a:graphicData uri="http://schemas.openxmlformats.org/drawingml/2006/table">
            <a:tbl>
              <a:tblPr firstRow="1" bandRow="1">
                <a:tableStyleId>{5C22544A-7EE6-4342-B048-85BDC9FD1C3A}</a:tableStyleId>
              </a:tblPr>
              <a:tblGrid>
                <a:gridCol w="3905252">
                  <a:extLst>
                    <a:ext uri="{9D8B030D-6E8A-4147-A177-3AD203B41FA5}">
                      <a16:colId xmlns:a16="http://schemas.microsoft.com/office/drawing/2014/main" val="2509328436"/>
                    </a:ext>
                  </a:extLst>
                </a:gridCol>
                <a:gridCol w="3409951">
                  <a:extLst>
                    <a:ext uri="{9D8B030D-6E8A-4147-A177-3AD203B41FA5}">
                      <a16:colId xmlns:a16="http://schemas.microsoft.com/office/drawing/2014/main" val="1238097447"/>
                    </a:ext>
                  </a:extLst>
                </a:gridCol>
                <a:gridCol w="3371851">
                  <a:extLst>
                    <a:ext uri="{9D8B030D-6E8A-4147-A177-3AD203B41FA5}">
                      <a16:colId xmlns:a16="http://schemas.microsoft.com/office/drawing/2014/main" val="329602849"/>
                    </a:ext>
                  </a:extLst>
                </a:gridCol>
              </a:tblGrid>
              <a:tr h="370840">
                <a:tc>
                  <a:txBody>
                    <a:bodyPr/>
                    <a:lstStyle/>
                    <a:p>
                      <a:pPr algn="ctr"/>
                      <a:r>
                        <a:rPr lang="en-US" sz="2000" b="1" dirty="0">
                          <a:solidFill>
                            <a:schemeClr val="tx1"/>
                          </a:solidFill>
                          <a:latin typeface="Times New Roman" panose="02020603050405020304" pitchFamily="18" charset="0"/>
                          <a:ea typeface="Calibri" panose="020F0502020204030204" pitchFamily="34" charset="0"/>
                        </a:rPr>
                        <a:t>Genotype</a:t>
                      </a:r>
                      <a:endParaRPr lang="en-US" sz="2000" dirty="0">
                        <a:solidFill>
                          <a:schemeClr val="tx1"/>
                        </a:solidFill>
                      </a:endParaRPr>
                    </a:p>
                  </a:txBody>
                  <a:tcPr/>
                </a:tc>
                <a:tc>
                  <a:txBody>
                    <a:bodyPr/>
                    <a:lstStyle/>
                    <a:p>
                      <a:pPr algn="ctr"/>
                      <a:r>
                        <a:rPr lang="en-US" sz="2000" b="1" dirty="0">
                          <a:solidFill>
                            <a:prstClr val="black"/>
                          </a:solidFill>
                          <a:latin typeface="Times New Roman" panose="02020603050405020304" pitchFamily="18" charset="0"/>
                          <a:ea typeface="Calibri" panose="020F0502020204030204" pitchFamily="34" charset="0"/>
                        </a:rPr>
                        <a:t>BC-0382 and CC-8 </a:t>
                      </a:r>
                      <a:endParaRPr lang="en-US" sz="2000" dirty="0">
                        <a:solidFill>
                          <a:schemeClr val="tx1"/>
                        </a:solidFill>
                      </a:endParaRP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 </a:t>
                      </a:r>
                      <a:r>
                        <a:rPr lang="en-US" sz="2000" b="1" dirty="0">
                          <a:solidFill>
                            <a:prstClr val="black"/>
                          </a:solidFill>
                          <a:latin typeface="Times New Roman" panose="02020603050405020304" pitchFamily="18" charset="0"/>
                          <a:ea typeface="Calibri" panose="020F0502020204030204" pitchFamily="34" charset="0"/>
                        </a:rPr>
                        <a:t>BC-0358</a:t>
                      </a:r>
                      <a:endParaRPr lang="en-US" sz="2000" dirty="0">
                        <a:solidFill>
                          <a:schemeClr val="tx1"/>
                        </a:solidFill>
                      </a:endParaRPr>
                    </a:p>
                  </a:txBody>
                  <a:tcPr/>
                </a:tc>
                <a:extLst>
                  <a:ext uri="{0D108BD9-81ED-4DB2-BD59-A6C34878D82A}">
                    <a16:rowId xmlns:a16="http://schemas.microsoft.com/office/drawing/2014/main" val="1775356714"/>
                  </a:ext>
                </a:extLst>
              </a:tr>
              <a:tr h="370840">
                <a:tc>
                  <a:txBody>
                    <a:bodyPr/>
                    <a:lstStyle/>
                    <a:p>
                      <a:pPr algn="ctr">
                        <a:lnSpc>
                          <a:spcPct val="150000"/>
                        </a:lnSpc>
                      </a:pPr>
                      <a:r>
                        <a:rPr lang="en-US" sz="2000" b="1" dirty="0">
                          <a:solidFill>
                            <a:schemeClr val="tx1"/>
                          </a:solidFill>
                          <a:latin typeface="Times New Roman" panose="02020603050405020304" pitchFamily="18" charset="0"/>
                          <a:ea typeface="Calibri" panose="020F0502020204030204" pitchFamily="34" charset="0"/>
                        </a:rPr>
                        <a:t>Earliness index</a:t>
                      </a: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 </a:t>
                      </a:r>
                      <a:r>
                        <a:rPr lang="en-US" sz="2000" b="1" dirty="0">
                          <a:solidFill>
                            <a:prstClr val="black"/>
                          </a:solidFill>
                          <a:latin typeface="Times New Roman" panose="02020603050405020304" pitchFamily="18" charset="0"/>
                          <a:ea typeface="Calibri" panose="020F0502020204030204" pitchFamily="34" charset="0"/>
                        </a:rPr>
                        <a:t>0.86</a:t>
                      </a:r>
                      <a:r>
                        <a:rPr lang="en-US" sz="2000" b="1" dirty="0">
                          <a:latin typeface="Times New Roman" panose="02020603050405020304" pitchFamily="18" charset="0"/>
                          <a:ea typeface="Calibri" panose="020F0502020204030204" pitchFamily="34" charset="0"/>
                        </a:rPr>
                        <a:t> </a:t>
                      </a:r>
                      <a:r>
                        <a:rPr lang="en-US" sz="2000" b="1" dirty="0">
                          <a:solidFill>
                            <a:schemeClr val="tx1"/>
                          </a:solidFill>
                          <a:latin typeface="Times New Roman" panose="02020603050405020304" pitchFamily="18" charset="0"/>
                          <a:ea typeface="Calibri" panose="020F0502020204030204" pitchFamily="34" charset="0"/>
                        </a:rPr>
                        <a:t>(Highest)</a:t>
                      </a:r>
                      <a:endParaRPr lang="en-US" sz="2000" dirty="0">
                        <a:solidFill>
                          <a:schemeClr val="tx1"/>
                        </a:solidFill>
                      </a:endParaRPr>
                    </a:p>
                  </a:txBody>
                  <a:tcPr/>
                </a:tc>
                <a:tc>
                  <a:txBody>
                    <a:bodyPr/>
                    <a:lstStyle/>
                    <a:p>
                      <a:pPr algn="ctr"/>
                      <a:r>
                        <a:rPr lang="en-US" sz="2000" b="1" dirty="0">
                          <a:latin typeface="Times New Roman" panose="02020603050405020304" pitchFamily="18" charset="0"/>
                          <a:ea typeface="Calibri" panose="020F0502020204030204" pitchFamily="34" charset="0"/>
                        </a:rPr>
                        <a:t>0.67 </a:t>
                      </a:r>
                      <a:r>
                        <a:rPr lang="en-US" sz="2000" b="1" dirty="0">
                          <a:solidFill>
                            <a:schemeClr val="tx1"/>
                          </a:solidFill>
                          <a:latin typeface="Times New Roman" panose="02020603050405020304" pitchFamily="18" charset="0"/>
                          <a:ea typeface="Calibri" panose="020F0502020204030204" pitchFamily="34" charset="0"/>
                        </a:rPr>
                        <a:t>(Lowest)</a:t>
                      </a:r>
                      <a:endParaRPr lang="en-US" sz="2000" dirty="0">
                        <a:solidFill>
                          <a:schemeClr val="tx1"/>
                        </a:solidFill>
                      </a:endParaRPr>
                    </a:p>
                  </a:txBody>
                  <a:tcPr/>
                </a:tc>
                <a:extLst>
                  <a:ext uri="{0D108BD9-81ED-4DB2-BD59-A6C34878D82A}">
                    <a16:rowId xmlns:a16="http://schemas.microsoft.com/office/drawing/2014/main" val="1412565485"/>
                  </a:ext>
                </a:extLst>
              </a:tr>
            </a:tbl>
          </a:graphicData>
        </a:graphic>
      </p:graphicFrame>
      <p:sp>
        <p:nvSpPr>
          <p:cNvPr id="5" name="Slide Number Placeholder 4"/>
          <p:cNvSpPr>
            <a:spLocks noGrp="1"/>
          </p:cNvSpPr>
          <p:nvPr>
            <p:ph type="sldNum" sz="quarter" idx="15"/>
          </p:nvPr>
        </p:nvSpPr>
        <p:spPr/>
        <p:txBody>
          <a:bodyPr/>
          <a:lstStyle/>
          <a:p>
            <a:fld id="{C05B6802-0F41-4790-B85A-4AD63152707D}" type="slidenum">
              <a:rPr lang="en-US" smtClean="0"/>
              <a:pPr/>
              <a:t>15</a:t>
            </a:fld>
            <a:endParaRPr lang="en-US"/>
          </a:p>
        </p:txBody>
      </p:sp>
    </p:spTree>
    <p:extLst>
      <p:ext uri="{BB962C8B-B14F-4D97-AF65-F5344CB8AC3E}">
        <p14:creationId xmlns:p14="http://schemas.microsoft.com/office/powerpoint/2010/main" val="3240644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521176685"/>
              </p:ext>
            </p:extLst>
          </p:nvPr>
        </p:nvGraphicFramePr>
        <p:xfrm>
          <a:off x="370404" y="1216304"/>
          <a:ext cx="11079488" cy="4495810"/>
        </p:xfrm>
        <a:graphic>
          <a:graphicData uri="http://schemas.openxmlformats.org/drawingml/2006/table">
            <a:tbl>
              <a:tblPr firstRow="1" firstCol="1" bandRow="1">
                <a:tableStyleId>{5C22544A-7EE6-4342-B048-85BDC9FD1C3A}</a:tableStyleId>
              </a:tblPr>
              <a:tblGrid>
                <a:gridCol w="997757">
                  <a:extLst>
                    <a:ext uri="{9D8B030D-6E8A-4147-A177-3AD203B41FA5}">
                      <a16:colId xmlns:a16="http://schemas.microsoft.com/office/drawing/2014/main" val="1757418080"/>
                    </a:ext>
                  </a:extLst>
                </a:gridCol>
                <a:gridCol w="1008087">
                  <a:extLst>
                    <a:ext uri="{9D8B030D-6E8A-4147-A177-3AD203B41FA5}">
                      <a16:colId xmlns:a16="http://schemas.microsoft.com/office/drawing/2014/main" val="2454956696"/>
                    </a:ext>
                  </a:extLst>
                </a:gridCol>
                <a:gridCol w="1008087">
                  <a:extLst>
                    <a:ext uri="{9D8B030D-6E8A-4147-A177-3AD203B41FA5}">
                      <a16:colId xmlns:a16="http://schemas.microsoft.com/office/drawing/2014/main" val="2122116549"/>
                    </a:ext>
                  </a:extLst>
                </a:gridCol>
                <a:gridCol w="1008087">
                  <a:extLst>
                    <a:ext uri="{9D8B030D-6E8A-4147-A177-3AD203B41FA5}">
                      <a16:colId xmlns:a16="http://schemas.microsoft.com/office/drawing/2014/main" val="1084484850"/>
                    </a:ext>
                  </a:extLst>
                </a:gridCol>
                <a:gridCol w="1008087">
                  <a:extLst>
                    <a:ext uri="{9D8B030D-6E8A-4147-A177-3AD203B41FA5}">
                      <a16:colId xmlns:a16="http://schemas.microsoft.com/office/drawing/2014/main" val="681935984"/>
                    </a:ext>
                  </a:extLst>
                </a:gridCol>
                <a:gridCol w="1008087">
                  <a:extLst>
                    <a:ext uri="{9D8B030D-6E8A-4147-A177-3AD203B41FA5}">
                      <a16:colId xmlns:a16="http://schemas.microsoft.com/office/drawing/2014/main" val="2658038102"/>
                    </a:ext>
                  </a:extLst>
                </a:gridCol>
                <a:gridCol w="1008087">
                  <a:extLst>
                    <a:ext uri="{9D8B030D-6E8A-4147-A177-3AD203B41FA5}">
                      <a16:colId xmlns:a16="http://schemas.microsoft.com/office/drawing/2014/main" val="3901889380"/>
                    </a:ext>
                  </a:extLst>
                </a:gridCol>
                <a:gridCol w="1008087">
                  <a:extLst>
                    <a:ext uri="{9D8B030D-6E8A-4147-A177-3AD203B41FA5}">
                      <a16:colId xmlns:a16="http://schemas.microsoft.com/office/drawing/2014/main" val="4059006158"/>
                    </a:ext>
                  </a:extLst>
                </a:gridCol>
                <a:gridCol w="1008087">
                  <a:extLst>
                    <a:ext uri="{9D8B030D-6E8A-4147-A177-3AD203B41FA5}">
                      <a16:colId xmlns:a16="http://schemas.microsoft.com/office/drawing/2014/main" val="2419775661"/>
                    </a:ext>
                  </a:extLst>
                </a:gridCol>
                <a:gridCol w="1008087">
                  <a:extLst>
                    <a:ext uri="{9D8B030D-6E8A-4147-A177-3AD203B41FA5}">
                      <a16:colId xmlns:a16="http://schemas.microsoft.com/office/drawing/2014/main" val="471633870"/>
                    </a:ext>
                  </a:extLst>
                </a:gridCol>
                <a:gridCol w="1008948">
                  <a:extLst>
                    <a:ext uri="{9D8B030D-6E8A-4147-A177-3AD203B41FA5}">
                      <a16:colId xmlns:a16="http://schemas.microsoft.com/office/drawing/2014/main" val="1750778613"/>
                    </a:ext>
                  </a:extLst>
                </a:gridCol>
              </a:tblGrid>
              <a:tr h="408710">
                <a:tc>
                  <a:txBody>
                    <a:bodyPr/>
                    <a:lstStyle/>
                    <a:p>
                      <a:endParaRPr lang="en-US" sz="1500" b="1" dirty="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500" b="1">
                          <a:effectLst/>
                        </a:rPr>
                        <a:t>DFF</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500" b="1">
                          <a:effectLst/>
                        </a:rPr>
                        <a:t>NFB</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500" b="1">
                          <a:effectLst/>
                        </a:rPr>
                        <a:t>PH</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500" b="1">
                          <a:effectLst/>
                        </a:rPr>
                        <a:t>NMB</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500" b="1">
                          <a:effectLst/>
                        </a:rPr>
                        <a:t>SFB</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500" b="1">
                          <a:effectLst/>
                        </a:rPr>
                        <a:t>NSB</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500" b="1">
                          <a:effectLst/>
                        </a:rPr>
                        <a:t>NBP</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500" b="1">
                          <a:effectLst/>
                        </a:rPr>
                        <a:t>DBO</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500" b="1">
                          <a:effectLst/>
                        </a:rPr>
                        <a:t>ERI</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500" b="1">
                          <a:effectLst/>
                        </a:rPr>
                        <a:t>YPP</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3008082"/>
                  </a:ext>
                </a:extLst>
              </a:tr>
              <a:tr h="408710">
                <a:tc>
                  <a:txBody>
                    <a:bodyPr/>
                    <a:lstStyle/>
                    <a:p>
                      <a:pPr marL="0" marR="0">
                        <a:lnSpc>
                          <a:spcPct val="150000"/>
                        </a:lnSpc>
                        <a:spcBef>
                          <a:spcPts val="0"/>
                        </a:spcBef>
                        <a:spcAft>
                          <a:spcPts val="0"/>
                        </a:spcAft>
                      </a:pPr>
                      <a:r>
                        <a:rPr lang="en-US" sz="1500" b="1">
                          <a:effectLst/>
                        </a:rPr>
                        <a:t>DFF</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1.00</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-0.0703</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-0.2248*</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0.0564</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-0.0122</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-0.0775</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-0.0994</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0.6159</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0.1248</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dirty="0">
                          <a:effectLst/>
                        </a:rPr>
                        <a:t>-0.3346**</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3620964"/>
                  </a:ext>
                </a:extLst>
              </a:tr>
              <a:tr h="408710">
                <a:tc>
                  <a:txBody>
                    <a:bodyPr/>
                    <a:lstStyle/>
                    <a:p>
                      <a:pPr marL="0" marR="0">
                        <a:lnSpc>
                          <a:spcPct val="150000"/>
                        </a:lnSpc>
                        <a:spcBef>
                          <a:spcPts val="0"/>
                        </a:spcBef>
                        <a:spcAft>
                          <a:spcPts val="0"/>
                        </a:spcAft>
                      </a:pPr>
                      <a:r>
                        <a:rPr lang="en-US" sz="1500" b="1">
                          <a:effectLst/>
                        </a:rPr>
                        <a:t>NFB</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 </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1.00</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0.0831</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-0.0424</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0.0416</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0.0683</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0.1027</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-0.1774</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-0.0252</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dirty="0">
                          <a:effectLst/>
                        </a:rPr>
                        <a:t>-0.0087</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5089984"/>
                  </a:ext>
                </a:extLst>
              </a:tr>
              <a:tr h="408710">
                <a:tc>
                  <a:txBody>
                    <a:bodyPr/>
                    <a:lstStyle/>
                    <a:p>
                      <a:pPr marL="0" marR="0">
                        <a:lnSpc>
                          <a:spcPct val="150000"/>
                        </a:lnSpc>
                        <a:spcBef>
                          <a:spcPts val="0"/>
                        </a:spcBef>
                        <a:spcAft>
                          <a:spcPts val="0"/>
                        </a:spcAft>
                      </a:pPr>
                      <a:r>
                        <a:rPr lang="en-US" sz="1500" b="1">
                          <a:effectLst/>
                        </a:rPr>
                        <a:t>PH</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 </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1.00</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0.2190*</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0.2328</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dirty="0">
                          <a:effectLst/>
                        </a:rPr>
                        <a:t>0.4375</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0.2205*</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-0.1758</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-0.1726</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dirty="0">
                          <a:effectLst/>
                        </a:rPr>
                        <a:t>0.4080**</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53762217"/>
                  </a:ext>
                </a:extLst>
              </a:tr>
              <a:tr h="408710">
                <a:tc>
                  <a:txBody>
                    <a:bodyPr/>
                    <a:lstStyle/>
                    <a:p>
                      <a:pPr marL="0" marR="0">
                        <a:lnSpc>
                          <a:spcPct val="150000"/>
                        </a:lnSpc>
                        <a:spcBef>
                          <a:spcPts val="0"/>
                        </a:spcBef>
                        <a:spcAft>
                          <a:spcPts val="0"/>
                        </a:spcAft>
                      </a:pPr>
                      <a:r>
                        <a:rPr lang="en-US" sz="1500" b="1">
                          <a:effectLst/>
                        </a:rPr>
                        <a:t>NMB</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 </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1.00</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0.8030**</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0.1059</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0.1025</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0.0730</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-0.0664</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dirty="0">
                          <a:effectLst/>
                        </a:rPr>
                        <a:t>0.1499</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3997233"/>
                  </a:ext>
                </a:extLst>
              </a:tr>
              <a:tr h="408710">
                <a:tc>
                  <a:txBody>
                    <a:bodyPr/>
                    <a:lstStyle/>
                    <a:p>
                      <a:pPr marL="0" marR="0">
                        <a:lnSpc>
                          <a:spcPct val="150000"/>
                        </a:lnSpc>
                        <a:spcBef>
                          <a:spcPts val="0"/>
                        </a:spcBef>
                        <a:spcAft>
                          <a:spcPts val="0"/>
                        </a:spcAft>
                      </a:pPr>
                      <a:r>
                        <a:rPr lang="en-US" sz="1500" b="1">
                          <a:effectLst/>
                        </a:rPr>
                        <a:t>SFB</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 </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1.00</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0.2326*</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0.2577*</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0.0387</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-0.1421</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dirty="0">
                          <a:effectLst/>
                        </a:rPr>
                        <a:t>0.2796**</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753551"/>
                  </a:ext>
                </a:extLst>
              </a:tr>
              <a:tr h="408710">
                <a:tc>
                  <a:txBody>
                    <a:bodyPr/>
                    <a:lstStyle/>
                    <a:p>
                      <a:pPr marL="0" marR="0">
                        <a:lnSpc>
                          <a:spcPct val="150000"/>
                        </a:lnSpc>
                        <a:spcBef>
                          <a:spcPts val="0"/>
                        </a:spcBef>
                        <a:spcAft>
                          <a:spcPts val="0"/>
                        </a:spcAft>
                      </a:pPr>
                      <a:r>
                        <a:rPr lang="en-US" sz="1500" b="1">
                          <a:effectLst/>
                        </a:rPr>
                        <a:t>NSB</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 </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1.00</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0.1472</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-0.0718</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-0.2429*</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dirty="0">
                          <a:effectLst/>
                        </a:rPr>
                        <a:t>0.5177**</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5759329"/>
                  </a:ext>
                </a:extLst>
              </a:tr>
              <a:tr h="408710">
                <a:tc>
                  <a:txBody>
                    <a:bodyPr/>
                    <a:lstStyle/>
                    <a:p>
                      <a:pPr marL="0" marR="0">
                        <a:lnSpc>
                          <a:spcPct val="150000"/>
                        </a:lnSpc>
                        <a:spcBef>
                          <a:spcPts val="0"/>
                        </a:spcBef>
                        <a:spcAft>
                          <a:spcPts val="0"/>
                        </a:spcAft>
                      </a:pPr>
                      <a:r>
                        <a:rPr lang="en-US" sz="1500" b="1">
                          <a:effectLst/>
                        </a:rPr>
                        <a:t>NBP</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 </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1.00</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-0.1556</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-0.1552</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dirty="0">
                          <a:effectLst/>
                        </a:rPr>
                        <a:t>0.2486*</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2680722"/>
                  </a:ext>
                </a:extLst>
              </a:tr>
              <a:tr h="408710">
                <a:tc>
                  <a:txBody>
                    <a:bodyPr/>
                    <a:lstStyle/>
                    <a:p>
                      <a:pPr marL="0" marR="0">
                        <a:lnSpc>
                          <a:spcPct val="150000"/>
                        </a:lnSpc>
                        <a:spcBef>
                          <a:spcPts val="0"/>
                        </a:spcBef>
                        <a:spcAft>
                          <a:spcPts val="0"/>
                        </a:spcAft>
                      </a:pPr>
                      <a:r>
                        <a:rPr lang="en-US" sz="1500" b="1">
                          <a:effectLst/>
                        </a:rPr>
                        <a:t>DBO</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 </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1.00</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0.0621</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dirty="0">
                          <a:effectLst/>
                        </a:rPr>
                        <a:t>-0.3067**</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35169385"/>
                  </a:ext>
                </a:extLst>
              </a:tr>
              <a:tr h="408710">
                <a:tc>
                  <a:txBody>
                    <a:bodyPr/>
                    <a:lstStyle/>
                    <a:p>
                      <a:pPr marL="0" marR="0">
                        <a:lnSpc>
                          <a:spcPct val="150000"/>
                        </a:lnSpc>
                        <a:spcBef>
                          <a:spcPts val="0"/>
                        </a:spcBef>
                        <a:spcAft>
                          <a:spcPts val="0"/>
                        </a:spcAft>
                      </a:pPr>
                      <a:r>
                        <a:rPr lang="en-US" sz="1500" b="1">
                          <a:effectLst/>
                        </a:rPr>
                        <a:t>ERI</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 </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a:effectLst/>
                        </a:rPr>
                        <a:t>1.00</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dirty="0">
                          <a:effectLst/>
                        </a:rPr>
                        <a:t>-0.4300**</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9238686"/>
                  </a:ext>
                </a:extLst>
              </a:tr>
              <a:tr h="408710">
                <a:tc>
                  <a:txBody>
                    <a:bodyPr/>
                    <a:lstStyle/>
                    <a:p>
                      <a:pPr marL="0" marR="0">
                        <a:lnSpc>
                          <a:spcPct val="150000"/>
                        </a:lnSpc>
                        <a:spcBef>
                          <a:spcPts val="0"/>
                        </a:spcBef>
                        <a:spcAft>
                          <a:spcPts val="0"/>
                        </a:spcAft>
                      </a:pPr>
                      <a:r>
                        <a:rPr lang="en-US" sz="1500" b="1" dirty="0">
                          <a:effectLst/>
                        </a:rPr>
                        <a:t>YPP</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500" b="1">
                          <a:effectLst/>
                        </a:rPr>
                        <a:t> </a:t>
                      </a:r>
                      <a:endParaRPr lang="en-US" sz="15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500" b="1">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500" b="1" dirty="0">
                          <a:effectLst/>
                        </a:rPr>
                        <a:t>1.00</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4501942"/>
                  </a:ext>
                </a:extLst>
              </a:tr>
            </a:tbl>
          </a:graphicData>
        </a:graphic>
      </p:graphicFrame>
      <p:sp>
        <p:nvSpPr>
          <p:cNvPr id="6" name="Rectangle 5"/>
          <p:cNvSpPr/>
          <p:nvPr/>
        </p:nvSpPr>
        <p:spPr>
          <a:xfrm>
            <a:off x="251191" y="616456"/>
            <a:ext cx="11338561" cy="369332"/>
          </a:xfrm>
          <a:prstGeom prst="rect">
            <a:avLst/>
          </a:prstGeom>
        </p:spPr>
        <p:txBody>
          <a:bodyPr wrap="square">
            <a:spAutoFit/>
          </a:bodyPr>
          <a:lstStyle/>
          <a:p>
            <a:r>
              <a:rPr lang="en-US" b="1" dirty="0">
                <a:latin typeface="Times New Roman" panose="02020603050405020304" pitchFamily="18" charset="0"/>
                <a:ea typeface="Calibri" panose="020F0502020204030204" pitchFamily="34" charset="0"/>
              </a:rPr>
              <a:t>Table 4. Correlation among 10 important traits related to earliness and yield of 25 short duration cotton genotypes</a:t>
            </a:r>
            <a:endParaRPr lang="en-US" dirty="0"/>
          </a:p>
        </p:txBody>
      </p:sp>
      <p:sp>
        <p:nvSpPr>
          <p:cNvPr id="4" name="Slide Number Placeholder 3"/>
          <p:cNvSpPr>
            <a:spLocks noGrp="1"/>
          </p:cNvSpPr>
          <p:nvPr>
            <p:ph type="sldNum" sz="quarter" idx="15"/>
          </p:nvPr>
        </p:nvSpPr>
        <p:spPr/>
        <p:txBody>
          <a:bodyPr/>
          <a:lstStyle/>
          <a:p>
            <a:fld id="{C05B6802-0F41-4790-B85A-4AD63152707D}" type="slidenum">
              <a:rPr lang="en-US" smtClean="0"/>
              <a:pPr/>
              <a:t>16</a:t>
            </a:fld>
            <a:endParaRPr lang="en-US"/>
          </a:p>
        </p:txBody>
      </p:sp>
    </p:spTree>
    <p:extLst>
      <p:ext uri="{BB962C8B-B14F-4D97-AF65-F5344CB8AC3E}">
        <p14:creationId xmlns:p14="http://schemas.microsoft.com/office/powerpoint/2010/main" val="250536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C05B6802-0F41-4790-B85A-4AD63152707D}" type="slidenum">
              <a:rPr lang="en-US" smtClean="0"/>
              <a:pPr/>
              <a:t>17</a:t>
            </a:fld>
            <a:endParaRPr lang="en-US"/>
          </a:p>
        </p:txBody>
      </p:sp>
      <p:sp>
        <p:nvSpPr>
          <p:cNvPr id="5" name="Rectangle 4"/>
          <p:cNvSpPr/>
          <p:nvPr/>
        </p:nvSpPr>
        <p:spPr>
          <a:xfrm>
            <a:off x="687760" y="863691"/>
            <a:ext cx="10687053" cy="4639732"/>
          </a:xfrm>
          <a:prstGeom prst="rect">
            <a:avLst/>
          </a:prstGeom>
        </p:spPr>
        <p:txBody>
          <a:bodyPr wrap="square">
            <a:spAutoFit/>
          </a:bodyPr>
          <a:lstStyle/>
          <a:p>
            <a:pPr algn="just">
              <a:lnSpc>
                <a:spcPct val="150000"/>
              </a:lnSpc>
            </a:pPr>
            <a:r>
              <a:rPr lang="en-US" sz="2800" b="1" dirty="0">
                <a:solidFill>
                  <a:srgbClr val="0070C0"/>
                </a:solidFill>
                <a:latin typeface="Times New Roman" panose="02020603050405020304" pitchFamily="18" charset="0"/>
                <a:ea typeface="Calibri" panose="020F0502020204030204" pitchFamily="34" charset="0"/>
              </a:rPr>
              <a:t>Correlation Coefficients</a:t>
            </a:r>
          </a:p>
          <a:p>
            <a:pPr marL="342900" indent="-342900" algn="just">
              <a:lnSpc>
                <a:spcPct val="150000"/>
              </a:lnSpc>
              <a:buFont typeface="Wingdings" panose="05000000000000000000" pitchFamily="2" charset="2"/>
              <a:buChar char="v"/>
            </a:pPr>
            <a:endParaRPr lang="en-US" sz="1100" b="1" dirty="0">
              <a:latin typeface="Times New Roman" panose="02020603050405020304" pitchFamily="18" charset="0"/>
              <a:ea typeface="Calibri" panose="020F0502020204030204" pitchFamily="34" charset="0"/>
            </a:endParaRPr>
          </a:p>
          <a:p>
            <a:pPr marL="342900" indent="-342900" algn="just">
              <a:lnSpc>
                <a:spcPct val="150000"/>
              </a:lnSpc>
              <a:buFont typeface="Wingdings" panose="05000000000000000000" pitchFamily="2" charset="2"/>
              <a:buChar char="v"/>
            </a:pPr>
            <a:r>
              <a:rPr lang="en-US" sz="2400" b="1" dirty="0">
                <a:latin typeface="Times New Roman" panose="02020603050405020304" pitchFamily="18" charset="0"/>
                <a:ea typeface="Calibri" panose="020F0502020204030204" pitchFamily="34" charset="0"/>
              </a:rPr>
              <a:t>Positive and significant correlation between </a:t>
            </a:r>
          </a:p>
          <a:p>
            <a:pPr marL="342900" indent="3175" algn="just">
              <a:lnSpc>
                <a:spcPct val="150000"/>
              </a:lnSpc>
            </a:pPr>
            <a:r>
              <a:rPr lang="en-US" sz="2400" dirty="0">
                <a:latin typeface="Times New Roman" panose="02020603050405020304" pitchFamily="18" charset="0"/>
                <a:ea typeface="Calibri" panose="020F0502020204030204" pitchFamily="34" charset="0"/>
              </a:rPr>
              <a:t>Plant height</a:t>
            </a:r>
          </a:p>
          <a:p>
            <a:pPr marL="342900" indent="3175" algn="just">
              <a:lnSpc>
                <a:spcPct val="150000"/>
              </a:lnSpc>
            </a:pPr>
            <a:r>
              <a:rPr lang="en-US" sz="2400" dirty="0">
                <a:latin typeface="Times New Roman" panose="02020603050405020304" pitchFamily="18" charset="0"/>
                <a:ea typeface="Calibri" panose="020F0502020204030204" pitchFamily="34" charset="0"/>
              </a:rPr>
              <a:t>Number of </a:t>
            </a:r>
            <a:r>
              <a:rPr lang="en-US" sz="2400" dirty="0" err="1">
                <a:latin typeface="Times New Roman" panose="02020603050405020304" pitchFamily="18" charset="0"/>
                <a:ea typeface="Calibri" panose="020F0502020204030204" pitchFamily="34" charset="0"/>
              </a:rPr>
              <a:t>sympodial</a:t>
            </a:r>
            <a:r>
              <a:rPr lang="en-US" sz="2400" dirty="0">
                <a:latin typeface="Times New Roman" panose="02020603050405020304" pitchFamily="18" charset="0"/>
                <a:ea typeface="Calibri" panose="020F0502020204030204" pitchFamily="34" charset="0"/>
              </a:rPr>
              <a:t> branches per plant</a:t>
            </a:r>
          </a:p>
          <a:p>
            <a:pPr marL="342900" indent="3175" algn="just">
              <a:lnSpc>
                <a:spcPct val="150000"/>
              </a:lnSpc>
            </a:pPr>
            <a:r>
              <a:rPr lang="en-US" sz="2400" dirty="0">
                <a:latin typeface="Times New Roman" panose="02020603050405020304" pitchFamily="18" charset="0"/>
                <a:ea typeface="Calibri" panose="020F0502020204030204" pitchFamily="34" charset="0"/>
              </a:rPr>
              <a:t>Secondary fruiting branches per pant</a:t>
            </a:r>
          </a:p>
          <a:p>
            <a:pPr marL="342900" indent="3175" algn="just">
              <a:lnSpc>
                <a:spcPct val="150000"/>
              </a:lnSpc>
            </a:pPr>
            <a:r>
              <a:rPr lang="en-US" sz="2400" dirty="0">
                <a:latin typeface="Times New Roman" panose="02020603050405020304" pitchFamily="18" charset="0"/>
                <a:ea typeface="Calibri" panose="020F0502020204030204" pitchFamily="34" charset="0"/>
              </a:rPr>
              <a:t>Number of balls per plant</a:t>
            </a:r>
          </a:p>
          <a:p>
            <a:pPr marL="342900" indent="3175" algn="just">
              <a:lnSpc>
                <a:spcPct val="150000"/>
              </a:lnSpc>
            </a:pPr>
            <a:endParaRPr lang="en-US" sz="1400" b="1" dirty="0">
              <a:latin typeface="Times New Roman" panose="02020603050405020304" pitchFamily="18" charset="0"/>
              <a:ea typeface="Calibri" panose="020F0502020204030204" pitchFamily="34" charset="0"/>
            </a:endParaRPr>
          </a:p>
          <a:p>
            <a:pPr marL="342900" indent="3175" algn="just">
              <a:lnSpc>
                <a:spcPct val="150000"/>
              </a:lnSpc>
            </a:pPr>
            <a:r>
              <a:rPr lang="en-US" sz="2400" b="1" dirty="0">
                <a:latin typeface="Times New Roman" panose="02020603050405020304" pitchFamily="18" charset="0"/>
                <a:ea typeface="Calibri" panose="020F0502020204030204" pitchFamily="34" charset="0"/>
              </a:rPr>
              <a:t>&amp; seed cotton yield indicates that these traits are able to enhance the yield.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C05B6802-0F41-4790-B85A-4AD63152707D}" type="slidenum">
              <a:rPr lang="en-US" smtClean="0"/>
              <a:pPr/>
              <a:t>18</a:t>
            </a:fld>
            <a:endParaRPr lang="en-US"/>
          </a:p>
        </p:txBody>
      </p:sp>
      <p:graphicFrame>
        <p:nvGraphicFramePr>
          <p:cNvPr id="6" name="Table 5"/>
          <p:cNvGraphicFramePr>
            <a:graphicFrameLocks noGrp="1"/>
          </p:cNvGraphicFramePr>
          <p:nvPr/>
        </p:nvGraphicFramePr>
        <p:xfrm>
          <a:off x="646388" y="1166648"/>
          <a:ext cx="10421007" cy="4587764"/>
        </p:xfrm>
        <a:graphic>
          <a:graphicData uri="http://schemas.openxmlformats.org/drawingml/2006/table">
            <a:tbl>
              <a:tblPr/>
              <a:tblGrid>
                <a:gridCol w="1289577">
                  <a:extLst>
                    <a:ext uri="{9D8B030D-6E8A-4147-A177-3AD203B41FA5}">
                      <a16:colId xmlns:a16="http://schemas.microsoft.com/office/drawing/2014/main" val="20000"/>
                    </a:ext>
                  </a:extLst>
                </a:gridCol>
                <a:gridCol w="736901">
                  <a:extLst>
                    <a:ext uri="{9D8B030D-6E8A-4147-A177-3AD203B41FA5}">
                      <a16:colId xmlns:a16="http://schemas.microsoft.com/office/drawing/2014/main" val="20001"/>
                    </a:ext>
                  </a:extLst>
                </a:gridCol>
                <a:gridCol w="921125">
                  <a:extLst>
                    <a:ext uri="{9D8B030D-6E8A-4147-A177-3AD203B41FA5}">
                      <a16:colId xmlns:a16="http://schemas.microsoft.com/office/drawing/2014/main" val="20002"/>
                    </a:ext>
                  </a:extLst>
                </a:gridCol>
                <a:gridCol w="741526">
                  <a:extLst>
                    <a:ext uri="{9D8B030D-6E8A-4147-A177-3AD203B41FA5}">
                      <a16:colId xmlns:a16="http://schemas.microsoft.com/office/drawing/2014/main" val="20003"/>
                    </a:ext>
                  </a:extLst>
                </a:gridCol>
                <a:gridCol w="640163">
                  <a:extLst>
                    <a:ext uri="{9D8B030D-6E8A-4147-A177-3AD203B41FA5}">
                      <a16:colId xmlns:a16="http://schemas.microsoft.com/office/drawing/2014/main" val="20004"/>
                    </a:ext>
                  </a:extLst>
                </a:gridCol>
                <a:gridCol w="829014">
                  <a:extLst>
                    <a:ext uri="{9D8B030D-6E8A-4147-A177-3AD203B41FA5}">
                      <a16:colId xmlns:a16="http://schemas.microsoft.com/office/drawing/2014/main" val="20005"/>
                    </a:ext>
                  </a:extLst>
                </a:gridCol>
                <a:gridCol w="829014">
                  <a:extLst>
                    <a:ext uri="{9D8B030D-6E8A-4147-A177-3AD203B41FA5}">
                      <a16:colId xmlns:a16="http://schemas.microsoft.com/office/drawing/2014/main" val="20006"/>
                    </a:ext>
                  </a:extLst>
                </a:gridCol>
                <a:gridCol w="899633">
                  <a:extLst>
                    <a:ext uri="{9D8B030D-6E8A-4147-A177-3AD203B41FA5}">
                      <a16:colId xmlns:a16="http://schemas.microsoft.com/office/drawing/2014/main" val="20007"/>
                    </a:ext>
                  </a:extLst>
                </a:gridCol>
                <a:gridCol w="976393">
                  <a:extLst>
                    <a:ext uri="{9D8B030D-6E8A-4147-A177-3AD203B41FA5}">
                      <a16:colId xmlns:a16="http://schemas.microsoft.com/office/drawing/2014/main" val="20008"/>
                    </a:ext>
                  </a:extLst>
                </a:gridCol>
                <a:gridCol w="807522">
                  <a:extLst>
                    <a:ext uri="{9D8B030D-6E8A-4147-A177-3AD203B41FA5}">
                      <a16:colId xmlns:a16="http://schemas.microsoft.com/office/drawing/2014/main" val="20009"/>
                    </a:ext>
                  </a:extLst>
                </a:gridCol>
                <a:gridCol w="921125">
                  <a:extLst>
                    <a:ext uri="{9D8B030D-6E8A-4147-A177-3AD203B41FA5}">
                      <a16:colId xmlns:a16="http://schemas.microsoft.com/office/drawing/2014/main" val="20010"/>
                    </a:ext>
                  </a:extLst>
                </a:gridCol>
                <a:gridCol w="829014">
                  <a:extLst>
                    <a:ext uri="{9D8B030D-6E8A-4147-A177-3AD203B41FA5}">
                      <a16:colId xmlns:a16="http://schemas.microsoft.com/office/drawing/2014/main" val="20011"/>
                    </a:ext>
                  </a:extLst>
                </a:gridCol>
              </a:tblGrid>
              <a:tr h="543386">
                <a:tc>
                  <a:txBody>
                    <a:bodyPr/>
                    <a:lstStyle/>
                    <a:p>
                      <a:pPr marL="0" marR="0" algn="ctr">
                        <a:lnSpc>
                          <a:spcPct val="115000"/>
                        </a:lnSpc>
                        <a:spcBef>
                          <a:spcPts val="0"/>
                        </a:spcBef>
                        <a:spcAft>
                          <a:spcPts val="0"/>
                        </a:spcAft>
                      </a:pPr>
                      <a:r>
                        <a:rPr lang="en-US" sz="1600" b="1" dirty="0">
                          <a:solidFill>
                            <a:srgbClr val="FFFFFF"/>
                          </a:solidFill>
                          <a:latin typeface="Times New Roman"/>
                          <a:ea typeface="Times New Roman"/>
                          <a:cs typeface="Times New Roman"/>
                        </a:rPr>
                        <a:t>Acc. No.</a:t>
                      </a:r>
                      <a:endParaRPr lang="en-US" sz="1600" b="1" dirty="0">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0" marR="0" algn="ctr">
                        <a:lnSpc>
                          <a:spcPct val="115000"/>
                        </a:lnSpc>
                        <a:spcBef>
                          <a:spcPts val="0"/>
                        </a:spcBef>
                        <a:spcAft>
                          <a:spcPts val="0"/>
                        </a:spcAft>
                      </a:pPr>
                      <a:r>
                        <a:rPr lang="en-US" sz="1600" b="1" dirty="0">
                          <a:solidFill>
                            <a:srgbClr val="FFFFFF"/>
                          </a:solidFill>
                          <a:latin typeface="Times New Roman"/>
                          <a:ea typeface="Times New Roman"/>
                          <a:cs typeface="Times New Roman"/>
                        </a:rPr>
                        <a:t>DFF</a:t>
                      </a:r>
                      <a:endParaRPr lang="en-US" sz="1600" b="1"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0" marR="0" algn="ctr">
                        <a:lnSpc>
                          <a:spcPct val="115000"/>
                        </a:lnSpc>
                        <a:spcBef>
                          <a:spcPts val="0"/>
                        </a:spcBef>
                        <a:spcAft>
                          <a:spcPts val="0"/>
                        </a:spcAft>
                      </a:pPr>
                      <a:r>
                        <a:rPr lang="en-US" sz="1600" b="1" dirty="0">
                          <a:solidFill>
                            <a:srgbClr val="FFFFFF"/>
                          </a:solidFill>
                          <a:latin typeface="Times New Roman"/>
                          <a:ea typeface="Times New Roman"/>
                          <a:cs typeface="Times New Roman"/>
                        </a:rPr>
                        <a:t>PH</a:t>
                      </a:r>
                      <a:endParaRPr lang="en-US" sz="1600" b="1"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0" marR="0" algn="ctr">
                        <a:lnSpc>
                          <a:spcPct val="115000"/>
                        </a:lnSpc>
                        <a:spcBef>
                          <a:spcPts val="0"/>
                        </a:spcBef>
                        <a:spcAft>
                          <a:spcPts val="0"/>
                        </a:spcAft>
                      </a:pPr>
                      <a:r>
                        <a:rPr lang="en-US" sz="1600" b="1" dirty="0">
                          <a:solidFill>
                            <a:srgbClr val="FFFFFF"/>
                          </a:solidFill>
                          <a:latin typeface="Times New Roman"/>
                          <a:ea typeface="Times New Roman"/>
                          <a:cs typeface="Times New Roman"/>
                        </a:rPr>
                        <a:t>NMB</a:t>
                      </a:r>
                      <a:endParaRPr lang="en-US" sz="1600" b="1"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0" marR="0" algn="ctr">
                        <a:lnSpc>
                          <a:spcPct val="115000"/>
                        </a:lnSpc>
                        <a:spcBef>
                          <a:spcPts val="0"/>
                        </a:spcBef>
                        <a:spcAft>
                          <a:spcPts val="0"/>
                        </a:spcAft>
                      </a:pPr>
                      <a:r>
                        <a:rPr lang="en-US" sz="1600" b="1" dirty="0">
                          <a:solidFill>
                            <a:srgbClr val="FFFFFF"/>
                          </a:solidFill>
                          <a:latin typeface="Times New Roman"/>
                          <a:ea typeface="Times New Roman"/>
                          <a:cs typeface="Times New Roman"/>
                        </a:rPr>
                        <a:t>SFB</a:t>
                      </a:r>
                      <a:endParaRPr lang="en-US" sz="1600" b="1"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0" marR="0" algn="ctr">
                        <a:lnSpc>
                          <a:spcPct val="115000"/>
                        </a:lnSpc>
                        <a:spcBef>
                          <a:spcPts val="0"/>
                        </a:spcBef>
                        <a:spcAft>
                          <a:spcPts val="0"/>
                        </a:spcAft>
                      </a:pPr>
                      <a:r>
                        <a:rPr lang="en-US" sz="1600" b="1" dirty="0">
                          <a:solidFill>
                            <a:srgbClr val="FFFFFF"/>
                          </a:solidFill>
                          <a:latin typeface="Times New Roman"/>
                          <a:ea typeface="Times New Roman"/>
                          <a:cs typeface="Times New Roman"/>
                        </a:rPr>
                        <a:t>NSB</a:t>
                      </a:r>
                      <a:endParaRPr lang="en-US" sz="1600" b="1"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0" marR="0" algn="ctr">
                        <a:lnSpc>
                          <a:spcPct val="115000"/>
                        </a:lnSpc>
                        <a:spcBef>
                          <a:spcPts val="0"/>
                        </a:spcBef>
                        <a:spcAft>
                          <a:spcPts val="0"/>
                        </a:spcAft>
                      </a:pPr>
                      <a:r>
                        <a:rPr lang="en-US" sz="1600" b="1" dirty="0">
                          <a:solidFill>
                            <a:srgbClr val="FFFFFF"/>
                          </a:solidFill>
                          <a:latin typeface="Times New Roman"/>
                          <a:ea typeface="Times New Roman"/>
                          <a:cs typeface="Times New Roman"/>
                        </a:rPr>
                        <a:t>NBP</a:t>
                      </a:r>
                      <a:endParaRPr lang="en-US" sz="1600" b="1"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0" marR="0" algn="ctr">
                        <a:lnSpc>
                          <a:spcPct val="115000"/>
                        </a:lnSpc>
                        <a:spcBef>
                          <a:spcPts val="0"/>
                        </a:spcBef>
                        <a:spcAft>
                          <a:spcPts val="0"/>
                        </a:spcAft>
                      </a:pPr>
                      <a:r>
                        <a:rPr lang="en-US" sz="1600" b="1" dirty="0">
                          <a:solidFill>
                            <a:srgbClr val="FFFFFF"/>
                          </a:solidFill>
                          <a:latin typeface="Times New Roman"/>
                          <a:ea typeface="Times New Roman"/>
                          <a:cs typeface="Times New Roman"/>
                        </a:rPr>
                        <a:t>PFP</a:t>
                      </a:r>
                      <a:endParaRPr lang="en-US" sz="1600" b="1"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0" marR="0" algn="ctr">
                        <a:lnSpc>
                          <a:spcPct val="115000"/>
                        </a:lnSpc>
                        <a:spcBef>
                          <a:spcPts val="0"/>
                        </a:spcBef>
                        <a:spcAft>
                          <a:spcPts val="0"/>
                        </a:spcAft>
                      </a:pPr>
                      <a:r>
                        <a:rPr lang="en-US" sz="1600" b="1" dirty="0">
                          <a:solidFill>
                            <a:srgbClr val="FFFFFF"/>
                          </a:solidFill>
                          <a:latin typeface="Times New Roman"/>
                          <a:ea typeface="Times New Roman"/>
                          <a:cs typeface="Times New Roman"/>
                        </a:rPr>
                        <a:t>DBO</a:t>
                      </a:r>
                      <a:endParaRPr lang="en-US" sz="1600" b="1"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0" marR="0" algn="ctr">
                        <a:lnSpc>
                          <a:spcPct val="115000"/>
                        </a:lnSpc>
                        <a:spcBef>
                          <a:spcPts val="0"/>
                        </a:spcBef>
                        <a:spcAft>
                          <a:spcPts val="0"/>
                        </a:spcAft>
                      </a:pPr>
                      <a:r>
                        <a:rPr lang="en-US" sz="1600" b="1" dirty="0">
                          <a:solidFill>
                            <a:srgbClr val="FFFFFF"/>
                          </a:solidFill>
                          <a:latin typeface="Times New Roman"/>
                          <a:ea typeface="Times New Roman"/>
                          <a:cs typeface="Times New Roman"/>
                        </a:rPr>
                        <a:t>ERI</a:t>
                      </a:r>
                      <a:endParaRPr lang="en-US" sz="1600" b="1"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0" marR="0" algn="ctr">
                        <a:lnSpc>
                          <a:spcPct val="115000"/>
                        </a:lnSpc>
                        <a:spcBef>
                          <a:spcPts val="0"/>
                        </a:spcBef>
                        <a:spcAft>
                          <a:spcPts val="0"/>
                        </a:spcAft>
                      </a:pPr>
                      <a:r>
                        <a:rPr lang="en-US" sz="1600" b="1" dirty="0">
                          <a:solidFill>
                            <a:srgbClr val="FFFFFF"/>
                          </a:solidFill>
                          <a:latin typeface="Times New Roman"/>
                          <a:ea typeface="Times New Roman"/>
                          <a:cs typeface="Times New Roman"/>
                        </a:rPr>
                        <a:t>YPP</a:t>
                      </a:r>
                      <a:endParaRPr lang="en-US" sz="1600" b="1"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0" marR="0" algn="ctr">
                        <a:lnSpc>
                          <a:spcPct val="115000"/>
                        </a:lnSpc>
                        <a:spcBef>
                          <a:spcPts val="0"/>
                        </a:spcBef>
                        <a:spcAft>
                          <a:spcPts val="0"/>
                        </a:spcAft>
                      </a:pPr>
                      <a:r>
                        <a:rPr lang="en-US" sz="1600" b="1" dirty="0">
                          <a:solidFill>
                            <a:srgbClr val="FFFFFF"/>
                          </a:solidFill>
                          <a:latin typeface="Times New Roman"/>
                          <a:ea typeface="Times New Roman"/>
                          <a:cs typeface="Times New Roman"/>
                        </a:rPr>
                        <a:t>YTH</a:t>
                      </a:r>
                      <a:endParaRPr lang="en-US" sz="1600" b="1" dirty="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311106">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BC-0111</a:t>
                      </a:r>
                      <a:endParaRPr lang="en-US" sz="1600" b="0" dirty="0">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63.33</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122.63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1.43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5.13</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solidFill>
                            <a:schemeClr val="tx1"/>
                          </a:solidFill>
                          <a:latin typeface="Times New Roman"/>
                          <a:ea typeface="Times New Roman"/>
                          <a:cs typeface="Times New Roman"/>
                        </a:rPr>
                        <a:t>16.00</a:t>
                      </a:r>
                      <a:endParaRPr lang="en-US" sz="1600" b="0" dirty="0">
                        <a:solidFill>
                          <a:schemeClr val="tx1"/>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24.97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41.01</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122.67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0.77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108.19</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2.65</a:t>
                      </a:r>
                      <a:endParaRPr lang="en-US" sz="1600" b="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extLst>
                  <a:ext uri="{0D108BD9-81ED-4DB2-BD59-A6C34878D82A}">
                    <a16:rowId xmlns:a16="http://schemas.microsoft.com/office/drawing/2014/main" val="10001"/>
                  </a:ext>
                </a:extLst>
              </a:tr>
              <a:tr h="311106">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BC-0304</a:t>
                      </a:r>
                      <a:endParaRPr lang="en-US" sz="1600" b="0" dirty="0">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63.33</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69.47</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0.83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3.27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14.67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23.20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33.08</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122.00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0.73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105.19</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2.48</a:t>
                      </a:r>
                      <a:endParaRPr lang="en-US" sz="1600" b="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extLst>
                  <a:ext uri="{0D108BD9-81ED-4DB2-BD59-A6C34878D82A}">
                    <a16:rowId xmlns:a16="http://schemas.microsoft.com/office/drawing/2014/main" val="10002"/>
                  </a:ext>
                </a:extLst>
              </a:tr>
              <a:tr h="311106">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BC-0319</a:t>
                      </a:r>
                      <a:endParaRPr lang="en-US" sz="1600" b="0" dirty="0">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60.00</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105.20</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0.60</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2.10</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14.67</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22.37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46.49</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121.33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0.79</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90.65</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2.12</a:t>
                      </a:r>
                      <a:endParaRPr lang="en-US" sz="1600" b="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extLst>
                  <a:ext uri="{0D108BD9-81ED-4DB2-BD59-A6C34878D82A}">
                    <a16:rowId xmlns:a16="http://schemas.microsoft.com/office/drawing/2014/main" val="10003"/>
                  </a:ext>
                </a:extLst>
              </a:tr>
              <a:tr h="311106">
                <a:tc>
                  <a:txBody>
                    <a:bodyPr/>
                    <a:lstStyle/>
                    <a:p>
                      <a:pPr marL="0" marR="0" algn="ctr">
                        <a:lnSpc>
                          <a:spcPct val="115000"/>
                        </a:lnSpc>
                        <a:spcBef>
                          <a:spcPts val="0"/>
                        </a:spcBef>
                        <a:spcAft>
                          <a:spcPts val="0"/>
                        </a:spcAft>
                      </a:pPr>
                      <a:r>
                        <a:rPr lang="en-US" sz="1600" b="1" dirty="0">
                          <a:solidFill>
                            <a:schemeClr val="tx1"/>
                          </a:solidFill>
                          <a:latin typeface="Times New Roman"/>
                          <a:ea typeface="Times New Roman"/>
                          <a:cs typeface="Times New Roman"/>
                        </a:rPr>
                        <a:t>BC-0349</a:t>
                      </a:r>
                      <a:endParaRPr lang="en-US" sz="1600" b="1" dirty="0">
                        <a:solidFill>
                          <a:schemeClr val="tx1"/>
                        </a:solidFill>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62.00</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97.70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0.73</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3.03</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14.17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33.13</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48.66</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123.33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0.81</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85.25</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2.05</a:t>
                      </a:r>
                      <a:endParaRPr lang="en-US" sz="1600" b="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extLst>
                  <a:ext uri="{0D108BD9-81ED-4DB2-BD59-A6C34878D82A}">
                    <a16:rowId xmlns:a16="http://schemas.microsoft.com/office/drawing/2014/main" val="10004"/>
                  </a:ext>
                </a:extLst>
              </a:tr>
              <a:tr h="311106">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BC-0353</a:t>
                      </a:r>
                      <a:endParaRPr lang="en-US" sz="1600" b="0" dirty="0">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58.33</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124.77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4.07</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15.77</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27.37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46.45</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121.33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0.79</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126.59</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3.00</a:t>
                      </a:r>
                      <a:endParaRPr lang="en-US" sz="1600" b="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extLst>
                  <a:ext uri="{0D108BD9-81ED-4DB2-BD59-A6C34878D82A}">
                    <a16:rowId xmlns:a16="http://schemas.microsoft.com/office/drawing/2014/main" val="10005"/>
                  </a:ext>
                </a:extLst>
              </a:tr>
              <a:tr h="311106">
                <a:tc>
                  <a:txBody>
                    <a:bodyPr/>
                    <a:lstStyle/>
                    <a:p>
                      <a:pPr marL="0" marR="0" algn="ctr">
                        <a:lnSpc>
                          <a:spcPct val="115000"/>
                        </a:lnSpc>
                        <a:spcBef>
                          <a:spcPts val="0"/>
                        </a:spcBef>
                        <a:spcAft>
                          <a:spcPts val="0"/>
                        </a:spcAft>
                      </a:pPr>
                      <a:r>
                        <a:rPr lang="en-US" sz="1600" b="1" dirty="0">
                          <a:solidFill>
                            <a:schemeClr val="tx1"/>
                          </a:solidFill>
                          <a:latin typeface="Times New Roman"/>
                          <a:ea typeface="Times New Roman"/>
                          <a:cs typeface="Times New Roman"/>
                        </a:rPr>
                        <a:t>BC-0378</a:t>
                      </a:r>
                      <a:endParaRPr lang="en-US" sz="1600" b="1" dirty="0">
                        <a:solidFill>
                          <a:schemeClr val="tx1"/>
                        </a:solidFill>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62.33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119.23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1.10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3.80</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15.00</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26.20</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43.86</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121.67</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0.78</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93.46</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2.26</a:t>
                      </a:r>
                      <a:endParaRPr lang="en-US" sz="1600" b="0" dirty="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extLst>
                  <a:ext uri="{0D108BD9-81ED-4DB2-BD59-A6C34878D82A}">
                    <a16:rowId xmlns:a16="http://schemas.microsoft.com/office/drawing/2014/main" val="10006"/>
                  </a:ext>
                </a:extLst>
              </a:tr>
              <a:tr h="311106">
                <a:tc>
                  <a:txBody>
                    <a:bodyPr/>
                    <a:lstStyle/>
                    <a:p>
                      <a:pPr marL="0" marR="0" algn="ctr">
                        <a:lnSpc>
                          <a:spcPct val="115000"/>
                        </a:lnSpc>
                        <a:spcBef>
                          <a:spcPts val="0"/>
                        </a:spcBef>
                        <a:spcAft>
                          <a:spcPts val="0"/>
                        </a:spcAft>
                      </a:pPr>
                      <a:r>
                        <a:rPr lang="en-US" sz="1600" b="1" dirty="0">
                          <a:solidFill>
                            <a:schemeClr val="tx1"/>
                          </a:solidFill>
                          <a:latin typeface="Times New Roman"/>
                          <a:ea typeface="Times New Roman"/>
                          <a:cs typeface="Times New Roman"/>
                        </a:rPr>
                        <a:t>BC-0382</a:t>
                      </a:r>
                      <a:endParaRPr lang="en-US" sz="1600" b="1" dirty="0">
                        <a:solidFill>
                          <a:schemeClr val="tx1"/>
                        </a:solidFill>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62.00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125.67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1.03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3.37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15.17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24.30</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69.04</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121.33</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0.86</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89.53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2.12</a:t>
                      </a:r>
                      <a:endParaRPr lang="en-US" sz="1600" b="0" dirty="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extLst>
                  <a:ext uri="{0D108BD9-81ED-4DB2-BD59-A6C34878D82A}">
                    <a16:rowId xmlns:a16="http://schemas.microsoft.com/office/drawing/2014/main" val="10007"/>
                  </a:ext>
                </a:extLst>
              </a:tr>
              <a:tr h="311106">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BC-0383</a:t>
                      </a:r>
                      <a:endParaRPr lang="en-US" sz="1600" b="0" dirty="0">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64.33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97.87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1.03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3.27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14.17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22.03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54.93</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124.00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0.83</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77.58</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1.90</a:t>
                      </a:r>
                      <a:endParaRPr lang="en-US" sz="1600" b="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extLst>
                  <a:ext uri="{0D108BD9-81ED-4DB2-BD59-A6C34878D82A}">
                    <a16:rowId xmlns:a16="http://schemas.microsoft.com/office/drawing/2014/main" val="10008"/>
                  </a:ext>
                </a:extLst>
              </a:tr>
              <a:tr h="311106">
                <a:tc>
                  <a:txBody>
                    <a:bodyPr/>
                    <a:lstStyle/>
                    <a:p>
                      <a:pPr marL="0" marR="0" algn="ctr">
                        <a:lnSpc>
                          <a:spcPct val="115000"/>
                        </a:lnSpc>
                        <a:spcBef>
                          <a:spcPts val="0"/>
                        </a:spcBef>
                        <a:spcAft>
                          <a:spcPts val="0"/>
                        </a:spcAft>
                      </a:pPr>
                      <a:r>
                        <a:rPr lang="en-US" sz="1600" b="1" dirty="0">
                          <a:solidFill>
                            <a:schemeClr val="tx1"/>
                          </a:solidFill>
                          <a:latin typeface="Times New Roman"/>
                          <a:ea typeface="Times New Roman"/>
                          <a:cs typeface="Times New Roman"/>
                        </a:rPr>
                        <a:t>BC-0386</a:t>
                      </a:r>
                      <a:endParaRPr lang="en-US" sz="1600" b="1" dirty="0">
                        <a:solidFill>
                          <a:schemeClr val="tx1"/>
                        </a:solidFill>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60.00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128.97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1.00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3.13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15.23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27.43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55.24</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119.00</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0.82</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124.32</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3.03</a:t>
                      </a:r>
                      <a:endParaRPr lang="en-US" sz="1600" b="1" dirty="0">
                        <a:solidFill>
                          <a:srgbClr val="C00000"/>
                        </a:solidFill>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extLst>
                  <a:ext uri="{0D108BD9-81ED-4DB2-BD59-A6C34878D82A}">
                    <a16:rowId xmlns:a16="http://schemas.microsoft.com/office/drawing/2014/main" val="10009"/>
                  </a:ext>
                </a:extLst>
              </a:tr>
              <a:tr h="311106">
                <a:tc>
                  <a:txBody>
                    <a:bodyPr/>
                    <a:lstStyle/>
                    <a:p>
                      <a:pPr marL="0" marR="0" algn="ctr">
                        <a:lnSpc>
                          <a:spcPct val="115000"/>
                        </a:lnSpc>
                        <a:spcBef>
                          <a:spcPts val="0"/>
                        </a:spcBef>
                        <a:spcAft>
                          <a:spcPts val="0"/>
                        </a:spcAft>
                      </a:pPr>
                      <a:r>
                        <a:rPr lang="en-US" sz="1600" b="1" dirty="0">
                          <a:solidFill>
                            <a:schemeClr val="tx1"/>
                          </a:solidFill>
                          <a:latin typeface="Times New Roman"/>
                          <a:ea typeface="Times New Roman"/>
                          <a:cs typeface="Times New Roman"/>
                        </a:rPr>
                        <a:t>CB-14</a:t>
                      </a:r>
                      <a:endParaRPr lang="en-US" sz="1600" b="1" dirty="0">
                        <a:solidFill>
                          <a:schemeClr val="tx1"/>
                        </a:solidFill>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58.67</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127.30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1.10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4.10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solidFill>
                            <a:schemeClr val="tx1"/>
                          </a:solidFill>
                          <a:latin typeface="Times New Roman"/>
                          <a:ea typeface="Times New Roman"/>
                          <a:cs typeface="Times New Roman"/>
                        </a:rPr>
                        <a:t>16.33</a:t>
                      </a:r>
                      <a:endParaRPr lang="en-US" sz="1600" b="0" dirty="0">
                        <a:solidFill>
                          <a:schemeClr val="tx1"/>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26.73</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29.36</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121.00</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0.72</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110.25</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2.58</a:t>
                      </a:r>
                      <a:endParaRPr lang="en-US" sz="1600" b="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extLst>
                  <a:ext uri="{0D108BD9-81ED-4DB2-BD59-A6C34878D82A}">
                    <a16:rowId xmlns:a16="http://schemas.microsoft.com/office/drawing/2014/main" val="10010"/>
                  </a:ext>
                </a:extLst>
              </a:tr>
              <a:tr h="311106">
                <a:tc>
                  <a:txBody>
                    <a:bodyPr/>
                    <a:lstStyle/>
                    <a:p>
                      <a:pPr marL="0" marR="0" algn="ctr">
                        <a:lnSpc>
                          <a:spcPct val="115000"/>
                        </a:lnSpc>
                        <a:spcBef>
                          <a:spcPts val="0"/>
                        </a:spcBef>
                        <a:spcAft>
                          <a:spcPts val="0"/>
                        </a:spcAft>
                      </a:pPr>
                      <a:r>
                        <a:rPr lang="en-US" sz="1600" b="1" dirty="0">
                          <a:solidFill>
                            <a:schemeClr val="tx1"/>
                          </a:solidFill>
                          <a:latin typeface="Times New Roman"/>
                          <a:ea typeface="Times New Roman"/>
                          <a:cs typeface="Times New Roman"/>
                        </a:rPr>
                        <a:t>CC-8</a:t>
                      </a:r>
                      <a:endParaRPr lang="en-US" sz="1600" b="1" dirty="0">
                        <a:solidFill>
                          <a:schemeClr val="tx1"/>
                        </a:solidFill>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60.67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109.30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0.77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2.67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14.77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24.30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solidFill>
                            <a:schemeClr val="tx1"/>
                          </a:solidFill>
                          <a:latin typeface="Times New Roman"/>
                          <a:ea typeface="Times New Roman"/>
                          <a:cs typeface="Times New Roman"/>
                        </a:rPr>
                        <a:t>61.32</a:t>
                      </a:r>
                      <a:endParaRPr lang="en-US" sz="1600" b="0" dirty="0">
                        <a:solidFill>
                          <a:schemeClr val="tx1"/>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120.33</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0.86</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91.11</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2.19</a:t>
                      </a:r>
                      <a:endParaRPr lang="en-US" sz="1600" b="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extLst>
                  <a:ext uri="{0D108BD9-81ED-4DB2-BD59-A6C34878D82A}">
                    <a16:rowId xmlns:a16="http://schemas.microsoft.com/office/drawing/2014/main" val="10011"/>
                  </a:ext>
                </a:extLst>
              </a:tr>
              <a:tr h="311106">
                <a:tc>
                  <a:txBody>
                    <a:bodyPr/>
                    <a:lstStyle/>
                    <a:p>
                      <a:pPr marL="0" marR="0" algn="ctr">
                        <a:lnSpc>
                          <a:spcPct val="115000"/>
                        </a:lnSpc>
                        <a:spcBef>
                          <a:spcPts val="0"/>
                        </a:spcBef>
                        <a:spcAft>
                          <a:spcPts val="0"/>
                        </a:spcAft>
                      </a:pPr>
                      <a:r>
                        <a:rPr lang="en-US" sz="1600" b="1" dirty="0">
                          <a:solidFill>
                            <a:schemeClr val="tx1"/>
                          </a:solidFill>
                          <a:latin typeface="Times New Roman"/>
                          <a:ea typeface="Times New Roman"/>
                          <a:cs typeface="Times New Roman"/>
                        </a:rPr>
                        <a:t>SR-15</a:t>
                      </a:r>
                      <a:endParaRPr lang="en-US" sz="1600" b="1" dirty="0">
                        <a:solidFill>
                          <a:schemeClr val="tx1"/>
                        </a:solidFill>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63.00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128.40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0.77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2.70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17.90</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24.03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44.53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123.00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0.78</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117.74</a:t>
                      </a:r>
                      <a:endParaRPr lang="en-US" sz="1600" b="0" dirty="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2.64</a:t>
                      </a:r>
                      <a:endParaRPr lang="en-US" sz="1600" b="0" dirty="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extLst>
                  <a:ext uri="{0D108BD9-81ED-4DB2-BD59-A6C34878D82A}">
                    <a16:rowId xmlns:a16="http://schemas.microsoft.com/office/drawing/2014/main" val="10012"/>
                  </a:ext>
                </a:extLst>
              </a:tr>
              <a:tr h="311106">
                <a:tc>
                  <a:txBody>
                    <a:bodyPr/>
                    <a:lstStyle/>
                    <a:p>
                      <a:pPr marL="0" marR="0" algn="ctr">
                        <a:lnSpc>
                          <a:spcPct val="115000"/>
                        </a:lnSpc>
                        <a:spcBef>
                          <a:spcPts val="0"/>
                        </a:spcBef>
                        <a:spcAft>
                          <a:spcPts val="0"/>
                        </a:spcAft>
                      </a:pPr>
                      <a:r>
                        <a:rPr lang="en-US" sz="1600" b="1" dirty="0">
                          <a:solidFill>
                            <a:schemeClr val="tx1"/>
                          </a:solidFill>
                          <a:latin typeface="Times New Roman"/>
                          <a:ea typeface="Times New Roman"/>
                          <a:cs typeface="Times New Roman"/>
                        </a:rPr>
                        <a:t>WIN-6</a:t>
                      </a:r>
                      <a:endParaRPr lang="en-US" sz="1600" b="1" dirty="0">
                        <a:solidFill>
                          <a:schemeClr val="tx1"/>
                        </a:solidFill>
                        <a:latin typeface="Calibri"/>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63.33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103.63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0.90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2.40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14.67</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21.40</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52.93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123.33</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1" dirty="0">
                          <a:solidFill>
                            <a:srgbClr val="C00000"/>
                          </a:solidFill>
                          <a:latin typeface="Times New Roman"/>
                          <a:ea typeface="Times New Roman"/>
                          <a:cs typeface="Times New Roman"/>
                        </a:rPr>
                        <a:t>0.82</a:t>
                      </a:r>
                      <a:endParaRPr lang="en-US" sz="1600" b="1" dirty="0">
                        <a:solidFill>
                          <a:srgbClr val="C00000"/>
                        </a:solidFill>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a:latin typeface="Times New Roman"/>
                          <a:ea typeface="Times New Roman"/>
                          <a:cs typeface="Times New Roman"/>
                        </a:rPr>
                        <a:t>81.61</a:t>
                      </a:r>
                      <a:endParaRPr lang="en-US" sz="1600" b="0">
                        <a:latin typeface="Calibri"/>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600" b="0" dirty="0">
                          <a:latin typeface="Times New Roman"/>
                          <a:ea typeface="Times New Roman"/>
                          <a:cs typeface="Times New Roman"/>
                        </a:rPr>
                        <a:t>1.97</a:t>
                      </a:r>
                      <a:endParaRPr lang="en-US" sz="1600" b="0" dirty="0">
                        <a:latin typeface="Calibri"/>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extLst>
                  <a:ext uri="{0D108BD9-81ED-4DB2-BD59-A6C34878D82A}">
                    <a16:rowId xmlns:a16="http://schemas.microsoft.com/office/drawing/2014/main" val="10013"/>
                  </a:ext>
                </a:extLst>
              </a:tr>
            </a:tbl>
          </a:graphicData>
        </a:graphic>
      </p:graphicFrame>
      <p:sp>
        <p:nvSpPr>
          <p:cNvPr id="7" name="Rectangle 6"/>
          <p:cNvSpPr/>
          <p:nvPr/>
        </p:nvSpPr>
        <p:spPr>
          <a:xfrm>
            <a:off x="646386" y="488679"/>
            <a:ext cx="10452538" cy="461665"/>
          </a:xfrm>
          <a:prstGeom prst="rect">
            <a:avLst/>
          </a:prstGeom>
        </p:spPr>
        <p:txBody>
          <a:bodyPr wrap="square">
            <a:spAutoFit/>
          </a:bodyPr>
          <a:lstStyle/>
          <a:p>
            <a:r>
              <a:rPr lang="en-US" sz="2400" b="1" dirty="0">
                <a:latin typeface="Times New Roman" panose="02020603050405020304" pitchFamily="18" charset="0"/>
                <a:ea typeface="Calibri" panose="020F0502020204030204" pitchFamily="34" charset="0"/>
                <a:cs typeface="Times New Roman" panose="02020603050405020304" pitchFamily="18" charset="0"/>
              </a:rPr>
              <a:t>Table 3. Genotypes showing better mean performance for important traits </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C05B6802-0F41-4790-B85A-4AD63152707D}" type="slidenum">
              <a:rPr lang="en-US" smtClean="0"/>
              <a:pPr/>
              <a:t>19</a:t>
            </a:fld>
            <a:endParaRPr lang="en-US"/>
          </a:p>
        </p:txBody>
      </p:sp>
      <p:sp>
        <p:nvSpPr>
          <p:cNvPr id="5" name="Rectangle 4"/>
          <p:cNvSpPr/>
          <p:nvPr/>
        </p:nvSpPr>
        <p:spPr>
          <a:xfrm>
            <a:off x="687760" y="532605"/>
            <a:ext cx="10687053" cy="5978560"/>
          </a:xfrm>
          <a:prstGeom prst="rect">
            <a:avLst/>
          </a:prstGeom>
        </p:spPr>
        <p:txBody>
          <a:bodyPr wrap="square">
            <a:spAutoFit/>
          </a:bodyPr>
          <a:lstStyle/>
          <a:p>
            <a:pPr algn="just">
              <a:lnSpc>
                <a:spcPct val="150000"/>
              </a:lnSpc>
            </a:pPr>
            <a:r>
              <a:rPr lang="en-US" sz="2800" b="1" dirty="0">
                <a:solidFill>
                  <a:srgbClr val="0070C0"/>
                </a:solidFill>
                <a:latin typeface="Times New Roman" panose="02020603050405020304" pitchFamily="18" charset="0"/>
                <a:ea typeface="Calibri" panose="020F0502020204030204" pitchFamily="34" charset="0"/>
              </a:rPr>
              <a:t>Selection of Parents for hybridization</a:t>
            </a:r>
          </a:p>
          <a:p>
            <a:pPr marL="342900" indent="-342900" algn="just">
              <a:lnSpc>
                <a:spcPct val="150000"/>
              </a:lnSpc>
              <a:buFont typeface="Wingdings" panose="05000000000000000000" pitchFamily="2" charset="2"/>
              <a:buChar char="v"/>
            </a:pPr>
            <a:endParaRPr lang="en-US" sz="1100" b="1" dirty="0">
              <a:latin typeface="Times New Roman" panose="02020603050405020304" pitchFamily="18" charset="0"/>
              <a:ea typeface="Calibri" panose="020F0502020204030204" pitchFamily="34" charset="0"/>
            </a:endParaRPr>
          </a:p>
          <a:p>
            <a:pPr marL="342900" indent="-342900" algn="just">
              <a:lnSpc>
                <a:spcPct val="150000"/>
              </a:lnSpc>
              <a:buFont typeface="Wingdings" panose="05000000000000000000" pitchFamily="2" charset="2"/>
              <a:buChar char="v"/>
            </a:pPr>
            <a:r>
              <a:rPr lang="en-US" sz="2400" b="1" dirty="0">
                <a:latin typeface="Times New Roman" panose="02020603050405020304" pitchFamily="18" charset="0"/>
                <a:ea typeface="Calibri" panose="020F0502020204030204" pitchFamily="34" charset="0"/>
              </a:rPr>
              <a:t>Selection Criteria</a:t>
            </a:r>
          </a:p>
          <a:p>
            <a:pPr marL="342900" indent="3175" algn="just"/>
            <a:r>
              <a:rPr lang="en-US" sz="2000" dirty="0">
                <a:latin typeface="Times New Roman" panose="02020603050405020304" pitchFamily="18" charset="0"/>
                <a:ea typeface="Calibri" panose="020F0502020204030204" pitchFamily="34" charset="0"/>
              </a:rPr>
              <a:t>Considering two (2) years data</a:t>
            </a:r>
          </a:p>
          <a:p>
            <a:pPr marL="342900" indent="3175" algn="just"/>
            <a:r>
              <a:rPr lang="en-US" sz="2000" dirty="0">
                <a:latin typeface="Times New Roman" panose="02020603050405020304" pitchFamily="18" charset="0"/>
                <a:ea typeface="Calibri" panose="020F0502020204030204" pitchFamily="34" charset="0"/>
              </a:rPr>
              <a:t>Earliness or crop duration</a:t>
            </a:r>
          </a:p>
          <a:p>
            <a:pPr marL="342900" indent="3175" algn="just"/>
            <a:r>
              <a:rPr lang="en-US" sz="2000" dirty="0">
                <a:latin typeface="Times New Roman" panose="02020603050405020304" pitchFamily="18" charset="0"/>
                <a:ea typeface="Calibri" panose="020F0502020204030204" pitchFamily="34" charset="0"/>
              </a:rPr>
              <a:t>Plant height</a:t>
            </a:r>
          </a:p>
          <a:p>
            <a:pPr marL="342900" indent="3175" algn="just"/>
            <a:r>
              <a:rPr lang="en-US" sz="2000" dirty="0">
                <a:latin typeface="Times New Roman" panose="02020603050405020304" pitchFamily="18" charset="0"/>
                <a:ea typeface="Calibri" panose="020F0502020204030204" pitchFamily="34" charset="0"/>
              </a:rPr>
              <a:t>Node number for </a:t>
            </a:r>
            <a:r>
              <a:rPr lang="en-US" sz="2000" dirty="0" err="1">
                <a:latin typeface="Times New Roman" panose="02020603050405020304" pitchFamily="18" charset="0"/>
                <a:ea typeface="Calibri" panose="020F0502020204030204" pitchFamily="34" charset="0"/>
              </a:rPr>
              <a:t>sympodial</a:t>
            </a:r>
            <a:r>
              <a:rPr lang="en-US" sz="2000" dirty="0">
                <a:latin typeface="Times New Roman" panose="02020603050405020304" pitchFamily="18" charset="0"/>
                <a:ea typeface="Calibri" panose="020F0502020204030204" pitchFamily="34" charset="0"/>
              </a:rPr>
              <a:t> branch</a:t>
            </a:r>
          </a:p>
          <a:p>
            <a:pPr marL="342900" indent="3175" algn="just"/>
            <a:r>
              <a:rPr lang="en-US" sz="2000" dirty="0">
                <a:latin typeface="Times New Roman" panose="02020603050405020304" pitchFamily="18" charset="0"/>
                <a:ea typeface="Calibri" panose="020F0502020204030204" pitchFamily="34" charset="0"/>
              </a:rPr>
              <a:t>Number of </a:t>
            </a:r>
            <a:r>
              <a:rPr lang="en-US" sz="2000" dirty="0" err="1">
                <a:latin typeface="Times New Roman" panose="02020603050405020304" pitchFamily="18" charset="0"/>
                <a:ea typeface="Calibri" panose="020F0502020204030204" pitchFamily="34" charset="0"/>
              </a:rPr>
              <a:t>sympodial</a:t>
            </a:r>
            <a:r>
              <a:rPr lang="en-US" sz="2000" dirty="0">
                <a:latin typeface="Times New Roman" panose="02020603050405020304" pitchFamily="18" charset="0"/>
                <a:ea typeface="Calibri" panose="020F0502020204030204" pitchFamily="34" charset="0"/>
              </a:rPr>
              <a:t> branches per plant</a:t>
            </a:r>
          </a:p>
          <a:p>
            <a:pPr marL="342900" indent="3175" algn="just"/>
            <a:r>
              <a:rPr lang="en-US" sz="2000" dirty="0">
                <a:latin typeface="Times New Roman" panose="02020603050405020304" pitchFamily="18" charset="0"/>
                <a:ea typeface="Calibri" panose="020F0502020204030204" pitchFamily="34" charset="0"/>
              </a:rPr>
              <a:t>Secondary fruiting branches per pant</a:t>
            </a:r>
          </a:p>
          <a:p>
            <a:pPr marL="342900" indent="3175" algn="just"/>
            <a:r>
              <a:rPr lang="en-US" sz="2000" dirty="0">
                <a:latin typeface="Times New Roman" panose="02020603050405020304" pitchFamily="18" charset="0"/>
                <a:ea typeface="Calibri" panose="020F0502020204030204" pitchFamily="34" charset="0"/>
              </a:rPr>
              <a:t>Number of balls per plant</a:t>
            </a:r>
          </a:p>
          <a:p>
            <a:pPr marL="342900" indent="3175" algn="just"/>
            <a:r>
              <a:rPr lang="en-US" sz="2000" dirty="0">
                <a:latin typeface="Times New Roman" panose="02020603050405020304" pitchFamily="18" charset="0"/>
                <a:ea typeface="Calibri" panose="020F0502020204030204" pitchFamily="34" charset="0"/>
              </a:rPr>
              <a:t>Seed Cotton Yield per plant (g) and yield (t/ha)</a:t>
            </a:r>
          </a:p>
          <a:p>
            <a:pPr marL="342900" indent="3175" algn="just"/>
            <a:r>
              <a:rPr lang="en-US" sz="2000" dirty="0">
                <a:latin typeface="Times New Roman" panose="02020603050405020304" pitchFamily="18" charset="0"/>
                <a:ea typeface="Calibri" panose="020F0502020204030204" pitchFamily="34" charset="0"/>
              </a:rPr>
              <a:t>GOT (%)</a:t>
            </a:r>
            <a:endParaRPr lang="en-US" sz="1400" b="1" dirty="0">
              <a:latin typeface="Times New Roman" panose="02020603050405020304" pitchFamily="18" charset="0"/>
              <a:ea typeface="Calibri" panose="020F0502020204030204" pitchFamily="34" charset="0"/>
            </a:endParaRPr>
          </a:p>
          <a:p>
            <a:pPr marL="342900" indent="3175" algn="just">
              <a:lnSpc>
                <a:spcPct val="150000"/>
              </a:lnSpc>
            </a:pPr>
            <a:endParaRPr lang="en-US" sz="2400" dirty="0">
              <a:latin typeface="Times New Roman" panose="02020603050405020304" pitchFamily="18" charset="0"/>
              <a:ea typeface="Calibri" panose="020F0502020204030204" pitchFamily="34" charset="0"/>
            </a:endParaRPr>
          </a:p>
          <a:p>
            <a:pPr marL="342900" indent="3175" algn="just">
              <a:lnSpc>
                <a:spcPct val="150000"/>
              </a:lnSpc>
            </a:pPr>
            <a:r>
              <a:rPr lang="en-US" sz="2400" dirty="0">
                <a:latin typeface="Times New Roman" panose="02020603050405020304" pitchFamily="18" charset="0"/>
                <a:ea typeface="Calibri" panose="020F0502020204030204" pitchFamily="34" charset="0"/>
              </a:rPr>
              <a:t>Eight (8) cotton genotypes (BC-0349, BC-0378, BC-0382, BC-0386, CB-14, SR-15, CC-8 and Winall-6 were selected as parents for future breeding program.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idx="4294967295"/>
          </p:nvPr>
        </p:nvSpPr>
        <p:spPr>
          <a:xfrm>
            <a:off x="691922" y="836290"/>
            <a:ext cx="3962400" cy="735013"/>
          </a:xfrm>
          <a:solidFill>
            <a:schemeClr val="accent1">
              <a:lumMod val="20000"/>
              <a:lumOff val="80000"/>
            </a:schemeClr>
          </a:solidFill>
        </p:spPr>
        <p:style>
          <a:lnRef idx="0">
            <a:schemeClr val="accent3"/>
          </a:lnRef>
          <a:fillRef idx="3">
            <a:schemeClr val="accent3"/>
          </a:fillRef>
          <a:effectRef idx="3">
            <a:schemeClr val="accent3"/>
          </a:effectRef>
          <a:fontRef idx="minor">
            <a:schemeClr val="lt1"/>
          </a:fontRef>
        </p:style>
        <p:txBody>
          <a:bodyPr/>
          <a:lstStyle/>
          <a:p>
            <a:pPr lvl="0" algn="ctr">
              <a:spcBef>
                <a:spcPct val="50000"/>
              </a:spcBef>
              <a:defRPr/>
            </a:pPr>
            <a:r>
              <a:rPr lang="en-US" sz="4000" b="1" dirty="0">
                <a:solidFill>
                  <a:srgbClr val="002060"/>
                </a:solidFill>
                <a:latin typeface="Times New Roman" pitchFamily="18" charset="0"/>
                <a:ea typeface="Calibri" pitchFamily="34" charset="0"/>
                <a:cs typeface="Times New Roman" pitchFamily="18" charset="0"/>
              </a:rPr>
              <a:t>Objectives</a:t>
            </a:r>
            <a:r>
              <a:rPr lang="en-US" sz="4000" dirty="0"/>
              <a:t>  </a:t>
            </a:r>
            <a:endParaRPr lang="x-none" sz="4000" dirty="0"/>
          </a:p>
        </p:txBody>
      </p:sp>
      <p:sp>
        <p:nvSpPr>
          <p:cNvPr id="169985" name="Rectangle 1"/>
          <p:cNvSpPr>
            <a:spLocks noChangeArrowheads="1"/>
          </p:cNvSpPr>
          <p:nvPr/>
        </p:nvSpPr>
        <p:spPr bwMode="auto">
          <a:xfrm>
            <a:off x="669149" y="1866739"/>
            <a:ext cx="10603186" cy="3349571"/>
          </a:xfrm>
          <a:prstGeom prst="rect">
            <a:avLst/>
          </a:prstGeom>
          <a:noFill/>
          <a:ln w="9525" cap="flat" cmpd="sng" algn="ctr">
            <a:noFill/>
            <a:prstDash val="solid"/>
            <a:miter lim="800000"/>
            <a:headEnd/>
            <a:tailEnd/>
          </a:ln>
          <a:effectLst/>
        </p:spPr>
        <p:txBody>
          <a:bodyPr vert="horz" wrap="square" lIns="91440" tIns="45720" rIns="91440" bIns="45720" numCol="1" anchor="ctr" anchorCtr="0" compatLnSpc="1">
            <a:prstTxWarp prst="textNoShape">
              <a:avLst/>
            </a:prstTxWarp>
            <a:spAutoFit/>
          </a:bodyPr>
          <a:lstStyle/>
          <a:p>
            <a:pPr lvl="0" eaLnBrk="0" hangingPunct="0">
              <a:lnSpc>
                <a:spcPct val="150000"/>
              </a:lnSpc>
            </a:pPr>
            <a:r>
              <a:rPr lang="en-US" sz="2400" b="1" dirty="0">
                <a:solidFill>
                  <a:srgbClr val="000000"/>
                </a:solidFill>
                <a:latin typeface="Times New Roman" pitchFamily="18" charset="0"/>
                <a:cs typeface="Times New Roman" pitchFamily="18" charset="0"/>
              </a:rPr>
              <a:t>Various  plant  characteristics  have  been  used  to  determine  earliness  in  cotton. </a:t>
            </a:r>
            <a:r>
              <a:rPr kumimoji="0" lang="en-US" sz="2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This research </a:t>
            </a:r>
            <a:r>
              <a:rPr lang="en-US" sz="2400" b="1" dirty="0">
                <a:solidFill>
                  <a:srgbClr val="000000"/>
                </a:solidFill>
                <a:latin typeface="Times New Roman" pitchFamily="18" charset="0"/>
                <a:ea typeface="Calibri" pitchFamily="34" charset="0"/>
                <a:cs typeface="Times New Roman" pitchFamily="18" charset="0"/>
              </a:rPr>
              <a:t>was </a:t>
            </a:r>
            <a:r>
              <a:rPr kumimoji="0" lang="en-US" sz="2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conducted with the following objective:</a:t>
            </a:r>
          </a:p>
          <a:p>
            <a:pPr marL="0" marR="0" lvl="0" indent="0" algn="l" defTabSz="914400" rtl="0" eaLnBrk="0" fontAlgn="base" latinLnBrk="0" hangingPunct="0">
              <a:lnSpc>
                <a:spcPct val="150000"/>
              </a:lnSpc>
              <a:spcBef>
                <a:spcPct val="0"/>
              </a:spcBef>
              <a:spcAft>
                <a:spcPct val="0"/>
              </a:spcAft>
              <a:buClrTx/>
              <a:buSzTx/>
              <a:buFontTx/>
              <a:buNone/>
              <a:tabLst/>
            </a:pPr>
            <a:endParaRPr lang="en-US" sz="2400" b="1" dirty="0">
              <a:solidFill>
                <a:srgbClr val="000000"/>
              </a:solidFill>
              <a:latin typeface="Times New Roman" pitchFamily="18" charset="0"/>
              <a:cs typeface="Times New Roman" pitchFamily="18" charset="0"/>
            </a:endParaRPr>
          </a:p>
          <a:p>
            <a:pPr marL="346075" indent="-346075" eaLnBrk="0" hangingPunct="0">
              <a:lnSpc>
                <a:spcPct val="150000"/>
              </a:lnSpc>
              <a:buFont typeface="Wingdings" pitchFamily="2" charset="2"/>
              <a:buChar char="v"/>
            </a:pPr>
            <a:r>
              <a:rPr lang="en-US" sz="2400" b="1" dirty="0">
                <a:solidFill>
                  <a:srgbClr val="000000"/>
                </a:solidFill>
                <a:latin typeface="Times New Roman" pitchFamily="18" charset="0"/>
                <a:ea typeface="Calibri" pitchFamily="34" charset="0"/>
                <a:cs typeface="Times New Roman" pitchFamily="18" charset="0"/>
              </a:rPr>
              <a:t> To identify short duration cotton genotypes by confirming the results of first year experiment.</a:t>
            </a:r>
            <a:endParaRPr kumimoji="0" lang="en-US" sz="2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r>
              <a:rPr kumimoji="0" lang="en-US" sz="2400" b="0" i="0" u="none" strike="noStrike" cap="none" normalizeH="0" baseline="0" dirty="0">
                <a:ln>
                  <a:noFill/>
                </a:ln>
                <a:solidFill>
                  <a:schemeClr val="tx1"/>
                </a:solidFill>
                <a:effectLst/>
                <a:latin typeface="Arial" pitchFamily="34" charset="0"/>
              </a:rPr>
              <a:t> </a:t>
            </a:r>
          </a:p>
        </p:txBody>
      </p:sp>
      <p:sp>
        <p:nvSpPr>
          <p:cNvPr id="6" name="Slide Number Placeholder 5"/>
          <p:cNvSpPr>
            <a:spLocks noGrp="1"/>
          </p:cNvSpPr>
          <p:nvPr>
            <p:ph type="sldNum" sz="quarter" idx="15"/>
          </p:nvPr>
        </p:nvSpPr>
        <p:spPr>
          <a:xfrm>
            <a:off x="10822913" y="5718295"/>
            <a:ext cx="812800" cy="521208"/>
          </a:xfrm>
        </p:spPr>
        <p:txBody>
          <a:bodyPr/>
          <a:lstStyle/>
          <a:p>
            <a:fld id="{C05B6802-0F41-4790-B85A-4AD63152707D}" type="slidenum">
              <a:rPr lang="en-US" smtClean="0"/>
              <a:pPr/>
              <a:t>2</a:t>
            </a:fld>
            <a:endParaRPr lang="en-US"/>
          </a:p>
        </p:txBody>
      </p:sp>
    </p:spTree>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9985">
                                            <p:txEl>
                                              <p:pRg st="2" end="2"/>
                                            </p:txEl>
                                          </p:spTgt>
                                        </p:tgtEl>
                                        <p:attrNameLst>
                                          <p:attrName>style.visibility</p:attrName>
                                        </p:attrNameLst>
                                      </p:cBhvr>
                                      <p:to>
                                        <p:strVal val="visible"/>
                                      </p:to>
                                    </p:set>
                                    <p:anim calcmode="lin" valueType="num">
                                      <p:cBhvr additive="base">
                                        <p:cTn id="7" dur="500" fill="hold"/>
                                        <p:tgtEl>
                                          <p:spTgt spid="16998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998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a:xfrm>
            <a:off x="10838688" y="5718284"/>
            <a:ext cx="812800" cy="521208"/>
          </a:xfrm>
        </p:spPr>
        <p:txBody>
          <a:bodyPr/>
          <a:lstStyle/>
          <a:p>
            <a:fld id="{C05B6802-0F41-4790-B85A-4AD63152707D}" type="slidenum">
              <a:rPr lang="en-US" smtClean="0">
                <a:solidFill>
                  <a:schemeClr val="tx1"/>
                </a:solidFill>
              </a:rPr>
              <a:pPr/>
              <a:t>20</a:t>
            </a:fld>
            <a:endParaRPr lang="en-US">
              <a:solidFill>
                <a:schemeClr val="tx1"/>
              </a:solidFill>
            </a:endParaRPr>
          </a:p>
        </p:txBody>
      </p:sp>
      <p:pic>
        <p:nvPicPr>
          <p:cNvPr id="1030" name="Picture 6"/>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51327" y="346829"/>
            <a:ext cx="4698135" cy="2806262"/>
          </a:xfrm>
          <a:prstGeom prst="rect">
            <a:avLst/>
          </a:prstGeom>
          <a:noFill/>
        </p:spPr>
      </p:pic>
      <p:pic>
        <p:nvPicPr>
          <p:cNvPr id="1029" name="Picture 5"/>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880524" y="346829"/>
            <a:ext cx="4488957" cy="2819944"/>
          </a:xfrm>
          <a:prstGeom prst="rect">
            <a:avLst/>
          </a:prstGeom>
          <a:noFill/>
        </p:spPr>
      </p:pic>
      <p:pic>
        <p:nvPicPr>
          <p:cNvPr id="1028" name="Picture 2" descr="IMG2015120113442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871231" y="3247680"/>
            <a:ext cx="2387920" cy="2364827"/>
          </a:xfrm>
          <a:prstGeom prst="rect">
            <a:avLst/>
          </a:prstGeom>
          <a:noFill/>
        </p:spPr>
      </p:pic>
      <p:pic>
        <p:nvPicPr>
          <p:cNvPr id="1027" name="Picture 4" descr="IMG20151201135440"/>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8229591" y="3201697"/>
            <a:ext cx="2159876" cy="2410812"/>
          </a:xfrm>
          <a:prstGeom prst="rect">
            <a:avLst/>
          </a:prstGeom>
          <a:noFill/>
        </p:spPr>
      </p:pic>
      <p:pic>
        <p:nvPicPr>
          <p:cNvPr id="1026" name="Picture 1"/>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882865" y="3236756"/>
            <a:ext cx="2380594" cy="2359988"/>
          </a:xfrm>
          <a:prstGeom prst="rect">
            <a:avLst/>
          </a:prstGeom>
          <a:noFill/>
        </p:spPr>
      </p:pic>
      <p:pic>
        <p:nvPicPr>
          <p:cNvPr id="1025" name="Picture 3" descr="IMG20151201135417"/>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3247697" y="3184619"/>
            <a:ext cx="2270234" cy="2412123"/>
          </a:xfrm>
          <a:prstGeom prst="rect">
            <a:avLst/>
          </a:prstGeom>
          <a:noFill/>
        </p:spPr>
      </p:pic>
      <p:sp>
        <p:nvSpPr>
          <p:cNvPr id="1031" name="Rectangle 7"/>
          <p:cNvSpPr>
            <a:spLocks noChangeArrowheads="1"/>
          </p:cNvSpPr>
          <p:nvPr/>
        </p:nvSpPr>
        <p:spPr bwMode="auto">
          <a:xfrm>
            <a:off x="819804" y="5722883"/>
            <a:ext cx="9506607" cy="6232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Fig 1. Showing growth and development of several </a:t>
            </a:r>
            <a:r>
              <a:rPr kumimoji="0" lang="en-US" sz="175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promising</a:t>
            </a:r>
            <a:r>
              <a:rPr kumimoji="0" lang="en-US" sz="17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cotton genotypes in the field condition.</a:t>
            </a:r>
            <a:endParaRPr kumimoji="0" lang="en-US" sz="17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a:xfrm>
            <a:off x="10838688" y="5749816"/>
            <a:ext cx="812800" cy="521208"/>
          </a:xfrm>
        </p:spPr>
        <p:txBody>
          <a:bodyPr/>
          <a:lstStyle/>
          <a:p>
            <a:fld id="{C05B6802-0F41-4790-B85A-4AD63152707D}" type="slidenum">
              <a:rPr lang="en-US" smtClean="0">
                <a:solidFill>
                  <a:schemeClr val="tx1"/>
                </a:solidFill>
              </a:rPr>
              <a:pPr/>
              <a:t>21</a:t>
            </a:fld>
            <a:endParaRPr lang="en-US" dirty="0">
              <a:solidFill>
                <a:schemeClr val="tx1"/>
              </a:solidFill>
            </a:endParaRPr>
          </a:p>
        </p:txBody>
      </p:sp>
      <p:sp>
        <p:nvSpPr>
          <p:cNvPr id="1031" name="Rectangle 7"/>
          <p:cNvSpPr>
            <a:spLocks noChangeArrowheads="1"/>
          </p:cNvSpPr>
          <p:nvPr/>
        </p:nvSpPr>
        <p:spPr bwMode="auto">
          <a:xfrm>
            <a:off x="299542" y="5833233"/>
            <a:ext cx="1059442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kumimoji="0" lang="en-US"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Fig 2. Showing growth and development of several promising cotton genotypes </a:t>
            </a:r>
            <a:r>
              <a:rPr lang="en-US" b="1" dirty="0">
                <a:latin typeface="Times New Roman" pitchFamily="18" charset="0"/>
                <a:ea typeface="Calibri" pitchFamily="34" charset="0"/>
                <a:cs typeface="Times New Roman" pitchFamily="18" charset="0"/>
              </a:rPr>
              <a:t>for breeding program in controlled condition</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solidFill>
                <a:schemeClr val="tx1"/>
              </a:solidFill>
              <a:effectLst/>
              <a:latin typeface="Arial" pitchFamily="34" charset="0"/>
              <a:cs typeface="Arial" pitchFamily="34" charset="0"/>
            </a:endParaRPr>
          </a:p>
        </p:txBody>
      </p:sp>
      <p:pic>
        <p:nvPicPr>
          <p:cNvPr id="12" name="Picture 2" descr="C:\Users\user\Desktop\Cotton 17\DSC_9185.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25644" y="173418"/>
            <a:ext cx="4979425" cy="2834640"/>
          </a:xfrm>
          <a:prstGeom prst="rect">
            <a:avLst/>
          </a:prstGeom>
          <a:noFill/>
        </p:spPr>
      </p:pic>
      <p:pic>
        <p:nvPicPr>
          <p:cNvPr id="36869" name="Picture 5" descr="C:\Users\user\Desktop\Cotton 17\FB_IMG_1496936509753.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83499" y="206524"/>
            <a:ext cx="4984349" cy="2834640"/>
          </a:xfrm>
          <a:prstGeom prst="rect">
            <a:avLst/>
          </a:prstGeom>
          <a:noFill/>
        </p:spPr>
      </p:pic>
      <p:pic>
        <p:nvPicPr>
          <p:cNvPr id="1026" name="Picture 2" descr="C:\Users\user\Desktop\Cotton 17\DSC_9996.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785946" y="3028533"/>
            <a:ext cx="4994344" cy="2834640"/>
          </a:xfrm>
          <a:prstGeom prst="rect">
            <a:avLst/>
          </a:prstGeom>
          <a:noFill/>
        </p:spPr>
      </p:pic>
      <p:pic>
        <p:nvPicPr>
          <p:cNvPr id="1029" name="Picture 5"/>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25668" y="3011214"/>
            <a:ext cx="4981903" cy="283464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3224" y="1066803"/>
            <a:ext cx="10021087" cy="4308872"/>
          </a:xfrm>
          <a:prstGeom prst="rect">
            <a:avLst/>
          </a:prstGeom>
        </p:spPr>
        <p:txBody>
          <a:bodyPr wrap="square">
            <a:spAutoFit/>
          </a:bodyPr>
          <a:lstStyle/>
          <a:p>
            <a:pPr algn="ctr"/>
            <a:r>
              <a:rPr lang="en-US" sz="32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CONCLUSION</a:t>
            </a:r>
          </a:p>
          <a:p>
            <a:pPr algn="ctr"/>
            <a:endParaRPr lang="en-US" sz="32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46075" indent="-346075" algn="just">
              <a:lnSpc>
                <a:spcPct val="150000"/>
              </a:lnSpc>
              <a:buFont typeface="Wingdings" pitchFamily="2" charset="2"/>
              <a:buChar char="v"/>
            </a:pPr>
            <a:r>
              <a:rPr lang="en-US" sz="2000" b="1" dirty="0">
                <a:latin typeface="Times New Roman" panose="02020603050405020304" pitchFamily="18" charset="0"/>
                <a:ea typeface="Calibri" panose="020F0502020204030204" pitchFamily="34" charset="0"/>
                <a:cs typeface="Times New Roman" panose="02020603050405020304" pitchFamily="18" charset="0"/>
              </a:rPr>
              <a:t>Considering earliness and other yield contributing characters eight cotton genotypes are identified as short duration with high yield potential for future breeding program. The selected genotypes are BC-0349, BC-0378, BC-0382, BC-0386, CB-14, SR-15, CC-8 and Win all 6. </a:t>
            </a:r>
          </a:p>
          <a:p>
            <a:pPr marL="346075" indent="-346075" algn="just">
              <a:lnSpc>
                <a:spcPct val="150000"/>
              </a:lnSpc>
              <a:buFont typeface="Wingdings" pitchFamily="2" charset="2"/>
              <a:buChar char="v"/>
            </a:pPr>
            <a:r>
              <a:rPr lang="en-US" sz="2000" b="1" dirty="0">
                <a:latin typeface="Times New Roman" panose="02020603050405020304" pitchFamily="18" charset="0"/>
                <a:ea typeface="Calibri" panose="020F0502020204030204" pitchFamily="34" charset="0"/>
                <a:cs typeface="Times New Roman" panose="02020603050405020304" pitchFamily="18" charset="0"/>
              </a:rPr>
              <a:t>Correlation studies indicates that plant height, number of sympodial branches per plant, secondary fruiting branches per pant, number of balls per plant are the yield contributing traits In cotton.</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p:cNvSpPr>
            <a:spLocks noGrp="1"/>
          </p:cNvSpPr>
          <p:nvPr>
            <p:ph type="sldNum" sz="quarter" idx="15"/>
          </p:nvPr>
        </p:nvSpPr>
        <p:spPr/>
        <p:txBody>
          <a:bodyPr/>
          <a:lstStyle/>
          <a:p>
            <a:fld id="{C05B6802-0F41-4790-B85A-4AD63152707D}" type="slidenum">
              <a:rPr lang="en-US" smtClean="0"/>
              <a:pPr/>
              <a:t>22</a:t>
            </a:fld>
            <a:endParaRPr lang="en-US"/>
          </a:p>
        </p:txBody>
      </p:sp>
    </p:spTree>
    <p:extLst>
      <p:ext uri="{BB962C8B-B14F-4D97-AF65-F5344CB8AC3E}">
        <p14:creationId xmlns:p14="http://schemas.microsoft.com/office/powerpoint/2010/main" val="3016518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C05B6802-0F41-4790-B85A-4AD63152707D}" type="slidenum">
              <a:rPr lang="en-US" smtClean="0"/>
              <a:pPr/>
              <a:t>23</a:t>
            </a:fld>
            <a:endParaRPr lang="en-US"/>
          </a:p>
        </p:txBody>
      </p:sp>
      <p:sp>
        <p:nvSpPr>
          <p:cNvPr id="6" name="Rectangle 5"/>
          <p:cNvSpPr/>
          <p:nvPr/>
        </p:nvSpPr>
        <p:spPr>
          <a:xfrm>
            <a:off x="3200400" y="1806476"/>
            <a:ext cx="4724400" cy="3046988"/>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600" b="1" i="0" u="none" strike="noStrike" kern="0" cap="none" spc="0" normalizeH="0" baseline="0" noProof="0" dirty="0">
                <a:ln w="18000">
                  <a:solidFill>
                    <a:srgbClr val="002060"/>
                  </a:solidFill>
                  <a:prstDash val="solid"/>
                  <a:miter lim="800000"/>
                </a:ln>
                <a:solidFill>
                  <a:schemeClr val="tx2">
                    <a:lumMod val="20000"/>
                    <a:lumOff val="80000"/>
                  </a:schemeClr>
                </a:solidFill>
                <a:effectLst>
                  <a:outerShdw blurRad="25500" dist="23000" dir="7020000" algn="tl">
                    <a:srgbClr val="000000">
                      <a:alpha val="50000"/>
                    </a:srgbClr>
                  </a:outerShdw>
                </a:effectLst>
                <a:uLnTx/>
                <a:uFillTx/>
                <a:latin typeface="Algerian" pitchFamily="82" charset="0"/>
              </a:rPr>
              <a:t>Thank You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387" y="352508"/>
            <a:ext cx="5149882" cy="593417"/>
          </a:xfrm>
          <a:solidFill>
            <a:schemeClr val="accent1">
              <a:lumMod val="20000"/>
              <a:lumOff val="80000"/>
            </a:schemeClr>
          </a:solidFill>
        </p:spPr>
        <p:style>
          <a:lnRef idx="0">
            <a:schemeClr val="accent5"/>
          </a:lnRef>
          <a:fillRef idx="3">
            <a:schemeClr val="accent5"/>
          </a:fillRef>
          <a:effectRef idx="3">
            <a:schemeClr val="accent5"/>
          </a:effectRef>
          <a:fontRef idx="minor">
            <a:schemeClr val="lt1"/>
          </a:fontRef>
        </p:style>
        <p:txBody>
          <a:bodyPr anchor="ctr">
            <a:normAutofit/>
          </a:bodyPr>
          <a:lstStyle/>
          <a:p>
            <a:pPr algn="ctr">
              <a:defRPr/>
            </a:pPr>
            <a:r>
              <a:rPr lang="en-US" sz="2800" b="1" dirty="0">
                <a:solidFill>
                  <a:srgbClr val="002060"/>
                </a:solidFill>
                <a:latin typeface="Times New Roman" pitchFamily="18" charset="0"/>
                <a:cs typeface="Times New Roman" pitchFamily="18" charset="0"/>
              </a:rPr>
              <a:t>Experimental Details</a:t>
            </a:r>
            <a:endParaRPr lang="x-none" sz="2400" b="1" dirty="0">
              <a:solidFill>
                <a:srgbClr val="002060"/>
              </a:solidFill>
              <a:latin typeface="Times New Roman" pitchFamily="18" charset="0"/>
            </a:endParaRPr>
          </a:p>
        </p:txBody>
      </p:sp>
      <p:sp>
        <p:nvSpPr>
          <p:cNvPr id="178177" name="Rectangle 1"/>
          <p:cNvSpPr>
            <a:spLocks noChangeArrowheads="1"/>
          </p:cNvSpPr>
          <p:nvPr/>
        </p:nvSpPr>
        <p:spPr bwMode="auto">
          <a:xfrm>
            <a:off x="4322795" y="1406455"/>
            <a:ext cx="7091440" cy="2241576"/>
          </a:xfrm>
          <a:prstGeom prst="rect">
            <a:avLst/>
          </a:prstGeom>
          <a:noFill/>
          <a:ln w="9525" cap="flat" cmpd="sng" algn="ctr">
            <a:noFill/>
            <a:prstDash val="solid"/>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lnSpc>
                <a:spcPct val="150000"/>
              </a:lnSpc>
              <a:spcBef>
                <a:spcPct val="0"/>
              </a:spcBef>
              <a:spcAft>
                <a:spcPct val="0"/>
              </a:spcAft>
            </a:pPr>
            <a:r>
              <a:rPr kumimoji="0" lang="en-US" sz="2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Seeds of </a:t>
            </a:r>
            <a:r>
              <a:rPr lang="en-US" sz="2400" b="1" dirty="0">
                <a:solidFill>
                  <a:srgbClr val="000000"/>
                </a:solidFill>
                <a:latin typeface="Times New Roman" pitchFamily="18" charset="0"/>
                <a:ea typeface="Calibri" pitchFamily="34" charset="0"/>
                <a:cs typeface="Times New Roman" pitchFamily="18" charset="0"/>
              </a:rPr>
              <a:t>25</a:t>
            </a:r>
            <a:r>
              <a:rPr kumimoji="0" lang="en-US" sz="2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genotypes identified as short duration cotton genotypes from 100 genotypes from</a:t>
            </a:r>
            <a:r>
              <a:rPr kumimoji="0" lang="en-US" sz="2400" b="1" i="0" u="none" strike="noStrike" cap="none" normalizeH="0" dirty="0">
                <a:ln>
                  <a:noFill/>
                </a:ln>
                <a:solidFill>
                  <a:srgbClr val="000000"/>
                </a:solidFill>
                <a:effectLst/>
                <a:latin typeface="Times New Roman" pitchFamily="18" charset="0"/>
                <a:ea typeface="Calibri" pitchFamily="34" charset="0"/>
                <a:cs typeface="Times New Roman" pitchFamily="18" charset="0"/>
              </a:rPr>
              <a:t> CDB gene Bank from the results of the experiment of 2015-2016</a:t>
            </a:r>
            <a:r>
              <a:rPr kumimoji="0" lang="en-US" sz="2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endParaRPr kumimoji="0" lang="en-US" sz="3600" b="1" i="0" u="none" strike="noStrike" cap="none" normalizeH="0" baseline="0" dirty="0">
              <a:ln>
                <a:noFill/>
              </a:ln>
              <a:solidFill>
                <a:srgbClr val="000000"/>
              </a:solidFill>
              <a:effectLst/>
              <a:latin typeface="Arial" pitchFamily="34" charset="0"/>
            </a:endParaRPr>
          </a:p>
        </p:txBody>
      </p:sp>
      <p:sp>
        <p:nvSpPr>
          <p:cNvPr id="5" name="Rectangle 4"/>
          <p:cNvSpPr/>
          <p:nvPr/>
        </p:nvSpPr>
        <p:spPr>
          <a:xfrm>
            <a:off x="850223" y="1503409"/>
            <a:ext cx="3421129" cy="461665"/>
          </a:xfrm>
          <a:prstGeom prst="rect">
            <a:avLst/>
          </a:prstGeom>
          <a:solidFill>
            <a:schemeClr val="accent1">
              <a:lumMod val="20000"/>
              <a:lumOff val="80000"/>
            </a:schemeClr>
          </a:solidFill>
        </p:spPr>
        <p:style>
          <a:lnRef idx="0">
            <a:schemeClr val="accent2"/>
          </a:lnRef>
          <a:fillRef idx="3">
            <a:schemeClr val="accent2"/>
          </a:fillRef>
          <a:effectRef idx="3">
            <a:schemeClr val="accent2"/>
          </a:effectRef>
          <a:fontRef idx="minor">
            <a:schemeClr val="lt1"/>
          </a:fontRef>
        </p:style>
        <p:txBody>
          <a:bodyPr wrap="none">
            <a:spAutoFit/>
          </a:bodyPr>
          <a:lstStyle/>
          <a:p>
            <a:r>
              <a:rPr lang="en-US" sz="2400" b="1" dirty="0">
                <a:solidFill>
                  <a:srgbClr val="002060"/>
                </a:solidFill>
                <a:latin typeface="Times New Roman" pitchFamily="18" charset="0"/>
                <a:cs typeface="Times New Roman" pitchFamily="18" charset="0"/>
              </a:rPr>
              <a:t>Experimental Materials:</a:t>
            </a:r>
          </a:p>
        </p:txBody>
      </p:sp>
      <p:sp>
        <p:nvSpPr>
          <p:cNvPr id="6" name="Slide Number Placeholder 5"/>
          <p:cNvSpPr>
            <a:spLocks noGrp="1"/>
          </p:cNvSpPr>
          <p:nvPr>
            <p:ph type="sldNum" sz="quarter" idx="15"/>
          </p:nvPr>
        </p:nvSpPr>
        <p:spPr>
          <a:xfrm>
            <a:off x="10854454" y="5734050"/>
            <a:ext cx="812800" cy="521208"/>
          </a:xfrm>
        </p:spPr>
        <p:txBody>
          <a:bodyPr/>
          <a:lstStyle/>
          <a:p>
            <a:fld id="{C05B6802-0F41-4790-B85A-4AD63152707D}" type="slidenum">
              <a:rPr lang="en-US" smtClean="0"/>
              <a:pPr/>
              <a:t>3</a:t>
            </a:fld>
            <a:endParaRPr lang="en-US"/>
          </a:p>
        </p:txBody>
      </p:sp>
      <p:sp>
        <p:nvSpPr>
          <p:cNvPr id="7" name="Rectangle 6"/>
          <p:cNvSpPr/>
          <p:nvPr/>
        </p:nvSpPr>
        <p:spPr>
          <a:xfrm>
            <a:off x="844963" y="3784219"/>
            <a:ext cx="3320140" cy="461665"/>
          </a:xfrm>
          <a:prstGeom prst="rect">
            <a:avLst/>
          </a:prstGeom>
          <a:solidFill>
            <a:schemeClr val="accent1">
              <a:lumMod val="20000"/>
              <a:lumOff val="80000"/>
            </a:schemeClr>
          </a:solidFill>
        </p:spPr>
        <p:style>
          <a:lnRef idx="0">
            <a:schemeClr val="accent2"/>
          </a:lnRef>
          <a:fillRef idx="3">
            <a:schemeClr val="accent2"/>
          </a:fillRef>
          <a:effectRef idx="3">
            <a:schemeClr val="accent2"/>
          </a:effectRef>
          <a:fontRef idx="minor">
            <a:schemeClr val="lt1"/>
          </a:fontRef>
        </p:style>
        <p:txBody>
          <a:bodyPr wrap="none">
            <a:spAutoFit/>
          </a:bodyPr>
          <a:lstStyle/>
          <a:p>
            <a:r>
              <a:rPr lang="en-US" sz="2400" b="1" dirty="0">
                <a:solidFill>
                  <a:srgbClr val="002060"/>
                </a:solidFill>
                <a:latin typeface="Times New Roman" pitchFamily="18" charset="0"/>
                <a:cs typeface="Times New Roman" pitchFamily="18" charset="0"/>
              </a:rPr>
              <a:t>Experimental Location:</a:t>
            </a:r>
          </a:p>
        </p:txBody>
      </p:sp>
      <p:sp>
        <p:nvSpPr>
          <p:cNvPr id="8" name="Rectangle 7"/>
          <p:cNvSpPr/>
          <p:nvPr/>
        </p:nvSpPr>
        <p:spPr>
          <a:xfrm>
            <a:off x="4309242" y="3699940"/>
            <a:ext cx="7231117" cy="1200329"/>
          </a:xfrm>
          <a:prstGeom prst="rect">
            <a:avLst/>
          </a:prstGeom>
        </p:spPr>
        <p:txBody>
          <a:bodyPr wrap="square">
            <a:spAutoFit/>
          </a:bodyPr>
          <a:lstStyle/>
          <a:p>
            <a:pPr>
              <a:lnSpc>
                <a:spcPct val="150000"/>
              </a:lnSpc>
              <a:spcBef>
                <a:spcPct val="50000"/>
              </a:spcBef>
            </a:pPr>
            <a:r>
              <a:rPr lang="en-US" sz="2400" b="1" dirty="0">
                <a:solidFill>
                  <a:srgbClr val="000000"/>
                </a:solidFill>
                <a:latin typeface="Times New Roman" pitchFamily="18" charset="0"/>
                <a:cs typeface="Times New Roman" pitchFamily="18" charset="0"/>
              </a:rPr>
              <a:t>Experimental field of Cotton Research, Training and Seed Multiplication Farm, CBD, </a:t>
            </a:r>
            <a:r>
              <a:rPr lang="en-US" sz="2400" b="1" dirty="0" err="1">
                <a:solidFill>
                  <a:srgbClr val="000000"/>
                </a:solidFill>
                <a:latin typeface="Times New Roman" pitchFamily="18" charset="0"/>
                <a:cs typeface="Times New Roman" pitchFamily="18" charset="0"/>
              </a:rPr>
              <a:t>Sreepur</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Gazipur</a:t>
            </a:r>
            <a:r>
              <a:rPr lang="en-US" sz="2400" b="1" dirty="0">
                <a:solidFill>
                  <a:srgbClr val="000000"/>
                </a:solidFill>
                <a:latin typeface="Times New Roman" pitchFamily="18" charset="0"/>
                <a:cs typeface="Times New Roman" pitchFamily="18" charset="0"/>
              </a:rPr>
              <a:t>.</a:t>
            </a:r>
            <a:endParaRPr lang="en-US" sz="2800" b="1" dirty="0">
              <a:solidFill>
                <a:srgbClr val="000000"/>
              </a:solidFill>
              <a:latin typeface="Times New Roman" pitchFamily="18" charset="0"/>
              <a:cs typeface="Times New Roman" pitchFamily="18" charset="0"/>
            </a:endParaRPr>
          </a:p>
        </p:txBody>
      </p:sp>
      <p:sp>
        <p:nvSpPr>
          <p:cNvPr id="9" name="Rectangle 8"/>
          <p:cNvSpPr/>
          <p:nvPr/>
        </p:nvSpPr>
        <p:spPr>
          <a:xfrm>
            <a:off x="4338988" y="5066929"/>
            <a:ext cx="6286971" cy="738664"/>
          </a:xfrm>
          <a:prstGeom prst="rect">
            <a:avLst/>
          </a:prstGeom>
        </p:spPr>
        <p:txBody>
          <a:bodyPr wrap="square">
            <a:spAutoFit/>
          </a:bodyPr>
          <a:lstStyle/>
          <a:p>
            <a:pPr>
              <a:lnSpc>
                <a:spcPct val="150000"/>
              </a:lnSpc>
              <a:spcBef>
                <a:spcPct val="50000"/>
              </a:spcBef>
            </a:pPr>
            <a:r>
              <a:rPr lang="en-US" sz="2800" b="1" dirty="0">
                <a:solidFill>
                  <a:srgbClr val="002060"/>
                </a:solidFill>
                <a:latin typeface="Times New Roman" pitchFamily="18" charset="0"/>
                <a:cs typeface="Times New Roman" pitchFamily="18" charset="0"/>
              </a:rPr>
              <a:t>Date of Sowing  :</a:t>
            </a:r>
            <a:r>
              <a:rPr lang="en-US" sz="2400" b="1" dirty="0">
                <a:solidFill>
                  <a:srgbClr val="002060"/>
                </a:solidFill>
                <a:latin typeface="Times New Roman" pitchFamily="18" charset="0"/>
                <a:cs typeface="Times New Roman" pitchFamily="18" charset="0"/>
              </a:rPr>
              <a:t> </a:t>
            </a:r>
            <a:r>
              <a:rPr lang="en-US" sz="2400" b="1" dirty="0">
                <a:solidFill>
                  <a:srgbClr val="000000"/>
                </a:solidFill>
                <a:latin typeface="Times New Roman" pitchFamily="18" charset="0"/>
                <a:cs typeface="Times New Roman" pitchFamily="18" charset="0"/>
              </a:rPr>
              <a:t>24 July, 2016</a:t>
            </a:r>
          </a:p>
        </p:txBody>
      </p:sp>
      <p:sp>
        <p:nvSpPr>
          <p:cNvPr id="10" name="Rectangle 9"/>
          <p:cNvSpPr/>
          <p:nvPr/>
        </p:nvSpPr>
        <p:spPr>
          <a:xfrm>
            <a:off x="4340769" y="5403666"/>
            <a:ext cx="6442841" cy="738664"/>
          </a:xfrm>
          <a:prstGeom prst="rect">
            <a:avLst/>
          </a:prstGeom>
        </p:spPr>
        <p:txBody>
          <a:bodyPr wrap="square">
            <a:spAutoFit/>
          </a:bodyPr>
          <a:lstStyle/>
          <a:p>
            <a:pPr>
              <a:lnSpc>
                <a:spcPct val="150000"/>
              </a:lnSpc>
              <a:spcBef>
                <a:spcPct val="50000"/>
              </a:spcBef>
            </a:pPr>
            <a:r>
              <a:rPr lang="en-US" sz="2800" b="1" dirty="0">
                <a:solidFill>
                  <a:srgbClr val="002060"/>
                </a:solidFill>
                <a:latin typeface="Times New Roman" pitchFamily="18" charset="0"/>
                <a:cs typeface="Times New Roman" pitchFamily="18" charset="0"/>
              </a:rPr>
              <a:t>Design </a:t>
            </a:r>
            <a:r>
              <a:rPr lang="en-US" sz="2400" b="1" dirty="0">
                <a:solidFill>
                  <a:srgbClr val="002060"/>
                </a:solidFill>
                <a:latin typeface="Times New Roman" pitchFamily="18" charset="0"/>
                <a:cs typeface="Times New Roman" pitchFamily="18" charset="0"/>
              </a:rPr>
              <a:t>	</a:t>
            </a:r>
            <a:r>
              <a:rPr lang="en-US" sz="2800" b="1" dirty="0">
                <a:solidFill>
                  <a:srgbClr val="002060"/>
                </a:solidFill>
                <a:latin typeface="Times New Roman" pitchFamily="18" charset="0"/>
                <a:cs typeface="Times New Roman" pitchFamily="18" charset="0"/>
              </a:rPr>
              <a:t>        :</a:t>
            </a:r>
            <a:r>
              <a:rPr lang="en-US" sz="2400" b="1" dirty="0">
                <a:solidFill>
                  <a:srgbClr val="002060"/>
                </a:solidFill>
                <a:latin typeface="Times New Roman" pitchFamily="18" charset="0"/>
                <a:cs typeface="Times New Roman" pitchFamily="18" charset="0"/>
              </a:rPr>
              <a:t> </a:t>
            </a:r>
            <a:r>
              <a:rPr lang="en-US" sz="2400" b="1" dirty="0">
                <a:solidFill>
                  <a:srgbClr val="000000"/>
                </a:solidFill>
                <a:latin typeface="Times New Roman" pitchFamily="18" charset="0"/>
                <a:cs typeface="Times New Roman" pitchFamily="18" charset="0"/>
              </a:rPr>
              <a:t>RCBD</a:t>
            </a:r>
          </a:p>
        </p:txBody>
      </p:sp>
      <p:sp>
        <p:nvSpPr>
          <p:cNvPr id="11" name="Rectangle 10"/>
          <p:cNvSpPr/>
          <p:nvPr/>
        </p:nvSpPr>
        <p:spPr>
          <a:xfrm>
            <a:off x="4315733" y="5760623"/>
            <a:ext cx="5109091" cy="738664"/>
          </a:xfrm>
          <a:prstGeom prst="rect">
            <a:avLst/>
          </a:prstGeom>
        </p:spPr>
        <p:txBody>
          <a:bodyPr wrap="none">
            <a:spAutoFit/>
          </a:bodyPr>
          <a:lstStyle/>
          <a:p>
            <a:pPr>
              <a:lnSpc>
                <a:spcPct val="150000"/>
              </a:lnSpc>
              <a:spcBef>
                <a:spcPct val="50000"/>
              </a:spcBef>
            </a:pPr>
            <a:r>
              <a:rPr lang="en-US" sz="2800" b="1" dirty="0">
                <a:solidFill>
                  <a:srgbClr val="002060"/>
                </a:solidFill>
                <a:latin typeface="Times New Roman" pitchFamily="18" charset="0"/>
                <a:cs typeface="Times New Roman" pitchFamily="18" charset="0"/>
              </a:rPr>
              <a:t>Unit Plot size      : </a:t>
            </a:r>
            <a:r>
              <a:rPr lang="en-US" sz="2400" b="1" dirty="0">
                <a:solidFill>
                  <a:srgbClr val="000000"/>
                </a:solidFill>
                <a:latin typeface="Times New Roman" pitchFamily="18" charset="0"/>
                <a:cs typeface="Times New Roman" pitchFamily="18" charset="0"/>
              </a:rPr>
              <a:t>4.50 m x 2.70 m</a:t>
            </a:r>
          </a:p>
        </p:txBody>
      </p:sp>
    </p:spTree>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40241" y="379153"/>
            <a:ext cx="4012062" cy="523220"/>
          </a:xfrm>
          <a:prstGeom prst="rect">
            <a:avLst/>
          </a:prstGeom>
          <a:solidFill>
            <a:schemeClr val="accent1">
              <a:lumMod val="20000"/>
              <a:lumOff val="80000"/>
            </a:schemeClr>
          </a:solidFill>
        </p:spPr>
        <p:style>
          <a:lnRef idx="0">
            <a:schemeClr val="accent5"/>
          </a:lnRef>
          <a:fillRef idx="3">
            <a:schemeClr val="accent5"/>
          </a:fillRef>
          <a:effectRef idx="3">
            <a:schemeClr val="accent5"/>
          </a:effectRef>
          <a:fontRef idx="minor">
            <a:schemeClr val="lt1"/>
          </a:fontRef>
        </p:style>
        <p:txBody>
          <a:bodyPr wrap="square">
            <a:spAutoFit/>
          </a:bodyPr>
          <a:lstStyle/>
          <a:p>
            <a:r>
              <a:rPr lang="en-US" sz="2800" b="1" dirty="0">
                <a:solidFill>
                  <a:srgbClr val="002060"/>
                </a:solidFill>
              </a:rPr>
              <a:t>Data recorded on:</a:t>
            </a:r>
            <a:endParaRPr lang="en-US" sz="2800" dirty="0">
              <a:solidFill>
                <a:srgbClr val="002060"/>
              </a:solidFill>
            </a:endParaRPr>
          </a:p>
        </p:txBody>
      </p:sp>
      <p:sp>
        <p:nvSpPr>
          <p:cNvPr id="6" name="Slide Number Placeholder 5"/>
          <p:cNvSpPr>
            <a:spLocks noGrp="1"/>
          </p:cNvSpPr>
          <p:nvPr>
            <p:ph type="sldNum" sz="quarter" idx="15"/>
          </p:nvPr>
        </p:nvSpPr>
        <p:spPr>
          <a:xfrm>
            <a:off x="10838687" y="5954762"/>
            <a:ext cx="815185" cy="521208"/>
          </a:xfrm>
        </p:spPr>
        <p:txBody>
          <a:bodyPr/>
          <a:lstStyle/>
          <a:p>
            <a:fld id="{C05B6802-0F41-4790-B85A-4AD63152707D}" type="slidenum">
              <a:rPr lang="en-US" smtClean="0"/>
              <a:pPr/>
              <a:t>4</a:t>
            </a:fld>
            <a:endParaRPr lang="en-US" dirty="0"/>
          </a:p>
        </p:txBody>
      </p:sp>
      <p:sp>
        <p:nvSpPr>
          <p:cNvPr id="29697" name="Rectangle 1"/>
          <p:cNvSpPr>
            <a:spLocks noChangeArrowheads="1"/>
          </p:cNvSpPr>
          <p:nvPr/>
        </p:nvSpPr>
        <p:spPr bwMode="auto">
          <a:xfrm>
            <a:off x="1198191" y="1054894"/>
            <a:ext cx="7036243"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6075" marR="0" lvl="0" indent="-346075" algn="just" defTabSz="914400" rtl="0" eaLnBrk="1" fontAlgn="base" latinLnBrk="0" hangingPunct="1">
              <a:lnSpc>
                <a:spcPct val="150000"/>
              </a:lnSpc>
              <a:spcBef>
                <a:spcPct val="0"/>
              </a:spcBef>
              <a:spcAft>
                <a:spcPct val="0"/>
              </a:spcAft>
              <a:buClrTx/>
              <a:buSzTx/>
              <a:buFont typeface="Wingdings" pitchFamily="2" charset="2"/>
              <a:buChar char="v"/>
              <a:tabLst/>
            </a:pP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Days to first flowering</a:t>
            </a:r>
          </a:p>
          <a:p>
            <a:pPr marL="346075" marR="0" lvl="0" indent="-346075" algn="just" defTabSz="914400" rtl="0" eaLnBrk="1" fontAlgn="base" latinLnBrk="0" hangingPunct="1">
              <a:lnSpc>
                <a:spcPct val="150000"/>
              </a:lnSpc>
              <a:spcBef>
                <a:spcPct val="0"/>
              </a:spcBef>
              <a:spcAft>
                <a:spcPct val="0"/>
              </a:spcAft>
              <a:buClrTx/>
              <a:buSzTx/>
              <a:buFont typeface="Wingdings" pitchFamily="2" charset="2"/>
              <a:buChar char="v"/>
              <a:tabLst/>
            </a:pP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Number of </a:t>
            </a:r>
            <a:r>
              <a:rPr kumimoji="0" lang="en-US" sz="2400" b="1"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monopodial</a:t>
            </a: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branch</a:t>
            </a:r>
          </a:p>
          <a:p>
            <a:pPr marL="346075" marR="0" lvl="0" indent="-346075" algn="just" defTabSz="914400" rtl="0" eaLnBrk="1" fontAlgn="base" latinLnBrk="0" hangingPunct="1">
              <a:lnSpc>
                <a:spcPct val="150000"/>
              </a:lnSpc>
              <a:spcBef>
                <a:spcPct val="0"/>
              </a:spcBef>
              <a:spcAft>
                <a:spcPct val="0"/>
              </a:spcAft>
              <a:buClrTx/>
              <a:buSzTx/>
              <a:buFont typeface="Wingdings" pitchFamily="2" charset="2"/>
              <a:buChar char="v"/>
              <a:tabLst/>
            </a:pP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Number of </a:t>
            </a:r>
            <a:r>
              <a:rPr kumimoji="0" lang="en-US" sz="2400" b="1"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sympodial</a:t>
            </a: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branch</a:t>
            </a:r>
          </a:p>
          <a:p>
            <a:pPr marL="346075" marR="0" lvl="0" indent="-346075" algn="just" defTabSz="914400" rtl="0" eaLnBrk="1" fontAlgn="base" latinLnBrk="0" hangingPunct="1">
              <a:lnSpc>
                <a:spcPct val="150000"/>
              </a:lnSpc>
              <a:spcBef>
                <a:spcPct val="0"/>
              </a:spcBef>
              <a:spcAft>
                <a:spcPct val="0"/>
              </a:spcAft>
              <a:buClrTx/>
              <a:buSzTx/>
              <a:buFont typeface="Wingdings" pitchFamily="2" charset="2"/>
              <a:buChar char="v"/>
              <a:tabLst/>
            </a:pP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Number of secondary fruiting branch</a:t>
            </a:r>
          </a:p>
          <a:p>
            <a:pPr marL="346075" marR="0" lvl="0" indent="-346075" algn="just" defTabSz="914400" rtl="0" eaLnBrk="1" fontAlgn="base" latinLnBrk="0" hangingPunct="1">
              <a:lnSpc>
                <a:spcPct val="150000"/>
              </a:lnSpc>
              <a:spcBef>
                <a:spcPct val="0"/>
              </a:spcBef>
              <a:spcAft>
                <a:spcPct val="0"/>
              </a:spcAft>
              <a:buClrTx/>
              <a:buSzTx/>
              <a:buFont typeface="Wingdings" pitchFamily="2" charset="2"/>
              <a:buChar char="v"/>
              <a:tabLst/>
            </a:pP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Number of bolls per plant</a:t>
            </a:r>
          </a:p>
          <a:p>
            <a:pPr marL="346075" marR="0" lvl="0" indent="-346075" algn="just" defTabSz="914400" rtl="0" eaLnBrk="1" fontAlgn="base" latinLnBrk="0" hangingPunct="1">
              <a:lnSpc>
                <a:spcPct val="150000"/>
              </a:lnSpc>
              <a:spcBef>
                <a:spcPct val="0"/>
              </a:spcBef>
              <a:spcAft>
                <a:spcPct val="0"/>
              </a:spcAft>
              <a:buClrTx/>
              <a:buSzTx/>
              <a:buFont typeface="Wingdings" pitchFamily="2" charset="2"/>
              <a:buChar char="v"/>
              <a:tabLst/>
            </a:pP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Plant height (cm)</a:t>
            </a:r>
          </a:p>
          <a:p>
            <a:pPr marL="346075" marR="0" lvl="0" indent="-346075" algn="just" defTabSz="914400" rtl="0" eaLnBrk="1" fontAlgn="base" latinLnBrk="0" hangingPunct="1">
              <a:lnSpc>
                <a:spcPct val="150000"/>
              </a:lnSpc>
              <a:spcBef>
                <a:spcPct val="0"/>
              </a:spcBef>
              <a:spcAft>
                <a:spcPct val="0"/>
              </a:spcAft>
              <a:buClrTx/>
              <a:buSzTx/>
              <a:buFont typeface="Wingdings" pitchFamily="2" charset="2"/>
              <a:buChar char="v"/>
              <a:tabLst/>
            </a:pP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Days to first boll opening</a:t>
            </a:r>
          </a:p>
          <a:p>
            <a:pPr marL="346075" marR="0" lvl="0" indent="-346075" algn="just" defTabSz="914400" rtl="0" eaLnBrk="1" fontAlgn="base" latinLnBrk="0" hangingPunct="1">
              <a:lnSpc>
                <a:spcPct val="150000"/>
              </a:lnSpc>
              <a:spcBef>
                <a:spcPct val="0"/>
              </a:spcBef>
              <a:spcAft>
                <a:spcPct val="0"/>
              </a:spcAft>
              <a:buClrTx/>
              <a:buSzTx/>
              <a:buFont typeface="Wingdings" pitchFamily="2" charset="2"/>
              <a:buChar char="v"/>
              <a:tabLst/>
            </a:pP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Percent first pick days to boll maturity </a:t>
            </a:r>
          </a:p>
          <a:p>
            <a:pPr marL="346075" marR="0" lvl="0" indent="-346075" algn="just" defTabSz="914400" rtl="0" eaLnBrk="1" fontAlgn="base" latinLnBrk="0" hangingPunct="1">
              <a:lnSpc>
                <a:spcPct val="150000"/>
              </a:lnSpc>
              <a:spcBef>
                <a:spcPct val="0"/>
              </a:spcBef>
              <a:spcAft>
                <a:spcPct val="0"/>
              </a:spcAft>
              <a:buClrTx/>
              <a:buSzTx/>
              <a:buFont typeface="Wingdings" pitchFamily="2" charset="2"/>
              <a:buChar char="v"/>
              <a:tabLst/>
            </a:pP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Earliness index</a:t>
            </a:r>
          </a:p>
          <a:p>
            <a:pPr marL="346075" marR="0" lvl="0" indent="-346075" algn="just" defTabSz="914400" rtl="0" eaLnBrk="1" fontAlgn="base" latinLnBrk="0" hangingPunct="1">
              <a:lnSpc>
                <a:spcPct val="150000"/>
              </a:lnSpc>
              <a:spcBef>
                <a:spcPct val="0"/>
              </a:spcBef>
              <a:spcAft>
                <a:spcPct val="0"/>
              </a:spcAft>
              <a:buClrTx/>
              <a:buSzTx/>
              <a:buFont typeface="Wingdings" pitchFamily="2" charset="2"/>
              <a:buChar char="v"/>
              <a:tabLst/>
            </a:pP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Seed cotton yield per plant (g) &amp; yield (t/ha)</a:t>
            </a:r>
            <a:endParaRPr kumimoji="0" lang="en-US" sz="2400" b="1"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493079"/>
      </p:ext>
    </p:extLst>
  </p:cSld>
  <p:clrMapOvr>
    <a:masterClrMapping/>
  </p:clrMapOvr>
  <p:transition spd="slow">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45321764"/>
              </p:ext>
            </p:extLst>
          </p:nvPr>
        </p:nvGraphicFramePr>
        <p:xfrm>
          <a:off x="485578" y="2040056"/>
          <a:ext cx="11094726" cy="4221480"/>
        </p:xfrm>
        <a:graphic>
          <a:graphicData uri="http://schemas.openxmlformats.org/drawingml/2006/table">
            <a:tbl>
              <a:tblPr firstRow="1" firstCol="1" bandRow="1">
                <a:tableStyleId>{5C22544A-7EE6-4342-B048-85BDC9FD1C3A}</a:tableStyleId>
              </a:tblPr>
              <a:tblGrid>
                <a:gridCol w="1147729">
                  <a:extLst>
                    <a:ext uri="{9D8B030D-6E8A-4147-A177-3AD203B41FA5}">
                      <a16:colId xmlns:a16="http://schemas.microsoft.com/office/drawing/2014/main" val="2151147219"/>
                    </a:ext>
                  </a:extLst>
                </a:gridCol>
                <a:gridCol w="382576">
                  <a:extLst>
                    <a:ext uri="{9D8B030D-6E8A-4147-A177-3AD203B41FA5}">
                      <a16:colId xmlns:a16="http://schemas.microsoft.com/office/drawing/2014/main" val="946797119"/>
                    </a:ext>
                  </a:extLst>
                </a:gridCol>
                <a:gridCol w="612123">
                  <a:extLst>
                    <a:ext uri="{9D8B030D-6E8A-4147-A177-3AD203B41FA5}">
                      <a16:colId xmlns:a16="http://schemas.microsoft.com/office/drawing/2014/main" val="2108828739"/>
                    </a:ext>
                  </a:extLst>
                </a:gridCol>
                <a:gridCol w="612123">
                  <a:extLst>
                    <a:ext uri="{9D8B030D-6E8A-4147-A177-3AD203B41FA5}">
                      <a16:colId xmlns:a16="http://schemas.microsoft.com/office/drawing/2014/main" val="1851901826"/>
                    </a:ext>
                  </a:extLst>
                </a:gridCol>
                <a:gridCol w="765155">
                  <a:extLst>
                    <a:ext uri="{9D8B030D-6E8A-4147-A177-3AD203B41FA5}">
                      <a16:colId xmlns:a16="http://schemas.microsoft.com/office/drawing/2014/main" val="4001412063"/>
                    </a:ext>
                  </a:extLst>
                </a:gridCol>
                <a:gridCol w="688637">
                  <a:extLst>
                    <a:ext uri="{9D8B030D-6E8A-4147-A177-3AD203B41FA5}">
                      <a16:colId xmlns:a16="http://schemas.microsoft.com/office/drawing/2014/main" val="1206435670"/>
                    </a:ext>
                  </a:extLst>
                </a:gridCol>
                <a:gridCol w="612123">
                  <a:extLst>
                    <a:ext uri="{9D8B030D-6E8A-4147-A177-3AD203B41FA5}">
                      <a16:colId xmlns:a16="http://schemas.microsoft.com/office/drawing/2014/main" val="2857410650"/>
                    </a:ext>
                  </a:extLst>
                </a:gridCol>
                <a:gridCol w="688637">
                  <a:extLst>
                    <a:ext uri="{9D8B030D-6E8A-4147-A177-3AD203B41FA5}">
                      <a16:colId xmlns:a16="http://schemas.microsoft.com/office/drawing/2014/main" val="3781901832"/>
                    </a:ext>
                  </a:extLst>
                </a:gridCol>
                <a:gridCol w="765155">
                  <a:extLst>
                    <a:ext uri="{9D8B030D-6E8A-4147-A177-3AD203B41FA5}">
                      <a16:colId xmlns:a16="http://schemas.microsoft.com/office/drawing/2014/main" val="1232043632"/>
                    </a:ext>
                  </a:extLst>
                </a:gridCol>
                <a:gridCol w="841669">
                  <a:extLst>
                    <a:ext uri="{9D8B030D-6E8A-4147-A177-3AD203B41FA5}">
                      <a16:colId xmlns:a16="http://schemas.microsoft.com/office/drawing/2014/main" val="1170063030"/>
                    </a:ext>
                  </a:extLst>
                </a:gridCol>
                <a:gridCol w="841669">
                  <a:extLst>
                    <a:ext uri="{9D8B030D-6E8A-4147-A177-3AD203B41FA5}">
                      <a16:colId xmlns:a16="http://schemas.microsoft.com/office/drawing/2014/main" val="3069509686"/>
                    </a:ext>
                  </a:extLst>
                </a:gridCol>
                <a:gridCol w="765155">
                  <a:extLst>
                    <a:ext uri="{9D8B030D-6E8A-4147-A177-3AD203B41FA5}">
                      <a16:colId xmlns:a16="http://schemas.microsoft.com/office/drawing/2014/main" val="1741926699"/>
                    </a:ext>
                  </a:extLst>
                </a:gridCol>
                <a:gridCol w="688637">
                  <a:extLst>
                    <a:ext uri="{9D8B030D-6E8A-4147-A177-3AD203B41FA5}">
                      <a16:colId xmlns:a16="http://schemas.microsoft.com/office/drawing/2014/main" val="1412072935"/>
                    </a:ext>
                  </a:extLst>
                </a:gridCol>
                <a:gridCol w="765155">
                  <a:extLst>
                    <a:ext uri="{9D8B030D-6E8A-4147-A177-3AD203B41FA5}">
                      <a16:colId xmlns:a16="http://schemas.microsoft.com/office/drawing/2014/main" val="683069735"/>
                    </a:ext>
                  </a:extLst>
                </a:gridCol>
                <a:gridCol w="918183">
                  <a:extLst>
                    <a:ext uri="{9D8B030D-6E8A-4147-A177-3AD203B41FA5}">
                      <a16:colId xmlns:a16="http://schemas.microsoft.com/office/drawing/2014/main" val="3141964951"/>
                    </a:ext>
                  </a:extLst>
                </a:gridCol>
              </a:tblGrid>
              <a:tr h="1254975">
                <a:tc>
                  <a:txBody>
                    <a:bodyPr/>
                    <a:lstStyle/>
                    <a:p>
                      <a:pPr marL="0" marR="0" algn="ctr">
                        <a:lnSpc>
                          <a:spcPct val="150000"/>
                        </a:lnSpc>
                        <a:spcBef>
                          <a:spcPts val="0"/>
                        </a:spcBef>
                        <a:spcAft>
                          <a:spcPts val="0"/>
                        </a:spcAft>
                      </a:pPr>
                      <a:r>
                        <a:rPr lang="en-US" sz="1300" b="1" dirty="0">
                          <a:effectLst/>
                        </a:rPr>
                        <a:t>Sources of Variation</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a:effectLst/>
                        </a:rPr>
                        <a:t>df</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a:effectLst/>
                        </a:rPr>
                        <a:t>DFF</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a:effectLst/>
                        </a:rPr>
                        <a:t>NFB</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dirty="0">
                          <a:effectLst/>
                        </a:rPr>
                        <a:t>PH</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a:effectLst/>
                        </a:rPr>
                        <a:t>NMB</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a:effectLst/>
                        </a:rPr>
                        <a:t>SFB</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a:effectLst/>
                        </a:rPr>
                        <a:t>NSB</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a:effectLst/>
                        </a:rPr>
                        <a:t>NBP</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dirty="0">
                          <a:effectLst/>
                        </a:rPr>
                        <a:t>PFP</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a:effectLst/>
                        </a:rPr>
                        <a:t>PSP</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a:effectLst/>
                        </a:rPr>
                        <a:t>PTP</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a:effectLst/>
                        </a:rPr>
                        <a:t>DBO</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a:effectLst/>
                        </a:rPr>
                        <a:t>ERI</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300" b="1">
                          <a:effectLst/>
                        </a:rPr>
                        <a:t>YPP</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116496"/>
                  </a:ext>
                </a:extLst>
              </a:tr>
              <a:tr h="593301">
                <a:tc>
                  <a:txBody>
                    <a:bodyPr/>
                    <a:lstStyle/>
                    <a:p>
                      <a:pPr marL="0" marR="0">
                        <a:lnSpc>
                          <a:spcPct val="150000"/>
                        </a:lnSpc>
                        <a:spcBef>
                          <a:spcPts val="0"/>
                        </a:spcBef>
                        <a:spcAft>
                          <a:spcPts val="0"/>
                        </a:spcAft>
                      </a:pPr>
                      <a:r>
                        <a:rPr lang="en-US" sz="1300" b="1">
                          <a:effectLst/>
                        </a:rPr>
                        <a:t>Replication</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2</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6.65</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0.47</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401.91</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0.06</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0.16</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2.56</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41.24</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288.11</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4.29</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149.62</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3.04</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0.087</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777.31</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0920758"/>
                  </a:ext>
                </a:extLst>
              </a:tr>
              <a:tr h="593301">
                <a:tc>
                  <a:txBody>
                    <a:bodyPr/>
                    <a:lstStyle/>
                    <a:p>
                      <a:pPr marL="0" marR="0">
                        <a:lnSpc>
                          <a:spcPct val="150000"/>
                        </a:lnSpc>
                        <a:spcBef>
                          <a:spcPts val="0"/>
                        </a:spcBef>
                        <a:spcAft>
                          <a:spcPts val="0"/>
                        </a:spcAft>
                      </a:pPr>
                      <a:r>
                        <a:rPr lang="en-US" sz="1300" b="1">
                          <a:effectLst/>
                        </a:rPr>
                        <a:t>Genotypes</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24</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7.86*</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0.32*</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577.75*</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0.12**</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1.77*</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1.80ns</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16.63ns</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336.64**</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146.31**</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45.89ns</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3.79ns</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0.059**</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640.48**</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9776127"/>
                  </a:ext>
                </a:extLst>
              </a:tr>
              <a:tr h="593301">
                <a:tc>
                  <a:txBody>
                    <a:bodyPr/>
                    <a:lstStyle/>
                    <a:p>
                      <a:pPr marL="0" marR="0">
                        <a:lnSpc>
                          <a:spcPct val="150000"/>
                        </a:lnSpc>
                        <a:spcBef>
                          <a:spcPts val="0"/>
                        </a:spcBef>
                        <a:spcAft>
                          <a:spcPts val="0"/>
                        </a:spcAft>
                      </a:pPr>
                      <a:r>
                        <a:rPr lang="en-US" sz="1300" b="1">
                          <a:effectLst/>
                        </a:rPr>
                        <a:t>Error</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48</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4.71</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0.17</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234.95</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0.04</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0.92</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1.64</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16.66</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63.89</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34.28</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28.79</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3.47</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0.016</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292.02</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1886795"/>
                  </a:ext>
                </a:extLst>
              </a:tr>
              <a:tr h="593301">
                <a:tc>
                  <a:txBody>
                    <a:bodyPr/>
                    <a:lstStyle/>
                    <a:p>
                      <a:pPr marL="0" marR="0">
                        <a:lnSpc>
                          <a:spcPct val="150000"/>
                        </a:lnSpc>
                        <a:spcBef>
                          <a:spcPts val="0"/>
                        </a:spcBef>
                        <a:spcAft>
                          <a:spcPts val="0"/>
                        </a:spcAft>
                      </a:pPr>
                      <a:r>
                        <a:rPr lang="en-US" sz="1300" b="1">
                          <a:effectLst/>
                        </a:rPr>
                        <a:t>CV (%)</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3.54</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7.34</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13.03</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21.02</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28.26</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8.39</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16.08</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17.86</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12.25</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64.84</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3.06</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5.06</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16.32</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1095240"/>
                  </a:ext>
                </a:extLst>
              </a:tr>
              <a:tr h="593301">
                <a:tc>
                  <a:txBody>
                    <a:bodyPr/>
                    <a:lstStyle/>
                    <a:p>
                      <a:pPr marL="0" marR="0">
                        <a:lnSpc>
                          <a:spcPct val="150000"/>
                        </a:lnSpc>
                        <a:spcBef>
                          <a:spcPts val="0"/>
                        </a:spcBef>
                        <a:spcAft>
                          <a:spcPts val="0"/>
                        </a:spcAft>
                      </a:pPr>
                      <a:r>
                        <a:rPr lang="en-US" sz="1300" b="1">
                          <a:effectLst/>
                        </a:rPr>
                        <a:t>RE</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 </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1.01</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1.05</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1.02</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1.01</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0.98</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1.02</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1.04</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1.09</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0.98</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dirty="0">
                          <a:effectLst/>
                        </a:rPr>
                        <a:t>1.11</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dirty="0">
                          <a:effectLst/>
                        </a:rPr>
                        <a:t>1.00</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a:effectLst/>
                        </a:rPr>
                        <a:t>1.12</a:t>
                      </a:r>
                      <a:endParaRPr lang="en-US" sz="13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300" b="1" dirty="0">
                          <a:effectLst/>
                        </a:rPr>
                        <a:t>1.04</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080740"/>
                  </a:ext>
                </a:extLst>
              </a:tr>
            </a:tbl>
          </a:graphicData>
        </a:graphic>
      </p:graphicFrame>
      <p:sp>
        <p:nvSpPr>
          <p:cNvPr id="5" name="Rectangle 4"/>
          <p:cNvSpPr/>
          <p:nvPr/>
        </p:nvSpPr>
        <p:spPr>
          <a:xfrm>
            <a:off x="485578" y="498807"/>
            <a:ext cx="11094719" cy="966290"/>
          </a:xfrm>
          <a:prstGeom prst="rect">
            <a:avLst/>
          </a:prstGeom>
        </p:spPr>
        <p:txBody>
          <a:bodyPr wrap="square">
            <a:spAutoFit/>
          </a:bodyPr>
          <a:lstStyle/>
          <a:p>
            <a:pPr marL="977900" marR="0" indent="-977900" algn="just">
              <a:lnSpc>
                <a:spcPct val="150000"/>
              </a:lnSpc>
              <a:spcBef>
                <a:spcPts val="0"/>
              </a:spcBef>
              <a:spcAft>
                <a:spcPts val="6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Table 1.  Analysis of variance (ANOVA) for 13 important traits related to earliness and yield of 25 short duration cotton genotypes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5"/>
          </p:nvPr>
        </p:nvSpPr>
        <p:spPr>
          <a:xfrm>
            <a:off x="10838688" y="6238543"/>
            <a:ext cx="812800" cy="521208"/>
          </a:xfrm>
        </p:spPr>
        <p:txBody>
          <a:bodyPr/>
          <a:lstStyle/>
          <a:p>
            <a:fld id="{C05B6802-0F41-4790-B85A-4AD63152707D}" type="slidenum">
              <a:rPr lang="en-US" smtClean="0">
                <a:solidFill>
                  <a:schemeClr val="tx1"/>
                </a:solidFill>
              </a:rPr>
              <a:pPr/>
              <a:t>5</a:t>
            </a:fld>
            <a:endParaRPr lang="en-US"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51270" y="220454"/>
            <a:ext cx="10926027" cy="484748"/>
          </a:xfrm>
          <a:prstGeom prst="rect">
            <a:avLst/>
          </a:prstGeom>
        </p:spPr>
        <p:txBody>
          <a:bodyPr wrap="square">
            <a:spAutoFit/>
          </a:bodyPr>
          <a:lstStyle/>
          <a:p>
            <a:pPr marL="457200" marR="0" indent="-457200">
              <a:lnSpc>
                <a:spcPct val="150000"/>
              </a:lnSpc>
              <a:spcBef>
                <a:spcPts val="0"/>
              </a:spcBef>
              <a:spcAft>
                <a:spcPts val="600"/>
              </a:spcAft>
            </a:pPr>
            <a:r>
              <a:rPr lang="en-US" sz="1700" b="1" dirty="0">
                <a:latin typeface="Times New Roman" panose="02020603050405020304" pitchFamily="18" charset="0"/>
                <a:ea typeface="Calibri" panose="020F0502020204030204" pitchFamily="34" charset="0"/>
                <a:cs typeface="Times New Roman" panose="02020603050405020304" pitchFamily="18" charset="0"/>
              </a:rPr>
              <a:t>Table 2. Mean performance for 13 important traits related to earliness and yield of 25 selected genotypes of cotton</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207778036"/>
              </p:ext>
            </p:extLst>
          </p:nvPr>
        </p:nvGraphicFramePr>
        <p:xfrm>
          <a:off x="567035" y="788255"/>
          <a:ext cx="11020623" cy="5643244"/>
        </p:xfrm>
        <a:graphic>
          <a:graphicData uri="http://schemas.openxmlformats.org/drawingml/2006/table">
            <a:tbl>
              <a:tblPr firstRow="1" firstCol="1" bandRow="1">
                <a:tableStyleId>{5C22544A-7EE6-4342-B048-85BDC9FD1C3A}</a:tableStyleId>
              </a:tblPr>
              <a:tblGrid>
                <a:gridCol w="1064060">
                  <a:extLst>
                    <a:ext uri="{9D8B030D-6E8A-4147-A177-3AD203B41FA5}">
                      <a16:colId xmlns:a16="http://schemas.microsoft.com/office/drawing/2014/main" val="181671106"/>
                    </a:ext>
                  </a:extLst>
                </a:gridCol>
                <a:gridCol w="608035">
                  <a:extLst>
                    <a:ext uri="{9D8B030D-6E8A-4147-A177-3AD203B41FA5}">
                      <a16:colId xmlns:a16="http://schemas.microsoft.com/office/drawing/2014/main" val="4171324947"/>
                    </a:ext>
                  </a:extLst>
                </a:gridCol>
                <a:gridCol w="608035">
                  <a:extLst>
                    <a:ext uri="{9D8B030D-6E8A-4147-A177-3AD203B41FA5}">
                      <a16:colId xmlns:a16="http://schemas.microsoft.com/office/drawing/2014/main" val="1796592412"/>
                    </a:ext>
                  </a:extLst>
                </a:gridCol>
                <a:gridCol w="760044">
                  <a:extLst>
                    <a:ext uri="{9D8B030D-6E8A-4147-A177-3AD203B41FA5}">
                      <a16:colId xmlns:a16="http://schemas.microsoft.com/office/drawing/2014/main" val="3829619208"/>
                    </a:ext>
                  </a:extLst>
                </a:gridCol>
                <a:gridCol w="608035">
                  <a:extLst>
                    <a:ext uri="{9D8B030D-6E8A-4147-A177-3AD203B41FA5}">
                      <a16:colId xmlns:a16="http://schemas.microsoft.com/office/drawing/2014/main" val="3504072633"/>
                    </a:ext>
                  </a:extLst>
                </a:gridCol>
                <a:gridCol w="532031">
                  <a:extLst>
                    <a:ext uri="{9D8B030D-6E8A-4147-A177-3AD203B41FA5}">
                      <a16:colId xmlns:a16="http://schemas.microsoft.com/office/drawing/2014/main" val="454816757"/>
                    </a:ext>
                  </a:extLst>
                </a:gridCol>
                <a:gridCol w="684037">
                  <a:extLst>
                    <a:ext uri="{9D8B030D-6E8A-4147-A177-3AD203B41FA5}">
                      <a16:colId xmlns:a16="http://schemas.microsoft.com/office/drawing/2014/main" val="89021002"/>
                    </a:ext>
                  </a:extLst>
                </a:gridCol>
                <a:gridCol w="684037">
                  <a:extLst>
                    <a:ext uri="{9D8B030D-6E8A-4147-A177-3AD203B41FA5}">
                      <a16:colId xmlns:a16="http://schemas.microsoft.com/office/drawing/2014/main" val="3255567930"/>
                    </a:ext>
                  </a:extLst>
                </a:gridCol>
                <a:gridCol w="742308">
                  <a:extLst>
                    <a:ext uri="{9D8B030D-6E8A-4147-A177-3AD203B41FA5}">
                      <a16:colId xmlns:a16="http://schemas.microsoft.com/office/drawing/2014/main" val="2013529156"/>
                    </a:ext>
                  </a:extLst>
                </a:gridCol>
                <a:gridCol w="898539">
                  <a:extLst>
                    <a:ext uri="{9D8B030D-6E8A-4147-A177-3AD203B41FA5}">
                      <a16:colId xmlns:a16="http://schemas.microsoft.com/office/drawing/2014/main" val="1795093062"/>
                    </a:ext>
                  </a:extLst>
                </a:gridCol>
                <a:gridCol w="915430">
                  <a:extLst>
                    <a:ext uri="{9D8B030D-6E8A-4147-A177-3AD203B41FA5}">
                      <a16:colId xmlns:a16="http://schemas.microsoft.com/office/drawing/2014/main" val="537761643"/>
                    </a:ext>
                  </a:extLst>
                </a:gridCol>
                <a:gridCol w="805648">
                  <a:extLst>
                    <a:ext uri="{9D8B030D-6E8A-4147-A177-3AD203B41FA5}">
                      <a16:colId xmlns:a16="http://schemas.microsoft.com/office/drawing/2014/main" val="240224422"/>
                    </a:ext>
                  </a:extLst>
                </a:gridCol>
                <a:gridCol w="666303">
                  <a:extLst>
                    <a:ext uri="{9D8B030D-6E8A-4147-A177-3AD203B41FA5}">
                      <a16:colId xmlns:a16="http://schemas.microsoft.com/office/drawing/2014/main" val="2514404272"/>
                    </a:ext>
                  </a:extLst>
                </a:gridCol>
                <a:gridCol w="760044">
                  <a:extLst>
                    <a:ext uri="{9D8B030D-6E8A-4147-A177-3AD203B41FA5}">
                      <a16:colId xmlns:a16="http://schemas.microsoft.com/office/drawing/2014/main" val="3398347942"/>
                    </a:ext>
                  </a:extLst>
                </a:gridCol>
                <a:gridCol w="684037">
                  <a:extLst>
                    <a:ext uri="{9D8B030D-6E8A-4147-A177-3AD203B41FA5}">
                      <a16:colId xmlns:a16="http://schemas.microsoft.com/office/drawing/2014/main" val="353119164"/>
                    </a:ext>
                  </a:extLst>
                </a:gridCol>
              </a:tblGrid>
              <a:tr h="208238">
                <a:tc>
                  <a:txBody>
                    <a:bodyPr/>
                    <a:lstStyle/>
                    <a:p>
                      <a:pPr marL="0" marR="0" algn="ctr">
                        <a:lnSpc>
                          <a:spcPct val="100000"/>
                        </a:lnSpc>
                        <a:spcBef>
                          <a:spcPts val="0"/>
                        </a:spcBef>
                        <a:spcAft>
                          <a:spcPts val="0"/>
                        </a:spcAft>
                      </a:pPr>
                      <a:r>
                        <a:rPr lang="en-US" sz="1000" b="1" dirty="0">
                          <a:effectLst/>
                        </a:rPr>
                        <a:t>Acc. No.</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DFF</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NFB</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PH</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NMB</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SFB</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NSB</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NBP</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PFP</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PSP</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PTP</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DBO</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ERI</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YPP</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1000" b="1" dirty="0">
                          <a:effectLst/>
                        </a:rPr>
                        <a:t>YTH</a:t>
                      </a: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extLst>
                  <a:ext uri="{0D108BD9-81ED-4DB2-BD59-A6C34878D82A}">
                    <a16:rowId xmlns:a16="http://schemas.microsoft.com/office/drawing/2014/main" val="2064490336"/>
                  </a:ext>
                </a:extLst>
              </a:tr>
              <a:tr h="187414">
                <a:tc>
                  <a:txBody>
                    <a:bodyPr/>
                    <a:lstStyle/>
                    <a:p>
                      <a:pPr marL="0" marR="0" algn="ctr">
                        <a:lnSpc>
                          <a:spcPct val="100000"/>
                        </a:lnSpc>
                        <a:spcBef>
                          <a:spcPts val="0"/>
                        </a:spcBef>
                        <a:spcAft>
                          <a:spcPts val="0"/>
                        </a:spcAft>
                      </a:pPr>
                      <a:r>
                        <a:rPr lang="en-US" sz="900" b="1" dirty="0">
                          <a:effectLst/>
                        </a:rPr>
                        <a:t>BC-0002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60.33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5.40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120.87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0.93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3.40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26.47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46.38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48.86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4.75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122.00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103.90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2.48</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4133227453"/>
                  </a:ext>
                </a:extLst>
              </a:tr>
              <a:tr h="187414">
                <a:tc>
                  <a:txBody>
                    <a:bodyPr/>
                    <a:lstStyle/>
                    <a:p>
                      <a:pPr marL="0" marR="0" algn="ctr">
                        <a:lnSpc>
                          <a:spcPct val="100000"/>
                        </a:lnSpc>
                        <a:spcBef>
                          <a:spcPts val="0"/>
                        </a:spcBef>
                        <a:spcAft>
                          <a:spcPts val="0"/>
                        </a:spcAft>
                      </a:pPr>
                      <a:r>
                        <a:rPr lang="en-US" sz="900" b="1" dirty="0">
                          <a:effectLst/>
                        </a:rPr>
                        <a:t>BC-0111</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63.33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122.63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1.43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5.13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16.00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24.97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41.01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50.91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8.48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122.67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108.19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2.65</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94993125"/>
                  </a:ext>
                </a:extLst>
              </a:tr>
              <a:tr h="187414">
                <a:tc>
                  <a:txBody>
                    <a:bodyPr/>
                    <a:lstStyle/>
                    <a:p>
                      <a:pPr marL="0" marR="0" algn="ctr">
                        <a:lnSpc>
                          <a:spcPct val="100000"/>
                        </a:lnSpc>
                        <a:spcBef>
                          <a:spcPts val="0"/>
                        </a:spcBef>
                        <a:spcAft>
                          <a:spcPts val="0"/>
                        </a:spcAft>
                      </a:pPr>
                      <a:r>
                        <a:rPr lang="en-US" sz="900" b="1" dirty="0">
                          <a:effectLst/>
                        </a:rPr>
                        <a:t>BC-0119</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62.33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5.70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0.97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3.20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15.13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25.53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42.37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51.65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6.21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123.00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87.86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2.11</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41814176"/>
                  </a:ext>
                </a:extLst>
              </a:tr>
              <a:tr h="187414">
                <a:tc>
                  <a:txBody>
                    <a:bodyPr/>
                    <a:lstStyle/>
                    <a:p>
                      <a:pPr marL="0" marR="0" algn="ctr">
                        <a:lnSpc>
                          <a:spcPct val="100000"/>
                        </a:lnSpc>
                        <a:spcBef>
                          <a:spcPts val="0"/>
                        </a:spcBef>
                        <a:spcAft>
                          <a:spcPts val="0"/>
                        </a:spcAft>
                      </a:pPr>
                      <a:r>
                        <a:rPr lang="en-US" sz="900" b="1" dirty="0">
                          <a:effectLst/>
                        </a:rPr>
                        <a:t>BC-0289</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59.00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5.57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119.33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24.37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46.98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47.44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5.63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117.97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2.78</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4168895077"/>
                  </a:ext>
                </a:extLst>
              </a:tr>
              <a:tr h="187414">
                <a:tc>
                  <a:txBody>
                    <a:bodyPr/>
                    <a:lstStyle/>
                    <a:p>
                      <a:pPr marL="0" marR="0" algn="ctr">
                        <a:lnSpc>
                          <a:spcPct val="100000"/>
                        </a:lnSpc>
                        <a:spcBef>
                          <a:spcPts val="0"/>
                        </a:spcBef>
                        <a:spcAft>
                          <a:spcPts val="0"/>
                        </a:spcAft>
                      </a:pPr>
                      <a:r>
                        <a:rPr lang="en-US" sz="900" b="1" dirty="0">
                          <a:effectLst/>
                        </a:rPr>
                        <a:t>BC-0304</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63.33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5.53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69.47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3.27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14.67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23.20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33.08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51.49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15.43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122.00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105.19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2.48</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879392191"/>
                  </a:ext>
                </a:extLst>
              </a:tr>
              <a:tr h="187414">
                <a:tc>
                  <a:txBody>
                    <a:bodyPr/>
                    <a:lstStyle/>
                    <a:p>
                      <a:pPr marL="0" marR="0" algn="ctr">
                        <a:lnSpc>
                          <a:spcPct val="100000"/>
                        </a:lnSpc>
                        <a:spcBef>
                          <a:spcPts val="0"/>
                        </a:spcBef>
                        <a:spcAft>
                          <a:spcPts val="0"/>
                        </a:spcAft>
                      </a:pPr>
                      <a:r>
                        <a:rPr lang="en-US" sz="900" b="1" dirty="0">
                          <a:effectLst/>
                        </a:rPr>
                        <a:t>BC-0305</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61.00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5.87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125.87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15.47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27.07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33.14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55.32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10.98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106.78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2.57</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101619951"/>
                  </a:ext>
                </a:extLst>
              </a:tr>
              <a:tr h="187414">
                <a:tc>
                  <a:txBody>
                    <a:bodyPr/>
                    <a:lstStyle/>
                    <a:p>
                      <a:pPr marL="0" marR="0" algn="ctr">
                        <a:lnSpc>
                          <a:spcPct val="100000"/>
                        </a:lnSpc>
                        <a:spcBef>
                          <a:spcPts val="0"/>
                        </a:spcBef>
                        <a:spcAft>
                          <a:spcPts val="0"/>
                        </a:spcAft>
                      </a:pPr>
                      <a:r>
                        <a:rPr lang="en-US" sz="900" b="1" dirty="0">
                          <a:effectLst/>
                        </a:rPr>
                        <a:t>BC-0319</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60.00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105.20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0.60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2.10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14.67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22.37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46.49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50.42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7.75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90.65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2.12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2421250637"/>
                  </a:ext>
                </a:extLst>
              </a:tr>
              <a:tr h="187414">
                <a:tc>
                  <a:txBody>
                    <a:bodyPr/>
                    <a:lstStyle/>
                    <a:p>
                      <a:pPr marL="0" marR="0" algn="ctr">
                        <a:lnSpc>
                          <a:spcPct val="100000"/>
                        </a:lnSpc>
                        <a:spcBef>
                          <a:spcPts val="0"/>
                        </a:spcBef>
                        <a:spcAft>
                          <a:spcPts val="0"/>
                        </a:spcAft>
                      </a:pPr>
                      <a:r>
                        <a:rPr lang="en-US" sz="900" b="1" dirty="0">
                          <a:effectLst/>
                        </a:rPr>
                        <a:t>BC-0332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60.33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5.47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135.17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3.43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15.93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27.20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48.37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41.90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9.07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96.35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2.28</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1662848564"/>
                  </a:ext>
                </a:extLst>
              </a:tr>
              <a:tr h="187414">
                <a:tc>
                  <a:txBody>
                    <a:bodyPr/>
                    <a:lstStyle/>
                    <a:p>
                      <a:pPr marL="0" marR="0" algn="ctr">
                        <a:lnSpc>
                          <a:spcPct val="100000"/>
                        </a:lnSpc>
                        <a:spcBef>
                          <a:spcPts val="0"/>
                        </a:spcBef>
                        <a:spcAft>
                          <a:spcPts val="0"/>
                        </a:spcAft>
                      </a:pPr>
                      <a:r>
                        <a:rPr lang="en-US" sz="900" b="1" dirty="0">
                          <a:effectLst/>
                        </a:rPr>
                        <a:t>CB-0333</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60.67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5.53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121.10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2.97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15.27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25.03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42.97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48.15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9.24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122.67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116.03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2.75</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2478304382"/>
                  </a:ext>
                </a:extLst>
              </a:tr>
              <a:tr h="187414">
                <a:tc>
                  <a:txBody>
                    <a:bodyPr/>
                    <a:lstStyle/>
                    <a:p>
                      <a:pPr marL="0" marR="0" algn="ctr">
                        <a:lnSpc>
                          <a:spcPct val="100000"/>
                        </a:lnSpc>
                        <a:spcBef>
                          <a:spcPts val="0"/>
                        </a:spcBef>
                        <a:spcAft>
                          <a:spcPts val="0"/>
                        </a:spcAft>
                      </a:pPr>
                      <a:r>
                        <a:rPr lang="en-US" sz="900" b="1" dirty="0">
                          <a:effectLst/>
                        </a:rPr>
                        <a:t>BC-0335</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60.00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5.37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121.13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4.63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15.60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23.23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43.48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49.72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6.80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122.33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114.56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2.64</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2446433224"/>
                  </a:ext>
                </a:extLst>
              </a:tr>
              <a:tr h="187414">
                <a:tc>
                  <a:txBody>
                    <a:bodyPr/>
                    <a:lstStyle/>
                    <a:p>
                      <a:pPr marL="0" marR="0" algn="ctr">
                        <a:lnSpc>
                          <a:spcPct val="100000"/>
                        </a:lnSpc>
                        <a:spcBef>
                          <a:spcPts val="0"/>
                        </a:spcBef>
                        <a:spcAft>
                          <a:spcPts val="0"/>
                        </a:spcAft>
                      </a:pPr>
                      <a:r>
                        <a:rPr lang="en-US" sz="900" b="1" dirty="0">
                          <a:effectLst/>
                        </a:rPr>
                        <a:t>BC-0337</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62.00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5.93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2.50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14.50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23.50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31.39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55.84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12.77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122.00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124.62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2.97</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2412064857"/>
                  </a:ext>
                </a:extLst>
              </a:tr>
              <a:tr h="187414">
                <a:tc>
                  <a:txBody>
                    <a:bodyPr/>
                    <a:lstStyle/>
                    <a:p>
                      <a:pPr marL="0" marR="0" algn="ctr">
                        <a:lnSpc>
                          <a:spcPct val="100000"/>
                        </a:lnSpc>
                        <a:spcBef>
                          <a:spcPts val="0"/>
                        </a:spcBef>
                        <a:spcAft>
                          <a:spcPts val="0"/>
                        </a:spcAft>
                      </a:pPr>
                      <a:r>
                        <a:rPr lang="en-US" sz="900" b="1" dirty="0">
                          <a:effectLst/>
                        </a:rPr>
                        <a:t>BC-0349</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62.00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5.57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97.70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14.17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33.13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48.66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46.77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4.57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123.33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85.25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2.05</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2844042017"/>
                  </a:ext>
                </a:extLst>
              </a:tr>
              <a:tr h="187414">
                <a:tc>
                  <a:txBody>
                    <a:bodyPr/>
                    <a:lstStyle/>
                    <a:p>
                      <a:pPr marL="0" marR="0" algn="ctr">
                        <a:lnSpc>
                          <a:spcPct val="100000"/>
                        </a:lnSpc>
                        <a:spcBef>
                          <a:spcPts val="0"/>
                        </a:spcBef>
                        <a:spcAft>
                          <a:spcPts val="0"/>
                        </a:spcAft>
                      </a:pPr>
                      <a:r>
                        <a:rPr lang="en-US" sz="900" b="1" dirty="0">
                          <a:effectLst/>
                        </a:rPr>
                        <a:t>BC-0353</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58.33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5.87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124.77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4.07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15.77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27.37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46.45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45.24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8.25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126.59</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3.00</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1873433864"/>
                  </a:ext>
                </a:extLst>
              </a:tr>
              <a:tr h="187414">
                <a:tc>
                  <a:txBody>
                    <a:bodyPr/>
                    <a:lstStyle/>
                    <a:p>
                      <a:pPr marL="0" marR="0" algn="ctr">
                        <a:lnSpc>
                          <a:spcPct val="100000"/>
                        </a:lnSpc>
                        <a:spcBef>
                          <a:spcPts val="0"/>
                        </a:spcBef>
                        <a:spcAft>
                          <a:spcPts val="0"/>
                        </a:spcAft>
                      </a:pPr>
                      <a:r>
                        <a:rPr lang="en-US" sz="900" b="1" dirty="0">
                          <a:effectLst/>
                        </a:rPr>
                        <a:t>BC-0358</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61.00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5.43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124.23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3.90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14.97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26.50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20.52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58.64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20.84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122.00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119.15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2.90</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1806562767"/>
                  </a:ext>
                </a:extLst>
              </a:tr>
              <a:tr h="187414">
                <a:tc>
                  <a:txBody>
                    <a:bodyPr/>
                    <a:lstStyle/>
                    <a:p>
                      <a:pPr marL="0" marR="0" algn="ctr">
                        <a:lnSpc>
                          <a:spcPct val="100000"/>
                        </a:lnSpc>
                        <a:spcBef>
                          <a:spcPts val="0"/>
                        </a:spcBef>
                        <a:spcAft>
                          <a:spcPts val="0"/>
                        </a:spcAft>
                      </a:pPr>
                      <a:r>
                        <a:rPr lang="en-US" sz="900" b="1" dirty="0">
                          <a:effectLst/>
                        </a:rPr>
                        <a:t>BC-0366</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60.00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5.43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127.70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2.27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15.73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25.80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35.33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53.23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11.44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120.33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122.20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3.00</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3714255224"/>
                  </a:ext>
                </a:extLst>
              </a:tr>
              <a:tr h="187414">
                <a:tc>
                  <a:txBody>
                    <a:bodyPr/>
                    <a:lstStyle/>
                    <a:p>
                      <a:pPr marL="0" marR="0" algn="ctr">
                        <a:lnSpc>
                          <a:spcPct val="100000"/>
                        </a:lnSpc>
                        <a:spcBef>
                          <a:spcPts val="0"/>
                        </a:spcBef>
                        <a:spcAft>
                          <a:spcPts val="0"/>
                        </a:spcAft>
                      </a:pPr>
                      <a:r>
                        <a:rPr lang="en-US" sz="900" b="1" dirty="0">
                          <a:effectLst/>
                        </a:rPr>
                        <a:t>BC-0378</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62.33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6.27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119.23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3.80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26.20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43.86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45.21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10.91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93.46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2.26</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2389272633"/>
                  </a:ext>
                </a:extLst>
              </a:tr>
              <a:tr h="187414">
                <a:tc>
                  <a:txBody>
                    <a:bodyPr/>
                    <a:lstStyle/>
                    <a:p>
                      <a:pPr marL="0" marR="0" algn="ctr">
                        <a:lnSpc>
                          <a:spcPct val="100000"/>
                        </a:lnSpc>
                        <a:spcBef>
                          <a:spcPts val="0"/>
                        </a:spcBef>
                        <a:spcAft>
                          <a:spcPts val="0"/>
                        </a:spcAft>
                      </a:pPr>
                      <a:r>
                        <a:rPr lang="en-US" sz="900" b="1" dirty="0">
                          <a:effectLst/>
                        </a:rPr>
                        <a:t>BC-0382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62.00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5.53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125.67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3.37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15.17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24.30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69.04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31.44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89.53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2.12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3999858353"/>
                  </a:ext>
                </a:extLst>
              </a:tr>
              <a:tr h="187414">
                <a:tc>
                  <a:txBody>
                    <a:bodyPr/>
                    <a:lstStyle/>
                    <a:p>
                      <a:pPr marL="0" marR="0" algn="ctr">
                        <a:lnSpc>
                          <a:spcPct val="100000"/>
                        </a:lnSpc>
                        <a:spcBef>
                          <a:spcPts val="0"/>
                        </a:spcBef>
                        <a:spcAft>
                          <a:spcPts val="0"/>
                        </a:spcAft>
                      </a:pPr>
                      <a:r>
                        <a:rPr lang="en-US" sz="900" b="1" dirty="0">
                          <a:effectLst/>
                        </a:rPr>
                        <a:t>BC-0383</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64.33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97.87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3.27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14.17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22.03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54.93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38.36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6.28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124.00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77.58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1.90</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3595242172"/>
                  </a:ext>
                </a:extLst>
              </a:tr>
              <a:tr h="187414">
                <a:tc>
                  <a:txBody>
                    <a:bodyPr/>
                    <a:lstStyle/>
                    <a:p>
                      <a:pPr marL="0" marR="0" algn="ctr">
                        <a:lnSpc>
                          <a:spcPct val="100000"/>
                        </a:lnSpc>
                        <a:spcBef>
                          <a:spcPts val="0"/>
                        </a:spcBef>
                        <a:spcAft>
                          <a:spcPts val="0"/>
                        </a:spcAft>
                      </a:pPr>
                      <a:r>
                        <a:rPr lang="en-US" sz="900" b="1" dirty="0">
                          <a:effectLst/>
                        </a:rPr>
                        <a:t>BC-0386</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60.00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128.97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3.13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27.43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55.24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43.99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6.20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119.00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124.32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3.03</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3605421590"/>
                  </a:ext>
                </a:extLst>
              </a:tr>
              <a:tr h="187414">
                <a:tc>
                  <a:txBody>
                    <a:bodyPr/>
                    <a:lstStyle/>
                    <a:p>
                      <a:pPr marL="0" marR="0" algn="ctr">
                        <a:lnSpc>
                          <a:spcPct val="100000"/>
                        </a:lnSpc>
                        <a:spcBef>
                          <a:spcPts val="0"/>
                        </a:spcBef>
                        <a:spcAft>
                          <a:spcPts val="0"/>
                        </a:spcAft>
                      </a:pPr>
                      <a:r>
                        <a:rPr lang="en-US" sz="900" b="1" dirty="0">
                          <a:effectLst/>
                        </a:rPr>
                        <a:t>CB-10</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63.33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119.30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4.43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14.87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25.70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45.86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50.69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3.45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123.33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100.14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2.44</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3486606303"/>
                  </a:ext>
                </a:extLst>
              </a:tr>
              <a:tr h="187414">
                <a:tc>
                  <a:txBody>
                    <a:bodyPr/>
                    <a:lstStyle/>
                    <a:p>
                      <a:pPr marL="0" marR="0" algn="ctr">
                        <a:lnSpc>
                          <a:spcPct val="100000"/>
                        </a:lnSpc>
                        <a:spcBef>
                          <a:spcPts val="0"/>
                        </a:spcBef>
                        <a:spcAft>
                          <a:spcPts val="0"/>
                        </a:spcAft>
                      </a:pPr>
                      <a:r>
                        <a:rPr lang="en-US" sz="900" b="1" dirty="0">
                          <a:effectLst/>
                        </a:rPr>
                        <a:t>CB-12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61.33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6.30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122.47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3.50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15.40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25.63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44.68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51.78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3.53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105.49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2.55</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1682227792"/>
                  </a:ext>
                </a:extLst>
              </a:tr>
              <a:tr h="187414">
                <a:tc>
                  <a:txBody>
                    <a:bodyPr/>
                    <a:lstStyle/>
                    <a:p>
                      <a:pPr marL="0" marR="0" algn="ctr">
                        <a:lnSpc>
                          <a:spcPct val="100000"/>
                        </a:lnSpc>
                        <a:spcBef>
                          <a:spcPts val="0"/>
                        </a:spcBef>
                        <a:spcAft>
                          <a:spcPts val="0"/>
                        </a:spcAft>
                      </a:pPr>
                      <a:r>
                        <a:rPr lang="en-US" sz="900" b="1" dirty="0">
                          <a:effectLst/>
                        </a:rPr>
                        <a:t>CB-14</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58.67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4.87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127.30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4.10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16.33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26.73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29.36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58.35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12.28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110.25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2.58</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2010918521"/>
                  </a:ext>
                </a:extLst>
              </a:tr>
              <a:tr h="187414">
                <a:tc>
                  <a:txBody>
                    <a:bodyPr/>
                    <a:lstStyle/>
                    <a:p>
                      <a:pPr marL="0" marR="0" algn="ctr">
                        <a:lnSpc>
                          <a:spcPct val="100000"/>
                        </a:lnSpc>
                        <a:spcBef>
                          <a:spcPts val="0"/>
                        </a:spcBef>
                        <a:spcAft>
                          <a:spcPts val="0"/>
                        </a:spcAft>
                      </a:pPr>
                      <a:r>
                        <a:rPr lang="en-US" sz="900" b="1" dirty="0">
                          <a:effectLst/>
                        </a:rPr>
                        <a:t>CC-8</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60.67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5.90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109.30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14.77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24.30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61.32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34.51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4.16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120.33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91.11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2.19</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1737339308"/>
                  </a:ext>
                </a:extLst>
              </a:tr>
              <a:tr h="187414">
                <a:tc>
                  <a:txBody>
                    <a:bodyPr/>
                    <a:lstStyle/>
                    <a:p>
                      <a:pPr marL="0" marR="0" algn="ctr">
                        <a:lnSpc>
                          <a:spcPct val="100000"/>
                        </a:lnSpc>
                        <a:spcBef>
                          <a:spcPts val="0"/>
                        </a:spcBef>
                        <a:spcAft>
                          <a:spcPts val="0"/>
                        </a:spcAft>
                      </a:pPr>
                      <a:r>
                        <a:rPr lang="en-US" sz="900" b="1" dirty="0">
                          <a:effectLst/>
                        </a:rPr>
                        <a:t>SR-15</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63.00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5.90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128.40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2.70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17.90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24.03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44.53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46.39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9.09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123.00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117.74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2.64</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1704123013"/>
                  </a:ext>
                </a:extLst>
              </a:tr>
              <a:tr h="187414">
                <a:tc>
                  <a:txBody>
                    <a:bodyPr/>
                    <a:lstStyle/>
                    <a:p>
                      <a:pPr marL="0" marR="0" algn="ctr">
                        <a:lnSpc>
                          <a:spcPct val="100000"/>
                        </a:lnSpc>
                        <a:spcBef>
                          <a:spcPts val="0"/>
                        </a:spcBef>
                        <a:spcAft>
                          <a:spcPts val="0"/>
                        </a:spcAft>
                      </a:pPr>
                      <a:r>
                        <a:rPr lang="en-US" sz="900" b="1" dirty="0">
                          <a:effectLst/>
                        </a:rPr>
                        <a:t>WIN-6</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63.33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5.70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103.63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0.90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2.40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14.67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21.40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52.93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39.33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7.74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123.33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81.61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1.97</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3235440497"/>
                  </a:ext>
                </a:extLst>
              </a:tr>
              <a:tr h="187414">
                <a:tc>
                  <a:txBody>
                    <a:bodyPr/>
                    <a:lstStyle/>
                    <a:p>
                      <a:pPr marL="0" marR="0" algn="ctr">
                        <a:lnSpc>
                          <a:spcPct val="100000"/>
                        </a:lnSpc>
                        <a:spcBef>
                          <a:spcPts val="0"/>
                        </a:spcBef>
                        <a:spcAft>
                          <a:spcPts val="0"/>
                        </a:spcAft>
                      </a:pPr>
                      <a:r>
                        <a:rPr lang="en-US" sz="900" b="1" dirty="0">
                          <a:effectLst/>
                        </a:rPr>
                        <a:t>Mean</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61.31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5.66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117.61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0.96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3.39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15.28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25.34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44.34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47.83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8.48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121.92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0.79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104.60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2.50</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2923371848"/>
                  </a:ext>
                </a:extLst>
              </a:tr>
              <a:tr h="187414">
                <a:tc>
                  <a:txBody>
                    <a:bodyPr/>
                    <a:lstStyle/>
                    <a:p>
                      <a:pPr marL="0" marR="0" algn="ctr">
                        <a:lnSpc>
                          <a:spcPct val="100000"/>
                        </a:lnSpc>
                        <a:spcBef>
                          <a:spcPts val="0"/>
                        </a:spcBef>
                        <a:spcAft>
                          <a:spcPts val="0"/>
                        </a:spcAft>
                      </a:pPr>
                      <a:r>
                        <a:rPr lang="en-US" sz="900" b="1" dirty="0">
                          <a:effectLst/>
                        </a:rPr>
                        <a:t>Max</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64.33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6.30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135.17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1.43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5.13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17.90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33.13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69.04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58.64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20.84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124.00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0.86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126.59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3.03</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1724972166"/>
                  </a:ext>
                </a:extLst>
              </a:tr>
              <a:tr h="187414">
                <a:tc>
                  <a:txBody>
                    <a:bodyPr/>
                    <a:lstStyle/>
                    <a:p>
                      <a:pPr marL="0" marR="0" algn="ctr">
                        <a:lnSpc>
                          <a:spcPct val="100000"/>
                        </a:lnSpc>
                        <a:spcBef>
                          <a:spcPts val="0"/>
                        </a:spcBef>
                        <a:spcAft>
                          <a:spcPts val="0"/>
                        </a:spcAft>
                      </a:pPr>
                      <a:r>
                        <a:rPr lang="en-US" sz="900" b="1" dirty="0">
                          <a:effectLst/>
                        </a:rPr>
                        <a:t>Min</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58.33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4.87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69.47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0.60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2.10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14.17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21.40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20.52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31.44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3.45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119.00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77.58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1.90</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nchor="b"/>
                </a:tc>
                <a:extLst>
                  <a:ext uri="{0D108BD9-81ED-4DB2-BD59-A6C34878D82A}">
                    <a16:rowId xmlns:a16="http://schemas.microsoft.com/office/drawing/2014/main" val="3519381378"/>
                  </a:ext>
                </a:extLst>
              </a:tr>
              <a:tr h="187414">
                <a:tc>
                  <a:txBody>
                    <a:bodyPr/>
                    <a:lstStyle/>
                    <a:p>
                      <a:pPr marL="0" marR="0" algn="ctr">
                        <a:lnSpc>
                          <a:spcPct val="100000"/>
                        </a:lnSpc>
                        <a:spcBef>
                          <a:spcPts val="0"/>
                        </a:spcBef>
                        <a:spcAft>
                          <a:spcPts val="0"/>
                        </a:spcAft>
                      </a:pPr>
                      <a:r>
                        <a:rPr lang="en-US" sz="900" b="1" dirty="0">
                          <a:effectLst/>
                        </a:rPr>
                        <a:t>SE(±)</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1.25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0.24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8.84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0.12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0.55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0.74</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2.35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4.61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3.38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3.10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a:effectLst/>
                        </a:rPr>
                        <a:t>1.08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0.02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9.87</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tc>
                  <a:txBody>
                    <a:bodyPr/>
                    <a:lstStyle/>
                    <a:p>
                      <a:pPr marL="0" marR="0" algn="ctr">
                        <a:lnSpc>
                          <a:spcPct val="100000"/>
                        </a:lnSpc>
                        <a:spcBef>
                          <a:spcPts val="0"/>
                        </a:spcBef>
                        <a:spcAft>
                          <a:spcPts val="0"/>
                        </a:spcAft>
                      </a:pPr>
                      <a:r>
                        <a:rPr lang="en-US" sz="900" b="1" dirty="0">
                          <a:effectLst/>
                        </a:rPr>
                        <a:t>1.02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59" marR="39559" marT="0" marB="0"/>
                </a:tc>
                <a:extLst>
                  <a:ext uri="{0D108BD9-81ED-4DB2-BD59-A6C34878D82A}">
                    <a16:rowId xmlns:a16="http://schemas.microsoft.com/office/drawing/2014/main" val="2736619866"/>
                  </a:ext>
                </a:extLst>
              </a:tr>
            </a:tbl>
          </a:graphicData>
        </a:graphic>
      </p:graphicFrame>
      <p:sp>
        <p:nvSpPr>
          <p:cNvPr id="4" name="Slide Number Placeholder 3"/>
          <p:cNvSpPr>
            <a:spLocks noGrp="1"/>
          </p:cNvSpPr>
          <p:nvPr>
            <p:ph type="sldNum" sz="quarter" idx="15"/>
          </p:nvPr>
        </p:nvSpPr>
        <p:spPr>
          <a:xfrm>
            <a:off x="11020096" y="6463860"/>
            <a:ext cx="567559" cy="315310"/>
          </a:xfrm>
        </p:spPr>
        <p:txBody>
          <a:bodyPr/>
          <a:lstStyle/>
          <a:p>
            <a:fld id="{C05B6802-0F41-4790-B85A-4AD63152707D}" type="slidenum">
              <a:rPr lang="en-US" smtClean="0">
                <a:solidFill>
                  <a:schemeClr val="tx1"/>
                </a:solidFill>
              </a:rPr>
              <a:pPr/>
              <a:t>6</a:t>
            </a:fld>
            <a:endParaRPr lang="en-US" dirty="0">
              <a:solidFill>
                <a:schemeClr val="tx1"/>
              </a:solidFill>
            </a:endParaRPr>
          </a:p>
        </p:txBody>
      </p:sp>
    </p:spTree>
    <p:extLst>
      <p:ext uri="{BB962C8B-B14F-4D97-AF65-F5344CB8AC3E}">
        <p14:creationId xmlns:p14="http://schemas.microsoft.com/office/powerpoint/2010/main" val="856110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6960" y="963930"/>
            <a:ext cx="10725151" cy="3046988"/>
          </a:xfrm>
          <a:prstGeom prst="rect">
            <a:avLst/>
          </a:prstGeom>
        </p:spPr>
        <p:txBody>
          <a:bodyPr wrap="square">
            <a:spAutoFit/>
          </a:bodyPr>
          <a:lstStyle/>
          <a:p>
            <a:pPr algn="just">
              <a:lnSpc>
                <a:spcPct val="150000"/>
              </a:lnSpc>
            </a:pPr>
            <a:r>
              <a:rPr lang="en-US" sz="2800" b="1" dirty="0">
                <a:solidFill>
                  <a:srgbClr val="0070C0"/>
                </a:solidFill>
                <a:latin typeface="Times New Roman" panose="02020603050405020304" pitchFamily="18" charset="0"/>
                <a:ea typeface="Calibri" panose="020F0502020204030204" pitchFamily="34" charset="0"/>
              </a:rPr>
              <a:t>Days to first flowering</a:t>
            </a:r>
            <a:endParaRPr lang="en-US" sz="2000" b="1" dirty="0">
              <a:latin typeface="Times New Roman" panose="02020603050405020304" pitchFamily="18" charset="0"/>
              <a:ea typeface="Calibri" panose="020F0502020204030204" pitchFamily="34" charset="0"/>
            </a:endParaRPr>
          </a:p>
          <a:p>
            <a:pPr marL="285750" indent="-28575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Majority of genotypes produced first flower within a week. </a:t>
            </a:r>
          </a:p>
          <a:p>
            <a:pPr marL="285750" indent="-28575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Days to first flowering ranges from 58.33 to 64.33 days after sowing which recognizes their earliness in flowering and maturity. </a:t>
            </a:r>
          </a:p>
          <a:p>
            <a:pPr marL="285750" indent="-28575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In original germplasm consists of 100 genotypes required 49 to 68 days for flowering after seed sowing (</a:t>
            </a:r>
            <a:r>
              <a:rPr lang="en-US" sz="2000" b="1" dirty="0" err="1">
                <a:latin typeface="Times New Roman" panose="02020603050405020304" pitchFamily="18" charset="0"/>
                <a:ea typeface="Calibri" panose="020F0502020204030204" pitchFamily="34" charset="0"/>
              </a:rPr>
              <a:t>Akter</a:t>
            </a:r>
            <a:r>
              <a:rPr lang="en-US" sz="2000" b="1" dirty="0">
                <a:latin typeface="Times New Roman" panose="02020603050405020304" pitchFamily="18" charset="0"/>
                <a:ea typeface="Calibri" panose="020F0502020204030204" pitchFamily="34" charset="0"/>
              </a:rPr>
              <a:t> 2016). </a:t>
            </a:r>
          </a:p>
        </p:txBody>
      </p:sp>
      <p:graphicFrame>
        <p:nvGraphicFramePr>
          <p:cNvPr id="2" name="Table 1"/>
          <p:cNvGraphicFramePr>
            <a:graphicFrameLocks noGrp="1"/>
          </p:cNvGraphicFramePr>
          <p:nvPr>
            <p:extLst>
              <p:ext uri="{D42A27DB-BD31-4B8C-83A1-F6EECF244321}">
                <p14:modId xmlns:p14="http://schemas.microsoft.com/office/powerpoint/2010/main" val="2549334513"/>
              </p:ext>
            </p:extLst>
          </p:nvPr>
        </p:nvGraphicFramePr>
        <p:xfrm>
          <a:off x="696961" y="4450926"/>
          <a:ext cx="10725153" cy="741680"/>
        </p:xfrm>
        <a:graphic>
          <a:graphicData uri="http://schemas.openxmlformats.org/drawingml/2006/table">
            <a:tbl>
              <a:tblPr firstRow="1" bandRow="1">
                <a:tableStyleId>{5C22544A-7EE6-4342-B048-85BDC9FD1C3A}</a:tableStyleId>
              </a:tblPr>
              <a:tblGrid>
                <a:gridCol w="3575051">
                  <a:extLst>
                    <a:ext uri="{9D8B030D-6E8A-4147-A177-3AD203B41FA5}">
                      <a16:colId xmlns:a16="http://schemas.microsoft.com/office/drawing/2014/main" val="2509328436"/>
                    </a:ext>
                  </a:extLst>
                </a:gridCol>
                <a:gridCol w="3575051">
                  <a:extLst>
                    <a:ext uri="{9D8B030D-6E8A-4147-A177-3AD203B41FA5}">
                      <a16:colId xmlns:a16="http://schemas.microsoft.com/office/drawing/2014/main" val="1238097447"/>
                    </a:ext>
                  </a:extLst>
                </a:gridCol>
                <a:gridCol w="3575051">
                  <a:extLst>
                    <a:ext uri="{9D8B030D-6E8A-4147-A177-3AD203B41FA5}">
                      <a16:colId xmlns:a16="http://schemas.microsoft.com/office/drawing/2014/main" val="329602849"/>
                    </a:ext>
                  </a:extLst>
                </a:gridCol>
              </a:tblGrid>
              <a:tr h="370840">
                <a:tc>
                  <a:txBody>
                    <a:bodyPr/>
                    <a:lstStyle/>
                    <a:p>
                      <a:pPr algn="ctr"/>
                      <a:r>
                        <a:rPr lang="en-US" sz="1800" b="1" dirty="0">
                          <a:solidFill>
                            <a:schemeClr val="tx1"/>
                          </a:solidFill>
                          <a:latin typeface="Times New Roman" panose="02020603050405020304" pitchFamily="18" charset="0"/>
                          <a:ea typeface="Calibri" panose="020F0502020204030204" pitchFamily="34" charset="0"/>
                        </a:rPr>
                        <a:t>Genotype</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Times New Roman" panose="02020603050405020304" pitchFamily="18" charset="0"/>
                          <a:ea typeface="Calibri" panose="020F0502020204030204" pitchFamily="34" charset="0"/>
                        </a:rPr>
                        <a:t>BC-0353</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Times New Roman" panose="02020603050405020304" pitchFamily="18" charset="0"/>
                          <a:ea typeface="Calibri" panose="020F0502020204030204" pitchFamily="34" charset="0"/>
                        </a:rPr>
                        <a:t>BC-0383</a:t>
                      </a:r>
                      <a:endParaRPr lang="en-US" dirty="0">
                        <a:solidFill>
                          <a:schemeClr val="tx1"/>
                        </a:solidFill>
                      </a:endParaRPr>
                    </a:p>
                  </a:txBody>
                  <a:tcPr/>
                </a:tc>
                <a:extLst>
                  <a:ext uri="{0D108BD9-81ED-4DB2-BD59-A6C34878D82A}">
                    <a16:rowId xmlns:a16="http://schemas.microsoft.com/office/drawing/2014/main" val="1775356714"/>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Times New Roman" panose="02020603050405020304" pitchFamily="18" charset="0"/>
                          <a:ea typeface="Calibri" panose="020F0502020204030204" pitchFamily="34" charset="0"/>
                        </a:rPr>
                        <a:t>Days to first flowering</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Times New Roman" panose="02020603050405020304" pitchFamily="18" charset="0"/>
                          <a:ea typeface="Calibri" panose="020F0502020204030204" pitchFamily="34" charset="0"/>
                        </a:rPr>
                        <a:t>58.33 (Lowest)</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Times New Roman" panose="02020603050405020304" pitchFamily="18" charset="0"/>
                          <a:ea typeface="Calibri" panose="020F0502020204030204" pitchFamily="34" charset="0"/>
                        </a:rPr>
                        <a:t>64.33 (Highest)</a:t>
                      </a:r>
                      <a:endParaRPr lang="en-US" dirty="0">
                        <a:solidFill>
                          <a:schemeClr val="tx1"/>
                        </a:solidFill>
                      </a:endParaRPr>
                    </a:p>
                  </a:txBody>
                  <a:tcPr/>
                </a:tc>
                <a:extLst>
                  <a:ext uri="{0D108BD9-81ED-4DB2-BD59-A6C34878D82A}">
                    <a16:rowId xmlns:a16="http://schemas.microsoft.com/office/drawing/2014/main" val="1412565485"/>
                  </a:ext>
                </a:extLst>
              </a:tr>
            </a:tbl>
          </a:graphicData>
        </a:graphic>
      </p:graphicFrame>
      <p:sp>
        <p:nvSpPr>
          <p:cNvPr id="5" name="Slide Number Placeholder 4"/>
          <p:cNvSpPr>
            <a:spLocks noGrp="1"/>
          </p:cNvSpPr>
          <p:nvPr>
            <p:ph type="sldNum" sz="quarter" idx="15"/>
          </p:nvPr>
        </p:nvSpPr>
        <p:spPr>
          <a:xfrm>
            <a:off x="10838688" y="5734050"/>
            <a:ext cx="812800" cy="521208"/>
          </a:xfrm>
        </p:spPr>
        <p:txBody>
          <a:bodyPr/>
          <a:lstStyle/>
          <a:p>
            <a:fld id="{C05B6802-0F41-4790-B85A-4AD63152707D}" type="slidenum">
              <a:rPr lang="en-US" smtClean="0"/>
              <a:pPr/>
              <a:t>7</a:t>
            </a:fld>
            <a:endParaRPr lang="en-US" dirty="0"/>
          </a:p>
        </p:txBody>
      </p:sp>
    </p:spTree>
    <p:extLst>
      <p:ext uri="{BB962C8B-B14F-4D97-AF65-F5344CB8AC3E}">
        <p14:creationId xmlns:p14="http://schemas.microsoft.com/office/powerpoint/2010/main" val="3596795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9662" y="537212"/>
            <a:ext cx="10725151" cy="3046988"/>
          </a:xfrm>
          <a:prstGeom prst="rect">
            <a:avLst/>
          </a:prstGeom>
        </p:spPr>
        <p:txBody>
          <a:bodyPr wrap="square">
            <a:spAutoFit/>
          </a:bodyPr>
          <a:lstStyle/>
          <a:p>
            <a:pPr algn="just">
              <a:lnSpc>
                <a:spcPct val="150000"/>
              </a:lnSpc>
            </a:pPr>
            <a:r>
              <a:rPr lang="en-US" sz="2800" b="1" dirty="0">
                <a:solidFill>
                  <a:srgbClr val="0070C0"/>
                </a:solidFill>
                <a:latin typeface="Times New Roman" panose="02020603050405020304" pitchFamily="18" charset="0"/>
                <a:ea typeface="Calibri" panose="020F0502020204030204" pitchFamily="34" charset="0"/>
              </a:rPr>
              <a:t>Days to first ball opening</a:t>
            </a:r>
          </a:p>
          <a:p>
            <a:pPr marL="285750" indent="-28575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Majority of genotypes open first ball within five days. </a:t>
            </a:r>
          </a:p>
          <a:p>
            <a:pPr marL="285750" indent="-28575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Days to first ball opening was observed minimum 119 days in BC-0386 to maximum 124 days after sowing in BC-0383. </a:t>
            </a:r>
          </a:p>
          <a:p>
            <a:pPr marL="285750" indent="-28575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In original germplasm consists of 100 genotypes 100 to 141 days for first ball opening after seed sowing (</a:t>
            </a:r>
            <a:r>
              <a:rPr lang="en-US" sz="2000" b="1" dirty="0" err="1">
                <a:latin typeface="Times New Roman" panose="02020603050405020304" pitchFamily="18" charset="0"/>
                <a:ea typeface="Calibri" panose="020F0502020204030204" pitchFamily="34" charset="0"/>
              </a:rPr>
              <a:t>Akter</a:t>
            </a:r>
            <a:r>
              <a:rPr lang="en-US" sz="2000" b="1" dirty="0">
                <a:latin typeface="Times New Roman" panose="02020603050405020304" pitchFamily="18" charset="0"/>
                <a:ea typeface="Calibri" panose="020F0502020204030204" pitchFamily="34" charset="0"/>
              </a:rPr>
              <a:t> 2016). </a:t>
            </a:r>
            <a:endParaRPr lang="en-US" sz="2000" b="1" dirty="0"/>
          </a:p>
        </p:txBody>
      </p:sp>
      <p:graphicFrame>
        <p:nvGraphicFramePr>
          <p:cNvPr id="3" name="Table 2"/>
          <p:cNvGraphicFramePr>
            <a:graphicFrameLocks noGrp="1"/>
          </p:cNvGraphicFramePr>
          <p:nvPr>
            <p:extLst>
              <p:ext uri="{D42A27DB-BD31-4B8C-83A1-F6EECF244321}">
                <p14:modId xmlns:p14="http://schemas.microsoft.com/office/powerpoint/2010/main" val="3716594822"/>
              </p:ext>
            </p:extLst>
          </p:nvPr>
        </p:nvGraphicFramePr>
        <p:xfrm>
          <a:off x="649663" y="4450926"/>
          <a:ext cx="10725153" cy="741680"/>
        </p:xfrm>
        <a:graphic>
          <a:graphicData uri="http://schemas.openxmlformats.org/drawingml/2006/table">
            <a:tbl>
              <a:tblPr firstRow="1" bandRow="1">
                <a:tableStyleId>{5C22544A-7EE6-4342-B048-85BDC9FD1C3A}</a:tableStyleId>
              </a:tblPr>
              <a:tblGrid>
                <a:gridCol w="3575051">
                  <a:extLst>
                    <a:ext uri="{9D8B030D-6E8A-4147-A177-3AD203B41FA5}">
                      <a16:colId xmlns:a16="http://schemas.microsoft.com/office/drawing/2014/main" val="2509328436"/>
                    </a:ext>
                  </a:extLst>
                </a:gridCol>
                <a:gridCol w="3575051">
                  <a:extLst>
                    <a:ext uri="{9D8B030D-6E8A-4147-A177-3AD203B41FA5}">
                      <a16:colId xmlns:a16="http://schemas.microsoft.com/office/drawing/2014/main" val="1238097447"/>
                    </a:ext>
                  </a:extLst>
                </a:gridCol>
                <a:gridCol w="3575051">
                  <a:extLst>
                    <a:ext uri="{9D8B030D-6E8A-4147-A177-3AD203B41FA5}">
                      <a16:colId xmlns:a16="http://schemas.microsoft.com/office/drawing/2014/main" val="329602849"/>
                    </a:ext>
                  </a:extLst>
                </a:gridCol>
              </a:tblGrid>
              <a:tr h="370840">
                <a:tc>
                  <a:txBody>
                    <a:bodyPr/>
                    <a:lstStyle/>
                    <a:p>
                      <a:pPr algn="ctr"/>
                      <a:r>
                        <a:rPr lang="en-US" sz="1800" b="1" dirty="0">
                          <a:solidFill>
                            <a:schemeClr val="tx1"/>
                          </a:solidFill>
                          <a:latin typeface="Times New Roman" panose="02020603050405020304" pitchFamily="18" charset="0"/>
                          <a:ea typeface="Calibri" panose="020F0502020204030204" pitchFamily="34" charset="0"/>
                        </a:rPr>
                        <a:t>Genotype</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Times New Roman" panose="02020603050405020304" pitchFamily="18" charset="0"/>
                          <a:ea typeface="Calibri" panose="020F0502020204030204" pitchFamily="34" charset="0"/>
                        </a:rPr>
                        <a:t>BC-0386</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Times New Roman" panose="02020603050405020304" pitchFamily="18" charset="0"/>
                          <a:ea typeface="Calibri" panose="020F0502020204030204" pitchFamily="34" charset="0"/>
                        </a:rPr>
                        <a:t>BC-0383</a:t>
                      </a:r>
                      <a:endParaRPr lang="en-US" dirty="0">
                        <a:solidFill>
                          <a:schemeClr val="tx1"/>
                        </a:solidFill>
                      </a:endParaRPr>
                    </a:p>
                  </a:txBody>
                  <a:tcPr/>
                </a:tc>
                <a:extLst>
                  <a:ext uri="{0D108BD9-81ED-4DB2-BD59-A6C34878D82A}">
                    <a16:rowId xmlns:a16="http://schemas.microsoft.com/office/drawing/2014/main" val="1775356714"/>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Times New Roman" panose="02020603050405020304" pitchFamily="18" charset="0"/>
                          <a:ea typeface="Calibri" panose="020F0502020204030204" pitchFamily="34" charset="0"/>
                        </a:rPr>
                        <a:t>Days to first ball opening</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latin typeface="Times New Roman" panose="02020603050405020304" pitchFamily="18" charset="0"/>
                          <a:ea typeface="Calibri" panose="020F0502020204030204" pitchFamily="34" charset="0"/>
                        </a:rPr>
                        <a:t>119 days </a:t>
                      </a:r>
                      <a:r>
                        <a:rPr lang="en-US" sz="1800" b="1" dirty="0">
                          <a:solidFill>
                            <a:schemeClr val="tx1"/>
                          </a:solidFill>
                          <a:latin typeface="Times New Roman" panose="02020603050405020304" pitchFamily="18" charset="0"/>
                          <a:ea typeface="Calibri" panose="020F0502020204030204" pitchFamily="34" charset="0"/>
                        </a:rPr>
                        <a:t> (Lowest) </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latin typeface="Times New Roman" panose="02020603050405020304" pitchFamily="18" charset="0"/>
                          <a:ea typeface="Calibri" panose="020F0502020204030204" pitchFamily="34" charset="0"/>
                        </a:rPr>
                        <a:t>124 days </a:t>
                      </a:r>
                      <a:r>
                        <a:rPr lang="en-US" sz="1800" b="1" dirty="0">
                          <a:solidFill>
                            <a:schemeClr val="tx1"/>
                          </a:solidFill>
                          <a:latin typeface="Times New Roman" panose="02020603050405020304" pitchFamily="18" charset="0"/>
                          <a:ea typeface="Calibri" panose="020F0502020204030204" pitchFamily="34" charset="0"/>
                        </a:rPr>
                        <a:t>(Highest)</a:t>
                      </a:r>
                      <a:endParaRPr lang="en-US" dirty="0">
                        <a:solidFill>
                          <a:schemeClr val="tx1"/>
                        </a:solidFill>
                      </a:endParaRPr>
                    </a:p>
                  </a:txBody>
                  <a:tcPr/>
                </a:tc>
                <a:extLst>
                  <a:ext uri="{0D108BD9-81ED-4DB2-BD59-A6C34878D82A}">
                    <a16:rowId xmlns:a16="http://schemas.microsoft.com/office/drawing/2014/main" val="1412565485"/>
                  </a:ext>
                </a:extLst>
              </a:tr>
            </a:tbl>
          </a:graphicData>
        </a:graphic>
      </p:graphicFrame>
      <p:sp>
        <p:nvSpPr>
          <p:cNvPr id="5" name="Slide Number Placeholder 4"/>
          <p:cNvSpPr>
            <a:spLocks noGrp="1"/>
          </p:cNvSpPr>
          <p:nvPr>
            <p:ph type="sldNum" sz="quarter" idx="15"/>
          </p:nvPr>
        </p:nvSpPr>
        <p:spPr/>
        <p:txBody>
          <a:bodyPr/>
          <a:lstStyle/>
          <a:p>
            <a:fld id="{C05B6802-0F41-4790-B85A-4AD63152707D}" type="slidenum">
              <a:rPr lang="en-US" smtClean="0"/>
              <a:pPr/>
              <a:t>8</a:t>
            </a:fld>
            <a:endParaRPr lang="en-US"/>
          </a:p>
        </p:txBody>
      </p:sp>
    </p:spTree>
    <p:extLst>
      <p:ext uri="{BB962C8B-B14F-4D97-AF65-F5344CB8AC3E}">
        <p14:creationId xmlns:p14="http://schemas.microsoft.com/office/powerpoint/2010/main" val="3118691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6962" y="503688"/>
            <a:ext cx="10725149" cy="3000821"/>
          </a:xfrm>
          <a:prstGeom prst="rect">
            <a:avLst/>
          </a:prstGeom>
        </p:spPr>
        <p:txBody>
          <a:bodyPr wrap="square">
            <a:spAutoFit/>
          </a:bodyPr>
          <a:lstStyle/>
          <a:p>
            <a:pPr algn="just">
              <a:lnSpc>
                <a:spcPct val="150000"/>
              </a:lnSpc>
            </a:pPr>
            <a:r>
              <a:rPr lang="en-US" sz="2800" b="1" dirty="0">
                <a:solidFill>
                  <a:srgbClr val="0070C0"/>
                </a:solidFill>
                <a:latin typeface="Times New Roman" panose="02020603050405020304" pitchFamily="18" charset="0"/>
                <a:ea typeface="Calibri" panose="020F0502020204030204" pitchFamily="34" charset="0"/>
              </a:rPr>
              <a:t>1</a:t>
            </a:r>
            <a:r>
              <a:rPr lang="en-US" sz="2800" b="1" baseline="30000" dirty="0">
                <a:solidFill>
                  <a:srgbClr val="0070C0"/>
                </a:solidFill>
                <a:latin typeface="Times New Roman" panose="02020603050405020304" pitchFamily="18" charset="0"/>
                <a:ea typeface="Calibri" panose="020F0502020204030204" pitchFamily="34" charset="0"/>
              </a:rPr>
              <a:t>st</a:t>
            </a:r>
            <a:r>
              <a:rPr lang="en-US" sz="2800" b="1" dirty="0">
                <a:solidFill>
                  <a:srgbClr val="0070C0"/>
                </a:solidFill>
                <a:latin typeface="Times New Roman" panose="02020603050405020304" pitchFamily="18" charset="0"/>
                <a:ea typeface="Calibri" panose="020F0502020204030204" pitchFamily="34" charset="0"/>
              </a:rPr>
              <a:t> picking percentage</a:t>
            </a:r>
          </a:p>
          <a:p>
            <a:pPr algn="just">
              <a:lnSpc>
                <a:spcPct val="150000"/>
              </a:lnSpc>
            </a:pPr>
            <a:endParaRPr lang="en-US" sz="1100" b="1" dirty="0">
              <a:solidFill>
                <a:srgbClr val="0070C0"/>
              </a:solidFill>
              <a:latin typeface="Times New Roman" panose="02020603050405020304" pitchFamily="18" charset="0"/>
              <a:ea typeface="Calibri" panose="020F0502020204030204" pitchFamily="34" charset="0"/>
            </a:endParaRP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The results of 1</a:t>
            </a:r>
            <a:r>
              <a:rPr lang="en-US" sz="2000" b="1" baseline="30000" dirty="0">
                <a:latin typeface="Times New Roman" panose="02020603050405020304" pitchFamily="18" charset="0"/>
                <a:ea typeface="Calibri" panose="020F0502020204030204" pitchFamily="34" charset="0"/>
              </a:rPr>
              <a:t>st</a:t>
            </a:r>
            <a:r>
              <a:rPr lang="en-US" sz="2000" b="1" dirty="0">
                <a:latin typeface="Times New Roman" panose="02020603050405020304" pitchFamily="18" charset="0"/>
                <a:ea typeface="Calibri" panose="020F0502020204030204" pitchFamily="34" charset="0"/>
              </a:rPr>
              <a:t> picking percentage showed that it ranges from 20.52 to 69.04 % among 25 genotypes. </a:t>
            </a:r>
          </a:p>
          <a:p>
            <a:pPr marL="342900" indent="-342900" algn="just">
              <a:lnSpc>
                <a:spcPct val="150000"/>
              </a:lnSpc>
              <a:buFont typeface="Wingdings" panose="05000000000000000000" pitchFamily="2" charset="2"/>
              <a:buChar char="v"/>
            </a:pPr>
            <a:r>
              <a:rPr lang="en-US" sz="2000" b="1" dirty="0">
                <a:latin typeface="Times New Roman" panose="02020603050405020304" pitchFamily="18" charset="0"/>
                <a:ea typeface="Calibri" panose="020F0502020204030204" pitchFamily="34" charset="0"/>
              </a:rPr>
              <a:t>The highest 1</a:t>
            </a:r>
            <a:r>
              <a:rPr lang="en-US" sz="2000" b="1" baseline="30000" dirty="0">
                <a:latin typeface="Times New Roman" panose="02020603050405020304" pitchFamily="18" charset="0"/>
                <a:ea typeface="Calibri" panose="020F0502020204030204" pitchFamily="34" charset="0"/>
              </a:rPr>
              <a:t>st</a:t>
            </a:r>
            <a:r>
              <a:rPr lang="en-US" sz="2000" b="1" dirty="0">
                <a:latin typeface="Times New Roman" panose="02020603050405020304" pitchFamily="18" charset="0"/>
                <a:ea typeface="Calibri" panose="020F0502020204030204" pitchFamily="34" charset="0"/>
              </a:rPr>
              <a:t> picking percentage (69.04 %) was observed in the genotype BC-0383 and the lowest (20.52 %) in BC-0358</a:t>
            </a:r>
            <a:r>
              <a:rPr lang="en-US" sz="2400" b="1" dirty="0">
                <a:latin typeface="Times New Roman" panose="02020603050405020304" pitchFamily="18" charset="0"/>
                <a:ea typeface="Calibri" panose="020F0502020204030204" pitchFamily="34" charset="0"/>
              </a:rPr>
              <a:t>. </a:t>
            </a:r>
          </a:p>
        </p:txBody>
      </p:sp>
      <p:graphicFrame>
        <p:nvGraphicFramePr>
          <p:cNvPr id="3" name="Table 2"/>
          <p:cNvGraphicFramePr>
            <a:graphicFrameLocks noGrp="1"/>
          </p:cNvGraphicFramePr>
          <p:nvPr>
            <p:extLst>
              <p:ext uri="{D42A27DB-BD31-4B8C-83A1-F6EECF244321}">
                <p14:modId xmlns:p14="http://schemas.microsoft.com/office/powerpoint/2010/main" val="3736862479"/>
              </p:ext>
            </p:extLst>
          </p:nvPr>
        </p:nvGraphicFramePr>
        <p:xfrm>
          <a:off x="696961" y="4146126"/>
          <a:ext cx="10725153" cy="944880"/>
        </p:xfrm>
        <a:graphic>
          <a:graphicData uri="http://schemas.openxmlformats.org/drawingml/2006/table">
            <a:tbl>
              <a:tblPr firstRow="1" bandRow="1">
                <a:tableStyleId>{5C22544A-7EE6-4342-B048-85BDC9FD1C3A}</a:tableStyleId>
              </a:tblPr>
              <a:tblGrid>
                <a:gridCol w="3575051">
                  <a:extLst>
                    <a:ext uri="{9D8B030D-6E8A-4147-A177-3AD203B41FA5}">
                      <a16:colId xmlns:a16="http://schemas.microsoft.com/office/drawing/2014/main" val="2509328436"/>
                    </a:ext>
                  </a:extLst>
                </a:gridCol>
                <a:gridCol w="3575051">
                  <a:extLst>
                    <a:ext uri="{9D8B030D-6E8A-4147-A177-3AD203B41FA5}">
                      <a16:colId xmlns:a16="http://schemas.microsoft.com/office/drawing/2014/main" val="1238097447"/>
                    </a:ext>
                  </a:extLst>
                </a:gridCol>
                <a:gridCol w="3575051">
                  <a:extLst>
                    <a:ext uri="{9D8B030D-6E8A-4147-A177-3AD203B41FA5}">
                      <a16:colId xmlns:a16="http://schemas.microsoft.com/office/drawing/2014/main" val="329602849"/>
                    </a:ext>
                  </a:extLst>
                </a:gridCol>
              </a:tblGrid>
              <a:tr h="370840">
                <a:tc>
                  <a:txBody>
                    <a:bodyPr/>
                    <a:lstStyle/>
                    <a:p>
                      <a:pPr algn="ctr"/>
                      <a:r>
                        <a:rPr lang="en-US" sz="2000" b="1" dirty="0">
                          <a:solidFill>
                            <a:schemeClr val="tx1"/>
                          </a:solidFill>
                          <a:latin typeface="Times New Roman" panose="02020603050405020304" pitchFamily="18" charset="0"/>
                          <a:ea typeface="Calibri" panose="020F0502020204030204" pitchFamily="34" charset="0"/>
                        </a:rPr>
                        <a:t>Genotype</a:t>
                      </a:r>
                      <a:endParaRPr lang="en-US" sz="2000" dirty="0">
                        <a:solidFill>
                          <a:schemeClr val="tx1"/>
                        </a:solidFill>
                      </a:endParaRP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BC-0382</a:t>
                      </a:r>
                      <a:endParaRPr lang="en-US" sz="2000" dirty="0">
                        <a:solidFill>
                          <a:schemeClr val="tx1"/>
                        </a:solidFill>
                      </a:endParaRP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BC-0358</a:t>
                      </a:r>
                      <a:endParaRPr lang="en-US" sz="2000" dirty="0">
                        <a:solidFill>
                          <a:schemeClr val="tx1"/>
                        </a:solidFill>
                      </a:endParaRPr>
                    </a:p>
                  </a:txBody>
                  <a:tcPr/>
                </a:tc>
                <a:extLst>
                  <a:ext uri="{0D108BD9-81ED-4DB2-BD59-A6C34878D82A}">
                    <a16:rowId xmlns:a16="http://schemas.microsoft.com/office/drawing/2014/main" val="1775356714"/>
                  </a:ext>
                </a:extLst>
              </a:tr>
              <a:tr h="370840">
                <a:tc>
                  <a:txBody>
                    <a:bodyPr/>
                    <a:lstStyle/>
                    <a:p>
                      <a:pPr algn="ctr">
                        <a:lnSpc>
                          <a:spcPct val="150000"/>
                        </a:lnSpc>
                      </a:pPr>
                      <a:r>
                        <a:rPr lang="en-US" sz="2000" b="1" dirty="0">
                          <a:solidFill>
                            <a:schemeClr val="tx1"/>
                          </a:solidFill>
                          <a:latin typeface="Times New Roman" panose="02020603050405020304" pitchFamily="18" charset="0"/>
                          <a:ea typeface="Calibri" panose="020F0502020204030204" pitchFamily="34" charset="0"/>
                        </a:rPr>
                        <a:t>1</a:t>
                      </a:r>
                      <a:r>
                        <a:rPr lang="en-US" sz="2000" b="1" baseline="30000" dirty="0">
                          <a:solidFill>
                            <a:schemeClr val="tx1"/>
                          </a:solidFill>
                          <a:latin typeface="Times New Roman" panose="02020603050405020304" pitchFamily="18" charset="0"/>
                          <a:ea typeface="Calibri" panose="020F0502020204030204" pitchFamily="34" charset="0"/>
                        </a:rPr>
                        <a:t>st</a:t>
                      </a:r>
                      <a:r>
                        <a:rPr lang="en-US" sz="2000" b="1" dirty="0">
                          <a:solidFill>
                            <a:schemeClr val="tx1"/>
                          </a:solidFill>
                          <a:latin typeface="Times New Roman" panose="02020603050405020304" pitchFamily="18" charset="0"/>
                          <a:ea typeface="Calibri" panose="020F0502020204030204" pitchFamily="34" charset="0"/>
                        </a:rPr>
                        <a:t> picking percentage</a:t>
                      </a:r>
                    </a:p>
                  </a:txBody>
                  <a:tcPr/>
                </a:tc>
                <a:tc>
                  <a:txBody>
                    <a:bodyPr/>
                    <a:lstStyle/>
                    <a:p>
                      <a:pPr algn="ctr"/>
                      <a:r>
                        <a:rPr lang="en-US" sz="2000" b="1" dirty="0">
                          <a:solidFill>
                            <a:schemeClr val="tx1"/>
                          </a:solidFill>
                          <a:latin typeface="Times New Roman" panose="02020603050405020304" pitchFamily="18" charset="0"/>
                          <a:ea typeface="Calibri" panose="020F0502020204030204" pitchFamily="34" charset="0"/>
                        </a:rPr>
                        <a:t> </a:t>
                      </a:r>
                      <a:r>
                        <a:rPr lang="en-US" sz="2000" b="1" dirty="0">
                          <a:latin typeface="Times New Roman" panose="02020603050405020304" pitchFamily="18" charset="0"/>
                          <a:ea typeface="Calibri" panose="020F0502020204030204" pitchFamily="34" charset="0"/>
                        </a:rPr>
                        <a:t>69.04 % </a:t>
                      </a:r>
                      <a:r>
                        <a:rPr lang="en-US" sz="2000" b="1" dirty="0">
                          <a:solidFill>
                            <a:schemeClr val="tx1"/>
                          </a:solidFill>
                          <a:latin typeface="Times New Roman" panose="02020603050405020304" pitchFamily="18" charset="0"/>
                          <a:ea typeface="Calibri" panose="020F0502020204030204" pitchFamily="34" charset="0"/>
                        </a:rPr>
                        <a:t>(Highest)</a:t>
                      </a:r>
                      <a:endParaRPr lang="en-US" sz="2000" dirty="0">
                        <a:solidFill>
                          <a:schemeClr val="tx1"/>
                        </a:solidFill>
                      </a:endParaRPr>
                    </a:p>
                  </a:txBody>
                  <a:tcPr/>
                </a:tc>
                <a:tc>
                  <a:txBody>
                    <a:bodyPr/>
                    <a:lstStyle/>
                    <a:p>
                      <a:pPr algn="ctr"/>
                      <a:r>
                        <a:rPr lang="en-US" sz="2000" b="1" dirty="0">
                          <a:latin typeface="Times New Roman" panose="02020603050405020304" pitchFamily="18" charset="0"/>
                          <a:ea typeface="Calibri" panose="020F0502020204030204" pitchFamily="34" charset="0"/>
                        </a:rPr>
                        <a:t>20.52 % </a:t>
                      </a:r>
                      <a:r>
                        <a:rPr lang="en-US" sz="2000" b="1" dirty="0">
                          <a:solidFill>
                            <a:schemeClr val="tx1"/>
                          </a:solidFill>
                          <a:latin typeface="Times New Roman" panose="02020603050405020304" pitchFamily="18" charset="0"/>
                          <a:ea typeface="Calibri" panose="020F0502020204030204" pitchFamily="34" charset="0"/>
                        </a:rPr>
                        <a:t>(Lowest)</a:t>
                      </a:r>
                      <a:endParaRPr lang="en-US" sz="2000" dirty="0">
                        <a:solidFill>
                          <a:schemeClr val="tx1"/>
                        </a:solidFill>
                      </a:endParaRPr>
                    </a:p>
                  </a:txBody>
                  <a:tcPr/>
                </a:tc>
                <a:extLst>
                  <a:ext uri="{0D108BD9-81ED-4DB2-BD59-A6C34878D82A}">
                    <a16:rowId xmlns:a16="http://schemas.microsoft.com/office/drawing/2014/main" val="1412565485"/>
                  </a:ext>
                </a:extLst>
              </a:tr>
            </a:tbl>
          </a:graphicData>
        </a:graphic>
      </p:graphicFrame>
      <p:sp>
        <p:nvSpPr>
          <p:cNvPr id="5" name="Slide Number Placeholder 4"/>
          <p:cNvSpPr>
            <a:spLocks noGrp="1"/>
          </p:cNvSpPr>
          <p:nvPr>
            <p:ph type="sldNum" sz="quarter" idx="15"/>
          </p:nvPr>
        </p:nvSpPr>
        <p:spPr/>
        <p:txBody>
          <a:bodyPr/>
          <a:lstStyle/>
          <a:p>
            <a:fld id="{C05B6802-0F41-4790-B85A-4AD63152707D}" type="slidenum">
              <a:rPr lang="en-US" smtClean="0"/>
              <a:pPr/>
              <a:t>9</a:t>
            </a:fld>
            <a:endParaRPr lang="en-US"/>
          </a:p>
        </p:txBody>
      </p:sp>
    </p:spTree>
    <p:extLst>
      <p:ext uri="{BB962C8B-B14F-4D97-AF65-F5344CB8AC3E}">
        <p14:creationId xmlns:p14="http://schemas.microsoft.com/office/powerpoint/2010/main" val="20627798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568</TotalTime>
  <Words>2136</Words>
  <Application>Microsoft Macintosh PowerPoint</Application>
  <PresentationFormat>Widescreen</PresentationFormat>
  <Paragraphs>990</Paragraphs>
  <Slides>23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Algerian</vt:lpstr>
      <vt:lpstr>Arial</vt:lpstr>
      <vt:lpstr>Calibri</vt:lpstr>
      <vt:lpstr>Century Schoolbook</vt:lpstr>
      <vt:lpstr>Times New Roman</vt:lpstr>
      <vt:lpstr>Wingdings</vt:lpstr>
      <vt:lpstr>Wingdings 2</vt:lpstr>
      <vt:lpstr>Oriel</vt:lpstr>
      <vt:lpstr>PowerPoint Presentation</vt:lpstr>
      <vt:lpstr>Objectives  </vt:lpstr>
      <vt:lpstr>Experimental Details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Microsoft Office User</cp:lastModifiedBy>
  <cp:revision>204</cp:revision>
  <dcterms:created xsi:type="dcterms:W3CDTF">2017-06-08T03:35:39Z</dcterms:created>
  <dcterms:modified xsi:type="dcterms:W3CDTF">2020-11-16T21:41:15Z</dcterms:modified>
</cp:coreProperties>
</file>