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7" r:id="rId3"/>
    <p:sldId id="258" r:id="rId4"/>
    <p:sldId id="274" r:id="rId5"/>
    <p:sldId id="277" r:id="rId6"/>
    <p:sldId id="278" r:id="rId7"/>
    <p:sldId id="293" r:id="rId8"/>
    <p:sldId id="294" r:id="rId9"/>
    <p:sldId id="300" r:id="rId10"/>
    <p:sldId id="301" r:id="rId11"/>
    <p:sldId id="295" r:id="rId12"/>
    <p:sldId id="296" r:id="rId13"/>
    <p:sldId id="297" r:id="rId14"/>
    <p:sldId id="298" r:id="rId15"/>
    <p:sldId id="299" r:id="rId16"/>
    <p:sldId id="271" r:id="rId17"/>
    <p:sldId id="272" r:id="rId18"/>
    <p:sldId id="302" r:id="rId19"/>
    <p:sldId id="283" r:id="rId20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00"/>
    <a:srgbClr val="990099"/>
    <a:srgbClr val="9900CC"/>
    <a:srgbClr val="CC00CC"/>
    <a:srgbClr val="FF9900"/>
    <a:srgbClr val="4AD505"/>
    <a:srgbClr val="FF3300"/>
    <a:srgbClr val="008000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6951" autoAdjust="0"/>
  </p:normalViewPr>
  <p:slideViewPr>
    <p:cSldViewPr>
      <p:cViewPr varScale="1">
        <p:scale>
          <a:sx n="113" d="100"/>
          <a:sy n="113" d="100"/>
        </p:scale>
        <p:origin x="21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098315835521293E-2"/>
          <c:y val="9.5853107985620398E-2"/>
          <c:w val="0.92090168416448404"/>
          <c:h val="0.742356805262339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CAGR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2002-07</c:v>
                </c:pt>
                <c:pt idx="1">
                  <c:v>2007-12</c:v>
                </c:pt>
                <c:pt idx="2">
                  <c:v>2012-15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7.94</c:v>
                </c:pt>
                <c:pt idx="1">
                  <c:v>3.37</c:v>
                </c:pt>
                <c:pt idx="2">
                  <c:v>1.21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72-F542-ADC5-7ED6FB3F7B8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Productivity (Kg/ha/yr)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2002-07</c:v>
                </c:pt>
                <c:pt idx="1">
                  <c:v>2007-12</c:v>
                </c:pt>
                <c:pt idx="2">
                  <c:v>2012-15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27.8</c:v>
                </c:pt>
                <c:pt idx="1">
                  <c:v>15.8</c:v>
                </c:pt>
                <c:pt idx="2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72-F542-ADC5-7ED6FB3F7B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-2136217448"/>
        <c:axId val="-2136214472"/>
      </c:barChart>
      <c:catAx>
        <c:axId val="-21362174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2136214472"/>
        <c:crosses val="autoZero"/>
        <c:auto val="1"/>
        <c:lblAlgn val="ctr"/>
        <c:lblOffset val="100"/>
        <c:noMultiLvlLbl val="0"/>
      </c:catAx>
      <c:valAx>
        <c:axId val="-213621447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-213621744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Import (Lakh bales)</c:v>
                </c:pt>
              </c:strCache>
            </c:strRef>
          </c:tx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1997-98</c:v>
                </c:pt>
                <c:pt idx="1">
                  <c:v>1998-99</c:v>
                </c:pt>
                <c:pt idx="2">
                  <c:v>1999-00</c:v>
                </c:pt>
                <c:pt idx="3">
                  <c:v>2000-01</c:v>
                </c:pt>
                <c:pt idx="4">
                  <c:v>2001-02</c:v>
                </c:pt>
                <c:pt idx="5">
                  <c:v>2002-03</c:v>
                </c:pt>
                <c:pt idx="6">
                  <c:v>2003-04</c:v>
                </c:pt>
                <c:pt idx="7">
                  <c:v>2004-05</c:v>
                </c:pt>
                <c:pt idx="8">
                  <c:v>2005-06</c:v>
                </c:pt>
                <c:pt idx="9">
                  <c:v>2006-07</c:v>
                </c:pt>
                <c:pt idx="10">
                  <c:v>2007-08</c:v>
                </c:pt>
                <c:pt idx="11">
                  <c:v>2008-09</c:v>
                </c:pt>
                <c:pt idx="12">
                  <c:v>2009-10</c:v>
                </c:pt>
                <c:pt idx="13">
                  <c:v>2010-11</c:v>
                </c:pt>
                <c:pt idx="14">
                  <c:v>2011-12</c:v>
                </c:pt>
                <c:pt idx="15">
                  <c:v>2012-13</c:v>
                </c:pt>
                <c:pt idx="16">
                  <c:v>2013-14</c:v>
                </c:pt>
                <c:pt idx="17">
                  <c:v>2014-15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4.13</c:v>
                </c:pt>
                <c:pt idx="1">
                  <c:v>7.87</c:v>
                </c:pt>
                <c:pt idx="2">
                  <c:v>22.01</c:v>
                </c:pt>
                <c:pt idx="3">
                  <c:v>22.130000000000031</c:v>
                </c:pt>
                <c:pt idx="4">
                  <c:v>25.259999999999991</c:v>
                </c:pt>
                <c:pt idx="5">
                  <c:v>17.670000000000009</c:v>
                </c:pt>
                <c:pt idx="6">
                  <c:v>7.21</c:v>
                </c:pt>
                <c:pt idx="7">
                  <c:v>12.17</c:v>
                </c:pt>
                <c:pt idx="8">
                  <c:v>5</c:v>
                </c:pt>
                <c:pt idx="9">
                  <c:v>5.53</c:v>
                </c:pt>
                <c:pt idx="10">
                  <c:v>6.38</c:v>
                </c:pt>
                <c:pt idx="11">
                  <c:v>10</c:v>
                </c:pt>
                <c:pt idx="12">
                  <c:v>7</c:v>
                </c:pt>
                <c:pt idx="13">
                  <c:v>2.38</c:v>
                </c:pt>
                <c:pt idx="14">
                  <c:v>7.51</c:v>
                </c:pt>
                <c:pt idx="15">
                  <c:v>14.59</c:v>
                </c:pt>
                <c:pt idx="16">
                  <c:v>10.8</c:v>
                </c:pt>
                <c:pt idx="17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B9-A242-BA46-C0D28D83FA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Export (Lakh bales)</c:v>
                </c:pt>
              </c:strCache>
            </c:strRef>
          </c:tx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1997-98</c:v>
                </c:pt>
                <c:pt idx="1">
                  <c:v>1998-99</c:v>
                </c:pt>
                <c:pt idx="2">
                  <c:v>1999-00</c:v>
                </c:pt>
                <c:pt idx="3">
                  <c:v>2000-01</c:v>
                </c:pt>
                <c:pt idx="4">
                  <c:v>2001-02</c:v>
                </c:pt>
                <c:pt idx="5">
                  <c:v>2002-03</c:v>
                </c:pt>
                <c:pt idx="6">
                  <c:v>2003-04</c:v>
                </c:pt>
                <c:pt idx="7">
                  <c:v>2004-05</c:v>
                </c:pt>
                <c:pt idx="8">
                  <c:v>2005-06</c:v>
                </c:pt>
                <c:pt idx="9">
                  <c:v>2006-07</c:v>
                </c:pt>
                <c:pt idx="10">
                  <c:v>2007-08</c:v>
                </c:pt>
                <c:pt idx="11">
                  <c:v>2008-09</c:v>
                </c:pt>
                <c:pt idx="12">
                  <c:v>2009-10</c:v>
                </c:pt>
                <c:pt idx="13">
                  <c:v>2010-11</c:v>
                </c:pt>
                <c:pt idx="14">
                  <c:v>2011-12</c:v>
                </c:pt>
                <c:pt idx="15">
                  <c:v>2012-13</c:v>
                </c:pt>
                <c:pt idx="16">
                  <c:v>2013-14</c:v>
                </c:pt>
                <c:pt idx="17">
                  <c:v>2014-15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3.5</c:v>
                </c:pt>
                <c:pt idx="1">
                  <c:v>1.01</c:v>
                </c:pt>
                <c:pt idx="2">
                  <c:v>0.65000000000000402</c:v>
                </c:pt>
                <c:pt idx="3">
                  <c:v>0.60000000000000098</c:v>
                </c:pt>
                <c:pt idx="4">
                  <c:v>0.5</c:v>
                </c:pt>
                <c:pt idx="5">
                  <c:v>0.84000000000000097</c:v>
                </c:pt>
                <c:pt idx="6">
                  <c:v>12.11</c:v>
                </c:pt>
                <c:pt idx="7">
                  <c:v>9.1399999999999988</c:v>
                </c:pt>
                <c:pt idx="8">
                  <c:v>47</c:v>
                </c:pt>
                <c:pt idx="9">
                  <c:v>58</c:v>
                </c:pt>
                <c:pt idx="10">
                  <c:v>85</c:v>
                </c:pt>
                <c:pt idx="11">
                  <c:v>35</c:v>
                </c:pt>
                <c:pt idx="12">
                  <c:v>83</c:v>
                </c:pt>
                <c:pt idx="13">
                  <c:v>76.5</c:v>
                </c:pt>
                <c:pt idx="14">
                  <c:v>129.57</c:v>
                </c:pt>
                <c:pt idx="15">
                  <c:v>101.43</c:v>
                </c:pt>
                <c:pt idx="16">
                  <c:v>117.92</c:v>
                </c:pt>
                <c:pt idx="17">
                  <c:v>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B9-A242-BA46-C0D28D83FA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30494568"/>
        <c:axId val="2130004456"/>
      </c:lineChart>
      <c:catAx>
        <c:axId val="2130494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30004456"/>
        <c:crosses val="autoZero"/>
        <c:auto val="1"/>
        <c:lblAlgn val="ctr"/>
        <c:lblOffset val="100"/>
        <c:noMultiLvlLbl val="0"/>
      </c:catAx>
      <c:valAx>
        <c:axId val="21300044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3049456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DC9C4-0D05-45A8-A9DB-5B92FD592C43}" type="datetimeFigureOut">
              <a:rPr lang="en-US" smtClean="0"/>
              <a:pPr/>
              <a:t>11/17/20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31689-C333-4A7B-9F36-45F1721E6B5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2234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4016E-1BC1-4BE9-AD26-8A6506D4DA58}" type="datetimeFigureOut">
              <a:rPr lang="en-US" smtClean="0"/>
              <a:pPr/>
              <a:t>11/17/20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687F9-68B7-4ED9-B82E-12F75DA5E54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705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7D1529-6A4C-44A2-B497-525A49911C5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687F9-68B7-4ED9-B82E-12F75DA5E549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687F9-68B7-4ED9-B82E-12F75DA5E549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687F9-68B7-4ED9-B82E-12F75DA5E549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206C-0857-4085-8383-FA36471F1F5C}" type="datetimeFigureOut">
              <a:rPr lang="en-US" smtClean="0"/>
              <a:pPr/>
              <a:t>11/17/20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93AD-A067-4A3E-8322-BA7723781C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206C-0857-4085-8383-FA36471F1F5C}" type="datetimeFigureOut">
              <a:rPr lang="en-US" smtClean="0"/>
              <a:pPr/>
              <a:t>11/17/20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93AD-A067-4A3E-8322-BA7723781C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206C-0857-4085-8383-FA36471F1F5C}" type="datetimeFigureOut">
              <a:rPr lang="en-US" smtClean="0"/>
              <a:pPr/>
              <a:t>11/17/20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93AD-A067-4A3E-8322-BA7723781C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288E4-AFD3-48FB-9407-BB548B25D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206C-0857-4085-8383-FA36471F1F5C}" type="datetimeFigureOut">
              <a:rPr lang="en-US" smtClean="0"/>
              <a:pPr/>
              <a:t>11/17/20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93AD-A067-4A3E-8322-BA7723781C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206C-0857-4085-8383-FA36471F1F5C}" type="datetimeFigureOut">
              <a:rPr lang="en-US" smtClean="0"/>
              <a:pPr/>
              <a:t>11/17/20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93AD-A067-4A3E-8322-BA7723781C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206C-0857-4085-8383-FA36471F1F5C}" type="datetimeFigureOut">
              <a:rPr lang="en-US" smtClean="0"/>
              <a:pPr/>
              <a:t>11/17/20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93AD-A067-4A3E-8322-BA7723781C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206C-0857-4085-8383-FA36471F1F5C}" type="datetimeFigureOut">
              <a:rPr lang="en-US" smtClean="0"/>
              <a:pPr/>
              <a:t>11/17/20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93AD-A067-4A3E-8322-BA7723781C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206C-0857-4085-8383-FA36471F1F5C}" type="datetimeFigureOut">
              <a:rPr lang="en-US" smtClean="0"/>
              <a:pPr/>
              <a:t>11/17/20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93AD-A067-4A3E-8322-BA7723781C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206C-0857-4085-8383-FA36471F1F5C}" type="datetimeFigureOut">
              <a:rPr lang="en-US" smtClean="0"/>
              <a:pPr/>
              <a:t>11/17/20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93AD-A067-4A3E-8322-BA7723781C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206C-0857-4085-8383-FA36471F1F5C}" type="datetimeFigureOut">
              <a:rPr lang="en-US" smtClean="0"/>
              <a:pPr/>
              <a:t>11/17/20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93AD-A067-4A3E-8322-BA7723781C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206C-0857-4085-8383-FA36471F1F5C}" type="datetimeFigureOut">
              <a:rPr lang="en-US" smtClean="0"/>
              <a:pPr/>
              <a:t>11/17/20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93AD-A067-4A3E-8322-BA7723781C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B206C-0857-4085-8383-FA36471F1F5C}" type="datetimeFigureOut">
              <a:rPr lang="en-US" smtClean="0"/>
              <a:pPr/>
              <a:t>11/17/20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493AD-A067-4A3E-8322-BA7723781CE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3300"/>
                </a:solidFill>
              </a:rPr>
              <a:t>Transgenic Cotton : Gateway to Sustainable Cotton Production- Experience India</a:t>
            </a:r>
            <a:endParaRPr lang="en-IN" sz="3200" dirty="0">
              <a:solidFill>
                <a:srgbClr val="FF33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en-US" sz="4500" dirty="0">
              <a:solidFill>
                <a:srgbClr val="0000FF"/>
              </a:solidFill>
            </a:endParaRPr>
          </a:p>
          <a:p>
            <a:pPr algn="ctr">
              <a:buNone/>
            </a:pPr>
            <a:endParaRPr lang="en-US" sz="4500" dirty="0">
              <a:solidFill>
                <a:srgbClr val="0000FF"/>
              </a:solidFill>
            </a:endParaRPr>
          </a:p>
          <a:p>
            <a:pPr algn="ctr">
              <a:buNone/>
            </a:pPr>
            <a:endParaRPr lang="en-US" sz="4500" dirty="0">
              <a:solidFill>
                <a:srgbClr val="0000FF"/>
              </a:solidFill>
            </a:endParaRPr>
          </a:p>
          <a:p>
            <a:pPr algn="ctr">
              <a:buNone/>
            </a:pPr>
            <a:r>
              <a:rPr lang="en-US" sz="9600" dirty="0" err="1">
                <a:solidFill>
                  <a:srgbClr val="0000FF"/>
                </a:solidFill>
              </a:rPr>
              <a:t>V.Kumar</a:t>
            </a:r>
            <a:endParaRPr lang="en-US" sz="9600" dirty="0">
              <a:solidFill>
                <a:srgbClr val="0000FF"/>
              </a:solidFill>
            </a:endParaRPr>
          </a:p>
          <a:p>
            <a:pPr algn="ctr">
              <a:buNone/>
            </a:pPr>
            <a:r>
              <a:rPr lang="en-US" sz="9600" i="1" dirty="0">
                <a:solidFill>
                  <a:srgbClr val="0000FF"/>
                </a:solidFill>
              </a:rPr>
              <a:t>Former</a:t>
            </a:r>
            <a:r>
              <a:rPr lang="en-US" sz="9600" dirty="0">
                <a:solidFill>
                  <a:srgbClr val="0000FF"/>
                </a:solidFill>
              </a:rPr>
              <a:t> Research Scientist (Cotton)</a:t>
            </a:r>
          </a:p>
          <a:p>
            <a:pPr algn="ctr">
              <a:buNone/>
            </a:pPr>
            <a:r>
              <a:rPr lang="en-US" sz="9600" dirty="0">
                <a:solidFill>
                  <a:srgbClr val="0000FF"/>
                </a:solidFill>
              </a:rPr>
              <a:t>Main Cotton Research Station, NAU</a:t>
            </a:r>
          </a:p>
          <a:p>
            <a:pPr algn="ctr">
              <a:buNone/>
            </a:pPr>
            <a:r>
              <a:rPr lang="en-US" sz="9600" dirty="0" err="1">
                <a:solidFill>
                  <a:srgbClr val="0000FF"/>
                </a:solidFill>
              </a:rPr>
              <a:t>Surat</a:t>
            </a:r>
            <a:r>
              <a:rPr lang="en-US" sz="9600" dirty="0">
                <a:solidFill>
                  <a:srgbClr val="0000FF"/>
                </a:solidFill>
              </a:rPr>
              <a:t>, India</a:t>
            </a:r>
          </a:p>
          <a:p>
            <a:pPr algn="ctr">
              <a:buNone/>
            </a:pPr>
            <a:endParaRPr lang="en-US" sz="7200" dirty="0">
              <a:solidFill>
                <a:srgbClr val="0000FF"/>
              </a:solidFill>
            </a:endParaRPr>
          </a:p>
          <a:p>
            <a:pPr algn="ctr">
              <a:buNone/>
            </a:pPr>
            <a:endParaRPr lang="en-US" sz="5500" dirty="0">
              <a:solidFill>
                <a:srgbClr val="0000FF"/>
              </a:solidFill>
            </a:endParaRPr>
          </a:p>
          <a:p>
            <a:pPr algn="ctr">
              <a:buNone/>
            </a:pPr>
            <a:endParaRPr lang="en-US" sz="2800" dirty="0">
              <a:solidFill>
                <a:srgbClr val="0000FF"/>
              </a:solidFill>
            </a:endParaRP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8000" dirty="0"/>
              <a:t> ICAC 13th Meeting of IRCR Network on Cotton</a:t>
            </a:r>
          </a:p>
          <a:p>
            <a:pPr algn="ctr">
              <a:buNone/>
            </a:pPr>
            <a:r>
              <a:rPr lang="en-US" sz="8000" dirty="0"/>
              <a:t>2-6 February 2018, Luxor, Egypt</a:t>
            </a:r>
          </a:p>
          <a:p>
            <a:pPr algn="ctr">
              <a:buNone/>
            </a:pPr>
            <a:endParaRPr lang="en-US" sz="5000" dirty="0"/>
          </a:p>
          <a:p>
            <a:pPr algn="ctr">
              <a:buNone/>
            </a:pPr>
            <a:endParaRPr lang="en-US" sz="4400" dirty="0"/>
          </a:p>
          <a:p>
            <a:pPr algn="ctr">
              <a:buNone/>
            </a:pPr>
            <a:endParaRPr lang="en-US" sz="4400" dirty="0"/>
          </a:p>
          <a:p>
            <a:pPr algn="ctr">
              <a:buNone/>
            </a:pPr>
            <a:endParaRPr lang="en-US" sz="3800" dirty="0"/>
          </a:p>
          <a:p>
            <a:pPr algn="ctr">
              <a:buNone/>
            </a:pPr>
            <a:endParaRPr lang="en-US" sz="2000" dirty="0"/>
          </a:p>
          <a:p>
            <a:pPr algn="ctr">
              <a:buNone/>
            </a:pPr>
            <a:endParaRPr lang="en-US" dirty="0"/>
          </a:p>
          <a:p>
            <a:endParaRPr lang="en-US" dirty="0"/>
          </a:p>
          <a:p>
            <a:endParaRPr lang="en-US" sz="5600" dirty="0"/>
          </a:p>
          <a:p>
            <a:pPr algn="ctr">
              <a:buNone/>
            </a:pPr>
            <a:r>
              <a:rPr lang="en-US" sz="5600" i="1" dirty="0">
                <a:solidFill>
                  <a:srgbClr val="00B050"/>
                </a:solidFill>
              </a:rPr>
              <a:t>Views/interpretations expressed by the presenter may/may not be  subscribed by the affiliating institute  </a:t>
            </a:r>
            <a:endParaRPr lang="en-IN" sz="56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Average usage of insecticides per year in cotton in India (</a:t>
            </a:r>
            <a:r>
              <a:rPr lang="en-US" sz="2800" i="1" dirty="0">
                <a:solidFill>
                  <a:srgbClr val="FF0000"/>
                </a:solidFill>
              </a:rPr>
              <a:t>metric </a:t>
            </a:r>
            <a:r>
              <a:rPr lang="en-US" sz="2800" i="1" dirty="0" err="1">
                <a:solidFill>
                  <a:srgbClr val="FF0000"/>
                </a:solidFill>
              </a:rPr>
              <a:t>tonnes</a:t>
            </a:r>
            <a:r>
              <a:rPr lang="en-US" sz="3600" dirty="0">
                <a:solidFill>
                  <a:srgbClr val="FF0000"/>
                </a:solidFill>
              </a:rPr>
              <a:t>)</a:t>
            </a:r>
            <a:endParaRPr lang="en-IN" sz="36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9144000" cy="52149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r>
                        <a:rPr lang="en-US" sz="2400" dirty="0"/>
                        <a:t>Period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Sucking  pests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Bollworms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Total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Insecticide kg/ha</a:t>
                      </a:r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0132">
                <a:tc>
                  <a:txBody>
                    <a:bodyPr/>
                    <a:lstStyle/>
                    <a:p>
                      <a:r>
                        <a:rPr lang="en-US" sz="2400" dirty="0"/>
                        <a:t>1997-02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3798.6</a:t>
                      </a:r>
                    </a:p>
                    <a:p>
                      <a:r>
                        <a:rPr lang="en-US" sz="2400" dirty="0"/>
                        <a:t>(32.3)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7696.4</a:t>
                      </a:r>
                    </a:p>
                    <a:p>
                      <a:r>
                        <a:rPr lang="en-US" sz="2400" dirty="0"/>
                        <a:t>(65.5)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11750.4</a:t>
                      </a:r>
                    </a:p>
                    <a:p>
                      <a:r>
                        <a:rPr lang="en-US" sz="2400" dirty="0"/>
                        <a:t>[33.4]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1.328</a:t>
                      </a:r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0132">
                <a:tc>
                  <a:txBody>
                    <a:bodyPr/>
                    <a:lstStyle/>
                    <a:p>
                      <a:r>
                        <a:rPr lang="en-US" sz="2400" dirty="0"/>
                        <a:t>2002-07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2563.2</a:t>
                      </a:r>
                    </a:p>
                    <a:p>
                      <a:r>
                        <a:rPr lang="en-US" sz="2400" dirty="0"/>
                        <a:t>(34.8)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4464.0</a:t>
                      </a:r>
                    </a:p>
                    <a:p>
                      <a:r>
                        <a:rPr lang="en-US" sz="2400" dirty="0"/>
                        <a:t>(60.6)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7362.4</a:t>
                      </a:r>
                    </a:p>
                    <a:p>
                      <a:r>
                        <a:rPr lang="en-US" sz="2400" dirty="0"/>
                        <a:t>[23.3]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0.878</a:t>
                      </a:r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132">
                <a:tc>
                  <a:txBody>
                    <a:bodyPr/>
                    <a:lstStyle/>
                    <a:p>
                      <a:r>
                        <a:rPr lang="en-US" sz="2400" dirty="0"/>
                        <a:t>2007-12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5428.0</a:t>
                      </a:r>
                    </a:p>
                    <a:p>
                      <a:r>
                        <a:rPr lang="en-US" sz="2400" dirty="0"/>
                        <a:t>(84.7)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564.8</a:t>
                      </a:r>
                    </a:p>
                    <a:p>
                      <a:r>
                        <a:rPr lang="en-US" sz="2400" dirty="0"/>
                        <a:t>(8.8)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6708.4</a:t>
                      </a:r>
                    </a:p>
                    <a:p>
                      <a:r>
                        <a:rPr lang="en-US" sz="2400" dirty="0"/>
                        <a:t>[18.9]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0.611</a:t>
                      </a:r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4446">
                <a:tc gridSpan="5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  <a:p>
                      <a:pPr algn="ctr"/>
                      <a:endParaRPr lang="en-US" sz="1600" dirty="0"/>
                    </a:p>
                    <a:p>
                      <a:pPr algn="ctr"/>
                      <a:r>
                        <a:rPr lang="en-US" sz="1600" i="1" dirty="0"/>
                        <a:t>( ) figures indicate per cent of total insecticides used in cotton</a:t>
                      </a:r>
                    </a:p>
                    <a:p>
                      <a:pPr algn="ctr"/>
                      <a:r>
                        <a:rPr lang="en-US" sz="1600" i="1" dirty="0"/>
                        <a:t>[ ] figures indicate percent  insecticides in cotton of the  total used in India</a:t>
                      </a:r>
                      <a:endParaRPr lang="en-IN" sz="160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Estimated nutrient mining (kg/ha)* by cotton in Gujarat</a:t>
            </a:r>
            <a:endParaRPr lang="en-IN" sz="36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 Y P                </a:t>
            </a:r>
            <a:r>
              <a:rPr lang="en-US" dirty="0">
                <a:solidFill>
                  <a:srgbClr val="0070C0"/>
                </a:solidFill>
              </a:rPr>
              <a:t>N                     P2O5                     K2O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>
                <a:solidFill>
                  <a:srgbClr val="C00000"/>
                </a:solidFill>
              </a:rPr>
              <a:t>IX  (375)        </a:t>
            </a:r>
            <a:r>
              <a:rPr lang="en-US" dirty="0"/>
              <a:t>57.38                 11.21                   78.75</a:t>
            </a:r>
          </a:p>
          <a:p>
            <a:pPr algn="ctr">
              <a:buNone/>
            </a:pPr>
            <a:r>
              <a:rPr lang="en-US" dirty="0"/>
              <a:t>                                         </a:t>
            </a:r>
          </a:p>
          <a:p>
            <a:pPr algn="ctr">
              <a:buNone/>
            </a:pPr>
            <a:r>
              <a:rPr lang="en-US" dirty="0">
                <a:solidFill>
                  <a:srgbClr val="C00000"/>
                </a:solidFill>
              </a:rPr>
              <a:t>X  (580)        </a:t>
            </a:r>
            <a:r>
              <a:rPr lang="en-US" dirty="0"/>
              <a:t>88.74                 17.34                 121.80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>
                <a:solidFill>
                  <a:srgbClr val="C00000"/>
                </a:solidFill>
              </a:rPr>
              <a:t>XI  (674)       </a:t>
            </a:r>
            <a:r>
              <a:rPr lang="en-US" dirty="0"/>
              <a:t>103.12</a:t>
            </a:r>
            <a:r>
              <a:rPr lang="en-US" dirty="0">
                <a:solidFill>
                  <a:srgbClr val="C00000"/>
                </a:solidFill>
              </a:rPr>
              <a:t>                </a:t>
            </a:r>
            <a:r>
              <a:rPr lang="en-US" dirty="0"/>
              <a:t>20.15                 141.54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2400" i="1" dirty="0"/>
              <a:t>*based on average lint productivity kg/ha()</a:t>
            </a:r>
            <a:r>
              <a:rPr lang="en-US" dirty="0"/>
              <a:t>                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-357214"/>
            <a:ext cx="9144000" cy="1508105"/>
          </a:xfrm>
          <a:prstGeom prst="rect">
            <a:avLst/>
          </a:prstGeom>
          <a:noFill/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2800" dirty="0">
              <a:solidFill>
                <a:srgbClr val="006600"/>
              </a:solidFill>
              <a:latin typeface="+mj-lt"/>
            </a:endParaRPr>
          </a:p>
          <a:p>
            <a:pPr algn="ctr"/>
            <a:r>
              <a:rPr lang="en-US" sz="3200" dirty="0">
                <a:solidFill>
                  <a:srgbClr val="FF0000"/>
                </a:solidFill>
                <a:latin typeface="+mj-lt"/>
              </a:rPr>
              <a:t>Green house gas (GHG) emission from pesticide application in cotton</a:t>
            </a:r>
            <a:endParaRPr lang="en-IN" sz="3200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" y="1219200"/>
          <a:ext cx="9143995" cy="608063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3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4058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rgbClr val="94C42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Non Bt Cotton</a:t>
                      </a:r>
                    </a:p>
                  </a:txBody>
                  <a:tcPr>
                    <a:solidFill>
                      <a:srgbClr val="94C42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Bt Cotton</a:t>
                      </a:r>
                    </a:p>
                  </a:txBody>
                  <a:tcPr>
                    <a:solidFill>
                      <a:srgbClr val="94C42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0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No. of sprays</a:t>
                      </a:r>
                    </a:p>
                  </a:txBody>
                  <a:tcPr>
                    <a:solidFill>
                      <a:srgbClr val="94C42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Emission</a:t>
                      </a:r>
                      <a:r>
                        <a:rPr lang="en-US" b="1" baseline="0" dirty="0">
                          <a:solidFill>
                            <a:schemeClr val="bg1"/>
                          </a:solidFill>
                        </a:rPr>
                        <a:t> due to pesticide 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4C42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No. of sprays </a:t>
                      </a:r>
                    </a:p>
                  </a:txBody>
                  <a:tcPr>
                    <a:solidFill>
                      <a:srgbClr val="94C42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Emission</a:t>
                      </a:r>
                      <a:r>
                        <a:rPr lang="en-US" b="1" baseline="0" dirty="0">
                          <a:solidFill>
                            <a:schemeClr val="bg1"/>
                          </a:solidFill>
                        </a:rPr>
                        <a:t> due to pesticide 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4C42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0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kgCO</a:t>
                      </a:r>
                      <a:r>
                        <a:rPr lang="en-US" b="1" baseline="-25000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e/ha</a:t>
                      </a:r>
                    </a:p>
                  </a:txBody>
                  <a:tcPr>
                    <a:solidFill>
                      <a:srgbClr val="94C42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kgCO</a:t>
                      </a:r>
                      <a:r>
                        <a:rPr lang="en-US" b="1" baseline="-25000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e/t</a:t>
                      </a:r>
                    </a:p>
                  </a:txBody>
                  <a:tcPr>
                    <a:solidFill>
                      <a:srgbClr val="94C42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kgCO</a:t>
                      </a:r>
                      <a:r>
                        <a:rPr lang="en-US" b="1" baseline="-25000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e/ha</a:t>
                      </a:r>
                    </a:p>
                  </a:txBody>
                  <a:tcPr>
                    <a:solidFill>
                      <a:srgbClr val="94C42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kgCO</a:t>
                      </a:r>
                      <a:r>
                        <a:rPr lang="en-US" b="1" baseline="-25000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e/t</a:t>
                      </a:r>
                    </a:p>
                  </a:txBody>
                  <a:tcPr>
                    <a:solidFill>
                      <a:srgbClr val="94C4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88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2008-09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1973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688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2009-10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1460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688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2010-11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1471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965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905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252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Average </a:t>
                      </a:r>
                    </a:p>
                    <a:p>
                      <a:pPr algn="ctr"/>
                      <a:r>
                        <a:rPr lang="en-US" sz="2400" b="1" dirty="0" err="1"/>
                        <a:t>Reduct</a:t>
                      </a:r>
                      <a:r>
                        <a:rPr lang="en-US" sz="2400" b="1" dirty="0"/>
                        <a:t>.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1635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4.7</a:t>
                      </a:r>
                    </a:p>
                    <a:p>
                      <a:pPr algn="ctr"/>
                      <a:r>
                        <a:rPr lang="en-US" sz="2400" b="1" dirty="0"/>
                        <a:t>(-47.8)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837</a:t>
                      </a:r>
                    </a:p>
                    <a:p>
                      <a:pPr algn="ctr"/>
                      <a:r>
                        <a:rPr lang="en-US" sz="2400" b="1" dirty="0"/>
                        <a:t>(-48.8)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251</a:t>
                      </a:r>
                    </a:p>
                    <a:p>
                      <a:pPr algn="ctr"/>
                      <a:r>
                        <a:rPr lang="en-US" sz="2400" b="1" dirty="0"/>
                        <a:t>(-68.4)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9082">
                <a:tc gridSpan="7">
                  <a:txBody>
                    <a:bodyPr/>
                    <a:lstStyle/>
                    <a:p>
                      <a:pPr algn="r"/>
                      <a:endParaRPr lang="en-US" sz="1400" b="1" i="1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322394" y="6309320"/>
            <a:ext cx="28216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/>
              <a:t>* The data may/may not represent absolute values</a:t>
            </a:r>
            <a:endParaRPr lang="en-IN" sz="1000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01019"/>
            <a:ext cx="9144000" cy="584775"/>
          </a:xfrm>
          <a:prstGeom prst="rect">
            <a:avLst/>
          </a:prstGeom>
          <a:noFill/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+mj-lt"/>
              </a:rPr>
              <a:t>Environment impact quotient (EIQ) field rating</a:t>
            </a:r>
            <a:endParaRPr lang="en-IN" sz="3200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1268760"/>
          <a:ext cx="9144000" cy="594360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8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367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Non Bt Cotton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Bt Cotton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% Reduction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67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2008-09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92.18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20.38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77.9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367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2009-10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55.63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20.94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62.4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367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2010-11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47.93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31.44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34.4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367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Average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65.25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24.25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58.2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5242">
                <a:tc gridSpan="4">
                  <a:txBody>
                    <a:bodyPr/>
                    <a:lstStyle/>
                    <a:p>
                      <a:r>
                        <a:rPr lang="en-US" b="1" dirty="0"/>
                        <a:t>EIQ Field Rating= EIQ x</a:t>
                      </a:r>
                      <a:r>
                        <a:rPr lang="en-US" b="1" baseline="0" dirty="0"/>
                        <a:t> % </a:t>
                      </a:r>
                      <a:r>
                        <a:rPr lang="en-US" b="1" baseline="0" dirty="0" err="1"/>
                        <a:t>a.i</a:t>
                      </a:r>
                      <a:r>
                        <a:rPr lang="en-US" b="1" baseline="0" dirty="0"/>
                        <a:t>. x Rate </a:t>
                      </a:r>
                    </a:p>
                    <a:p>
                      <a:endParaRPr lang="en-US" b="1" baseline="0" dirty="0"/>
                    </a:p>
                    <a:p>
                      <a:endParaRPr lang="en-US" b="1" baseline="0" dirty="0"/>
                    </a:p>
                    <a:p>
                      <a:pPr algn="r"/>
                      <a:endParaRPr lang="en-US" sz="1800" b="1" i="1" dirty="0"/>
                    </a:p>
                    <a:p>
                      <a:pPr algn="r"/>
                      <a:endParaRPr lang="en-US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322394" y="6093296"/>
            <a:ext cx="28216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/>
              <a:t>* The data may/may not represent absolute values</a:t>
            </a:r>
            <a:endParaRPr lang="en-IN" sz="10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914399"/>
          <a:ext cx="9144000" cy="5943601"/>
        </p:xfrm>
        <a:graphic>
          <a:graphicData uri="http://schemas.openxmlformats.org/drawingml/2006/table">
            <a:tbl>
              <a:tblPr firstRow="1" bandRow="1">
                <a:effectLst/>
                <a:tableStyleId>{F5AB1C69-6EDB-4FF4-983F-18BD219EF322}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5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0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27699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Hybrid</a:t>
                      </a:r>
                      <a:endParaRPr lang="en-IN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2008-09</a:t>
                      </a:r>
                      <a:endParaRPr lang="en-IN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2009-10</a:t>
                      </a:r>
                      <a:endParaRPr lang="en-IN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2010-11</a:t>
                      </a:r>
                      <a:endParaRPr lang="en-IN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Average</a:t>
                      </a:r>
                      <a:endParaRPr lang="en-IN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7699">
                <a:tc>
                  <a:txBody>
                    <a:bodyPr/>
                    <a:lstStyle/>
                    <a:p>
                      <a:r>
                        <a:rPr lang="en-US" sz="2400" b="1" dirty="0"/>
                        <a:t>RCH-2</a:t>
                      </a:r>
                      <a:r>
                        <a:rPr lang="en-US" sz="2400" b="1" baseline="0" dirty="0"/>
                        <a:t> (BG-II)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17.0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13.3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11.4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13.9</a:t>
                      </a:r>
                      <a:endParaRPr lang="en-IN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76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RCH-2</a:t>
                      </a:r>
                      <a:r>
                        <a:rPr lang="en-US" sz="2400" b="1" baseline="0" dirty="0"/>
                        <a:t> (Non Bt)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11.0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8.3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6.4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8.6</a:t>
                      </a:r>
                      <a:endParaRPr lang="en-IN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8104">
                <a:tc>
                  <a:txBody>
                    <a:bodyPr/>
                    <a:lstStyle/>
                    <a:p>
                      <a:pPr algn="l"/>
                      <a:r>
                        <a:rPr lang="en-US" sz="2400" b="1" u="none" dirty="0"/>
                        <a:t>Addl. Seed cotton yield</a:t>
                      </a:r>
                      <a:r>
                        <a:rPr lang="en-US" sz="2400" b="1" u="none" baseline="0" dirty="0"/>
                        <a:t> per unit N in Bt  (%)</a:t>
                      </a:r>
                      <a:endParaRPr lang="en-IN" sz="24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6.0</a:t>
                      </a:r>
                    </a:p>
                    <a:p>
                      <a:pPr algn="ctr"/>
                      <a:r>
                        <a:rPr lang="en-US" sz="2400" b="1" dirty="0"/>
                        <a:t>(54.5)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5.0</a:t>
                      </a:r>
                    </a:p>
                    <a:p>
                      <a:pPr algn="ctr"/>
                      <a:r>
                        <a:rPr lang="en-US" sz="2400" b="1" dirty="0"/>
                        <a:t>(60.2)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5.0</a:t>
                      </a:r>
                    </a:p>
                    <a:p>
                      <a:pPr algn="ctr"/>
                      <a:r>
                        <a:rPr lang="en-US" sz="2400" b="1" dirty="0"/>
                        <a:t>(78.1)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5.3</a:t>
                      </a:r>
                    </a:p>
                    <a:p>
                      <a:pPr algn="ctr"/>
                      <a:r>
                        <a:rPr lang="en-US" sz="2400" b="1" dirty="0"/>
                        <a:t>(61.6)</a:t>
                      </a:r>
                      <a:endParaRPr lang="en-IN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400">
                <a:tc gridSpan="5">
                  <a:txBody>
                    <a:bodyPr/>
                    <a:lstStyle/>
                    <a:p>
                      <a:pPr algn="l"/>
                      <a:r>
                        <a:rPr lang="en-US" sz="1800" b="1" u="none" dirty="0"/>
                        <a:t>Fertilizer NPK @ 240 : 0 : 0  kg/ha</a:t>
                      </a:r>
                      <a:endParaRPr lang="en-IN" sz="1800" b="1" u="non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N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N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N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N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228600"/>
            <a:ext cx="9144000" cy="523220"/>
          </a:xfrm>
          <a:prstGeom prst="rect">
            <a:avLst/>
          </a:prstGeom>
          <a:noFill/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+mj-lt"/>
              </a:rPr>
              <a:t>Fertilizer N use efficiency  (kg/kg N) of Bt Vs non-Bt hybrids</a:t>
            </a:r>
            <a:endParaRPr lang="en-IN" sz="28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914399"/>
          <a:ext cx="9144001" cy="59436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77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5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0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48756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Hybrid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2008-09</a:t>
                      </a:r>
                      <a:endParaRPr lang="en-IN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2009-10</a:t>
                      </a:r>
                      <a:endParaRPr lang="en-IN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2010-11</a:t>
                      </a:r>
                      <a:endParaRPr lang="en-IN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Average</a:t>
                      </a:r>
                      <a:endParaRPr lang="en-IN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4956">
                <a:tc>
                  <a:txBody>
                    <a:bodyPr/>
                    <a:lstStyle/>
                    <a:p>
                      <a:r>
                        <a:rPr lang="en-US" sz="2400" b="1" dirty="0"/>
                        <a:t>RCH-2</a:t>
                      </a:r>
                      <a:r>
                        <a:rPr lang="en-US" sz="2400" b="1" baseline="0" dirty="0"/>
                        <a:t> (BG-II)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29.2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22.7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39.2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30.4</a:t>
                      </a:r>
                      <a:endParaRPr lang="en-IN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4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RCH-2</a:t>
                      </a:r>
                      <a:r>
                        <a:rPr lang="en-US" sz="2400" b="1" baseline="0" dirty="0"/>
                        <a:t> (Non Bt)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18.9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14.3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21.8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18.3</a:t>
                      </a:r>
                      <a:endParaRPr lang="en-IN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814">
                <a:tc>
                  <a:txBody>
                    <a:bodyPr/>
                    <a:lstStyle/>
                    <a:p>
                      <a:pPr algn="l"/>
                      <a:r>
                        <a:rPr lang="en-US" sz="2400" b="1" u="none" dirty="0"/>
                        <a:t>Addl. Seed cotton yield</a:t>
                      </a:r>
                      <a:r>
                        <a:rPr lang="en-US" sz="2400" b="1" u="none" baseline="0" dirty="0"/>
                        <a:t> per unit water in Bt (%)</a:t>
                      </a:r>
                      <a:endParaRPr lang="en-IN" sz="24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10.3</a:t>
                      </a:r>
                    </a:p>
                    <a:p>
                      <a:pPr algn="ctr"/>
                      <a:r>
                        <a:rPr lang="en-US" sz="2400" b="1" dirty="0"/>
                        <a:t>(54.5)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8.4</a:t>
                      </a:r>
                    </a:p>
                    <a:p>
                      <a:pPr algn="ctr"/>
                      <a:r>
                        <a:rPr lang="en-US" sz="2400" b="1" dirty="0"/>
                        <a:t>(58.7)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7.4</a:t>
                      </a:r>
                    </a:p>
                    <a:p>
                      <a:pPr algn="ctr"/>
                      <a:r>
                        <a:rPr lang="en-US" sz="2400" b="1" dirty="0"/>
                        <a:t>(33.9)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8.7</a:t>
                      </a:r>
                    </a:p>
                    <a:p>
                      <a:pPr algn="ctr"/>
                      <a:r>
                        <a:rPr lang="en-US" sz="2400" b="1" dirty="0"/>
                        <a:t>(47.5)</a:t>
                      </a:r>
                      <a:endParaRPr lang="en-IN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1119">
                <a:tc gridSpan="5">
                  <a:txBody>
                    <a:bodyPr/>
                    <a:lstStyle/>
                    <a:p>
                      <a:pPr algn="l"/>
                      <a:r>
                        <a:rPr lang="en-US" sz="1800" b="1" u="none" baseline="0" dirty="0"/>
                        <a:t>Irrigation :  2008-09 and 2009-10 </a:t>
                      </a:r>
                      <a:r>
                        <a:rPr lang="en-US" sz="1800" b="1" u="none" baseline="0" dirty="0">
                          <a:sym typeface="Wingdings" pitchFamily="2" charset="2"/>
                        </a:rPr>
                        <a:t></a:t>
                      </a:r>
                      <a:r>
                        <a:rPr lang="en-US" sz="1800" b="1" u="none" baseline="0" dirty="0"/>
                        <a:t>140 mm</a:t>
                      </a:r>
                    </a:p>
                    <a:p>
                      <a:pPr algn="l"/>
                      <a:r>
                        <a:rPr lang="en-US" sz="1800" b="1" u="none" baseline="0" dirty="0"/>
                        <a:t>                                    2010-11 </a:t>
                      </a:r>
                      <a:r>
                        <a:rPr lang="en-US" sz="1800" b="1" u="none" baseline="0" dirty="0">
                          <a:sym typeface="Wingdings" pitchFamily="2" charset="2"/>
                        </a:rPr>
                        <a:t> 70 mm</a:t>
                      </a:r>
                      <a:endParaRPr lang="en-IN" sz="1800" b="1" u="non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N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N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N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N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+mj-lt"/>
              </a:rPr>
              <a:t>Irrigation water use efficiency  (kg/ha.mm of water) of Bt Vs non-Bt hybrid</a:t>
            </a:r>
            <a:endParaRPr lang="en-IN" sz="28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428604"/>
            <a:ext cx="9144000" cy="584775"/>
          </a:xfrm>
          <a:prstGeom prst="rect">
            <a:avLst/>
          </a:prstGeom>
          <a:noFill/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+mj-lt"/>
              </a:rPr>
              <a:t>Energy use estimates for US cotton production </a:t>
            </a:r>
            <a:endParaRPr lang="en-IN" sz="32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90600"/>
            <a:ext cx="7902874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5638800"/>
            <a:ext cx="9144000" cy="81560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Bt cotton produces more energy than it uses in its production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-a-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conventional cotton</a:t>
            </a:r>
          </a:p>
          <a:p>
            <a:endParaRPr lang="en-US" dirty="0"/>
          </a:p>
          <a:p>
            <a:pPr algn="r"/>
            <a:r>
              <a:rPr lang="en-US" sz="1100" i="1" dirty="0"/>
              <a:t>Source: Cotton Incorporated, 2009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85728"/>
            <a:ext cx="9144000" cy="584775"/>
          </a:xfrm>
          <a:prstGeom prst="rect">
            <a:avLst/>
          </a:prstGeom>
          <a:noFill/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+mj-lt"/>
              </a:rPr>
              <a:t>Green house gas emissions from US cotton production</a:t>
            </a:r>
            <a:endParaRPr lang="en-IN" sz="32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14400"/>
            <a:ext cx="814362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5562600"/>
            <a:ext cx="91440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Bt cotton stores more CO2 than it emits in its production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-a-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conventional cotton</a:t>
            </a:r>
          </a:p>
          <a:p>
            <a:endParaRPr lang="en-US" dirty="0"/>
          </a:p>
          <a:p>
            <a:pPr algn="r"/>
            <a:r>
              <a:rPr lang="en-US" sz="1100" i="1" dirty="0"/>
              <a:t>Source: Cotton Incorporated, 2009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04664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C00000"/>
                </a:solidFill>
              </a:rPr>
              <a:t>On the social front, Bt cotton fulfilled the third dimension of sustainability fully well and positively. </a:t>
            </a:r>
            <a:r>
              <a:rPr lang="en-US" sz="2400" dirty="0" err="1">
                <a:solidFill>
                  <a:srgbClr val="C00000"/>
                </a:solidFill>
              </a:rPr>
              <a:t>Upto</a:t>
            </a:r>
            <a:r>
              <a:rPr lang="en-US" sz="2400" dirty="0">
                <a:solidFill>
                  <a:srgbClr val="C00000"/>
                </a:solidFill>
              </a:rPr>
              <a:t> 95 % area covered under Bt cotton and near 50 % increase in total cotton area in India is the best testimony that the technology was well received by the society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>
                <a:solidFill>
                  <a:srgbClr val="0000FF"/>
                </a:solidFill>
              </a:rPr>
              <a:t>Higher returns and disposable income, lesser exposure to pesticides ensured better health and nutrition to the farmers.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i="1" dirty="0"/>
              <a:t>To conclude</a:t>
            </a:r>
          </a:p>
          <a:p>
            <a:pPr algn="just"/>
            <a:r>
              <a:rPr lang="en-US" sz="2400" dirty="0">
                <a:solidFill>
                  <a:srgbClr val="C00000"/>
                </a:solidFill>
              </a:rPr>
              <a:t>India has immensely benefitted from Bt transgenic technology in terms of economic gains to all stake holders, better and safer environment,  social upliftment and therefore, sustainable cotton production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>
                <a:solidFill>
                  <a:srgbClr val="0000FF"/>
                </a:solidFill>
              </a:rPr>
              <a:t>Recently some issues said to be associated with Bt cotton have emerged. No technology is risk free, especially if it is over exploited and injudiciously implemented.</a:t>
            </a:r>
            <a:endParaRPr lang="en-IN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305800" cy="3657600"/>
          </a:xfrm>
        </p:spPr>
        <p:txBody>
          <a:bodyPr>
            <a:normAutofit/>
          </a:bodyPr>
          <a:lstStyle/>
          <a:p>
            <a:pPr algn="just" eaLnBrk="1" hangingPunct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Introduction of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Norin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10-Brevor 14 dwarfing gene in wheat which led to green revolution in the mid 60s.</a:t>
            </a:r>
          </a:p>
          <a:p>
            <a:pPr algn="just" eaLnBrk="1" hangingPunct="1">
              <a:buClr>
                <a:srgbClr val="C00000"/>
              </a:buClr>
              <a:buFont typeface="Arial" charset="0"/>
              <a:buNone/>
            </a:pPr>
            <a:endParaRPr lang="en-US" sz="24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A5002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Release of first commercially successful hybrid cotton</a:t>
            </a:r>
          </a:p>
          <a:p>
            <a:pPr algn="just" eaLnBrk="1" hangingPunct="1">
              <a:buClr>
                <a:srgbClr val="C00000"/>
              </a:buClr>
              <a:buNone/>
            </a:pPr>
            <a:r>
              <a:rPr lang="en-US" sz="2400" b="1" dirty="0">
                <a:solidFill>
                  <a:srgbClr val="A5002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 Hybrid-4 in early 70s which led to white revolution.</a:t>
            </a:r>
          </a:p>
          <a:p>
            <a:pPr algn="just" eaLnBrk="1" hangingPunct="1">
              <a:buClr>
                <a:srgbClr val="C00000"/>
              </a:buClr>
              <a:buFont typeface="Arial" charset="0"/>
              <a:buNone/>
            </a:pPr>
            <a:endParaRPr lang="en-US" sz="24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Release of first GM crop i.e., Bt cotton in the beginning of current century leading to gene revolution?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76200"/>
            <a:ext cx="9144000" cy="4619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Three  Milestones  of  Indian   Agriculture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15553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Cotton in last five decades in India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685800"/>
          <a:ext cx="9144001" cy="58495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6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3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89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16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12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9702">
                <a:tc gridSpan="2"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Times New Roman" pitchFamily="18" charset="0"/>
                          <a:cs typeface="Times New Roman" pitchFamily="18" charset="0"/>
                        </a:rPr>
                        <a:t>Productivity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Times New Roman" pitchFamily="18" charset="0"/>
                          <a:cs typeface="Times New Roman" pitchFamily="18" charset="0"/>
                        </a:rPr>
                        <a:t>Production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743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/>
                        <a:t>Year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Av. </a:t>
                      </a:r>
                      <a:r>
                        <a:rPr lang="en-US" sz="1800" b="1" dirty="0" err="1"/>
                        <a:t>Produc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dirty="0" err="1"/>
                        <a:t>tivity</a:t>
                      </a:r>
                      <a:r>
                        <a:rPr lang="en-US" sz="1800" b="1" dirty="0"/>
                        <a:t> </a:t>
                      </a:r>
                    </a:p>
                    <a:p>
                      <a:pPr algn="ctr"/>
                      <a:r>
                        <a:rPr lang="en-US" sz="1800" b="1" dirty="0"/>
                        <a:t>(Kg/ha)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Average</a:t>
                      </a:r>
                      <a:r>
                        <a:rPr lang="en-US" sz="1800" b="1" baseline="0" dirty="0"/>
                        <a:t> increase in Yield (Kg/ha /year)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Times New Roman" pitchFamily="18" charset="0"/>
                          <a:cs typeface="Times New Roman" pitchFamily="18" charset="0"/>
                        </a:rPr>
                        <a:t>CAGR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Av. Production </a:t>
                      </a:r>
                    </a:p>
                    <a:p>
                      <a:pPr algn="ctr"/>
                      <a:r>
                        <a:rPr lang="en-US" sz="1800" b="1" dirty="0"/>
                        <a:t>(</a:t>
                      </a:r>
                      <a:r>
                        <a:rPr lang="en-US" sz="1800" b="1" dirty="0" err="1"/>
                        <a:t>lakh</a:t>
                      </a:r>
                      <a:r>
                        <a:rPr lang="en-US" sz="1800" b="1" dirty="0"/>
                        <a:t> bales)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Average</a:t>
                      </a:r>
                      <a:r>
                        <a:rPr lang="en-US" sz="1800" b="1" baseline="0" dirty="0"/>
                        <a:t> increase in production (</a:t>
                      </a:r>
                      <a:r>
                        <a:rPr lang="en-US" sz="1800" b="1" baseline="0" dirty="0" err="1"/>
                        <a:t>lakh</a:t>
                      </a:r>
                      <a:r>
                        <a:rPr lang="en-US" sz="1800" b="1" baseline="0" dirty="0"/>
                        <a:t> bales /year)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Times New Roman" pitchFamily="18" charset="0"/>
                          <a:cs typeface="Times New Roman" pitchFamily="18" charset="0"/>
                        </a:rPr>
                        <a:t>CAGR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7484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/>
                        <a:t>Pre Hybrid era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/>
                        <a:t>1960-61 to 70-71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j-lt"/>
                        </a:rPr>
                        <a:t>117</a:t>
                      </a:r>
                      <a:endParaRPr lang="en-US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j-lt"/>
                        </a:rPr>
                        <a:t>51.27</a:t>
                      </a:r>
                      <a:endParaRPr lang="en-US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7484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/>
                        <a:t>Post Hybrid era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/>
                        <a:t>1971-72 to 01-02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j-lt"/>
                        </a:rPr>
                        <a:t>214</a:t>
                      </a:r>
                      <a:endParaRPr lang="en-US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j-lt"/>
                        </a:rPr>
                        <a:t>3.24</a:t>
                      </a:r>
                      <a:endParaRPr lang="en-US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j-lt"/>
                          <a:cs typeface="Times New Roman" pitchFamily="18" charset="0"/>
                        </a:rPr>
                        <a:t>1.97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j-lt"/>
                        </a:rPr>
                        <a:t>101.33</a:t>
                      </a:r>
                      <a:endParaRPr lang="en-US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j-lt"/>
                        </a:rPr>
                        <a:t>1.67</a:t>
                      </a:r>
                      <a:endParaRPr lang="en-US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j-lt"/>
                          <a:cs typeface="Times New Roman" pitchFamily="18" charset="0"/>
                        </a:rPr>
                        <a:t>2.22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7484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/>
                        <a:t>Post Hybrid + Bt era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2002-03 to 11-12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j-lt"/>
                        </a:rPr>
                        <a:t>473</a:t>
                      </a:r>
                      <a:endParaRPr lang="en-US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latin typeface="+mj-lt"/>
                        </a:rPr>
                        <a:t>28.77</a:t>
                      </a:r>
                      <a:endParaRPr lang="en-US" sz="2400" b="1" i="0" u="none" strike="noStrike" dirty="0"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latin typeface="+mj-lt"/>
                          <a:cs typeface="Times New Roman" pitchFamily="18" charset="0"/>
                        </a:rPr>
                        <a:t>8.25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+mj-lt"/>
                        </a:rPr>
                        <a:t>267.95</a:t>
                      </a:r>
                      <a:endParaRPr lang="en-US" sz="24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latin typeface="+mj-lt"/>
                        </a:rPr>
                        <a:t>18.51</a:t>
                      </a:r>
                      <a:endParaRPr lang="en-US" sz="2400" b="1" i="0" u="none" strike="noStrike" dirty="0">
                        <a:latin typeface="+mj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latin typeface="+mj-lt"/>
                          <a:cs typeface="Times New Roman" pitchFamily="18" charset="0"/>
                        </a:rPr>
                        <a:t>10.21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Average area, production &amp; productivity of cotton in India</a:t>
            </a:r>
            <a:endParaRPr lang="en-IN" sz="3600" dirty="0">
              <a:solidFill>
                <a:srgbClr val="FF0000"/>
              </a:solidFill>
            </a:endParaRPr>
          </a:p>
        </p:txBody>
      </p:sp>
      <p:pic>
        <p:nvPicPr>
          <p:cNvPr id="1843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428736"/>
            <a:ext cx="9144000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 dirty="0">
                <a:solidFill>
                  <a:srgbClr val="FF0000"/>
                </a:solidFill>
              </a:rPr>
              <a:t>Increase in average productivity  &amp; </a:t>
            </a:r>
            <a:r>
              <a:rPr lang="en-US" sz="3600" dirty="0">
                <a:solidFill>
                  <a:srgbClr val="FF0000"/>
                </a:solidFill>
              </a:rPr>
              <a:t>CAGR</a:t>
            </a:r>
            <a:r>
              <a:rPr lang="en-US" sz="3800" dirty="0">
                <a:solidFill>
                  <a:srgbClr val="FF0000"/>
                </a:solidFill>
              </a:rPr>
              <a:t> of lint in India</a:t>
            </a:r>
            <a:br>
              <a:rPr lang="en-US" sz="4000" dirty="0">
                <a:solidFill>
                  <a:srgbClr val="FF0000"/>
                </a:solidFill>
              </a:rPr>
            </a:br>
            <a:r>
              <a:rPr lang="en-US" sz="3100" dirty="0">
                <a:solidFill>
                  <a:srgbClr val="FF0000"/>
                </a:solidFill>
              </a:rPr>
              <a:t>(</a:t>
            </a:r>
            <a:r>
              <a:rPr lang="en-US" sz="2700" i="1" dirty="0">
                <a:solidFill>
                  <a:srgbClr val="FF0000"/>
                </a:solidFill>
              </a:rPr>
              <a:t>over previous FYP</a:t>
            </a:r>
            <a:r>
              <a:rPr lang="en-US" sz="3100" dirty="0">
                <a:solidFill>
                  <a:srgbClr val="FF0000"/>
                </a:solidFill>
              </a:rPr>
              <a:t>)</a:t>
            </a:r>
            <a:endParaRPr lang="en-IN" sz="36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900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8158162" cy="1571612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Increase in average production &amp; </a:t>
            </a:r>
            <a:r>
              <a:rPr lang="en-US" sz="2800" dirty="0">
                <a:solidFill>
                  <a:srgbClr val="FF0000"/>
                </a:solidFill>
              </a:rPr>
              <a:t>CAGR</a:t>
            </a:r>
            <a:r>
              <a:rPr lang="en-US" sz="3200" dirty="0">
                <a:solidFill>
                  <a:srgbClr val="FF0000"/>
                </a:solidFill>
              </a:rPr>
              <a:t> of lint in India</a:t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over previous FYP</a:t>
            </a:r>
            <a:r>
              <a:rPr lang="en-US" sz="3200" dirty="0">
                <a:solidFill>
                  <a:srgbClr val="FF0000"/>
                </a:solidFill>
              </a:rPr>
              <a:t>) </a:t>
            </a:r>
            <a:endParaRPr lang="en-IN" sz="3200" dirty="0">
              <a:solidFill>
                <a:srgbClr val="FF0000"/>
              </a:solidFill>
            </a:endParaRPr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9143999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685800"/>
          <a:ext cx="9144001" cy="5897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00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4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4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56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7348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Hybrid</a:t>
                      </a:r>
                      <a:endParaRPr lang="en-IN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2008-09</a:t>
                      </a:r>
                      <a:endParaRPr lang="en-IN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2009-10</a:t>
                      </a:r>
                      <a:endParaRPr lang="en-IN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2010-11</a:t>
                      </a:r>
                      <a:endParaRPr lang="en-IN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Pooled </a:t>
                      </a:r>
                      <a:endParaRPr lang="en-IN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3480">
                <a:tc>
                  <a:txBody>
                    <a:bodyPr/>
                    <a:lstStyle/>
                    <a:p>
                      <a:r>
                        <a:rPr lang="en-US" sz="2400" b="1" dirty="0"/>
                        <a:t>RCH-2</a:t>
                      </a:r>
                      <a:r>
                        <a:rPr lang="en-US" sz="2400" b="1" baseline="0" dirty="0"/>
                        <a:t> (BG-II)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4088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3183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2744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3338</a:t>
                      </a:r>
                      <a:endParaRPr lang="en-IN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3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RCH-2</a:t>
                      </a:r>
                      <a:r>
                        <a:rPr lang="en-US" sz="2400" b="1" baseline="0" dirty="0"/>
                        <a:t> (Non Bt)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2651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1999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1524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2058</a:t>
                      </a:r>
                      <a:endParaRPr lang="en-IN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396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CD @ 5 %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668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426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371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161</a:t>
                      </a:r>
                      <a:endParaRPr lang="en-IN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348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CV (%)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13.8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11.4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11.6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12.9</a:t>
                      </a:r>
                      <a:endParaRPr lang="en-IN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+mj-lt"/>
              </a:rPr>
              <a:t>Seed cotton yield (kg/ ha) of Bt  Vs non-Bt hybrids</a:t>
            </a:r>
            <a:endParaRPr lang="en-IN" sz="32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914406"/>
          <a:ext cx="9144001" cy="59435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641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5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7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553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Operations/Inputs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BT</a:t>
                      </a:r>
                      <a:endParaRPr lang="en-IN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chemeClr val="bg1"/>
                          </a:solidFill>
                        </a:rPr>
                        <a:t>Non Bt</a:t>
                      </a:r>
                      <a:endParaRPr lang="en-IN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533">
                <a:tc>
                  <a:txBody>
                    <a:bodyPr/>
                    <a:lstStyle/>
                    <a:p>
                      <a:pPr marL="914400" marR="0" lvl="1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Cultural  operations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>
                          <a:solidFill>
                            <a:schemeClr val="tx1"/>
                          </a:solidFill>
                        </a:rPr>
                        <a:t>26100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>
                          <a:solidFill>
                            <a:schemeClr val="tx1"/>
                          </a:solidFill>
                        </a:rPr>
                        <a:t>26100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533">
                <a:tc gridSpan="3">
                  <a:txBody>
                    <a:bodyPr/>
                    <a:lstStyle/>
                    <a:p>
                      <a:pPr lvl="1" algn="l"/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  </a:t>
                      </a:r>
                      <a:r>
                        <a:rPr lang="en-US" sz="1800" b="1" dirty="0" err="1">
                          <a:solidFill>
                            <a:srgbClr val="0000FF"/>
                          </a:solidFill>
                        </a:rPr>
                        <a:t>Labour</a:t>
                      </a:r>
                      <a:endParaRPr lang="en-IN" sz="18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N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N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121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Plant protection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1350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2700</a:t>
                      </a:r>
                      <a:endParaRPr lang="en-IN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945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Picking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13360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8240</a:t>
                      </a:r>
                      <a:endParaRPr lang="en-IN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31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/>
                        <a:t>Total (B)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/>
                        <a:t>14710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/>
                        <a:t>10940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312">
                <a:tc gridSpan="3"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C. Input cost</a:t>
                      </a:r>
                      <a:endParaRPr lang="en-IN" sz="18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N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N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31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Seed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2790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1350</a:t>
                      </a:r>
                      <a:endParaRPr lang="en-IN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31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Insecticide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/>
                        <a:t>2300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/>
                        <a:t>5900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931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/>
                        <a:t>Total (C)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/>
                        <a:t>5090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/>
                        <a:t>7250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931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Total cost (Rs/ha) ( A+B+C)</a:t>
                      </a:r>
                      <a:endParaRPr lang="en-IN" sz="18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1800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45900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1800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44290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931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Production (Kg/ha)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3338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2058</a:t>
                      </a:r>
                      <a:endParaRPr lang="en-IN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931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Gross income(Rs/ha)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150210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92610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931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Net profit (Rs/ha)</a:t>
                      </a:r>
                      <a:endParaRPr lang="en-IN" sz="18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1800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104310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1800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48320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2121">
                <a:tc gridSpan="3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i="1" dirty="0">
                          <a:solidFill>
                            <a:schemeClr val="tx1"/>
                          </a:solidFill>
                        </a:rPr>
                        <a:t>Based on three years average yield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IN" sz="2400" b="1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IN" sz="2400" b="1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228600"/>
            <a:ext cx="9144000" cy="584775"/>
          </a:xfrm>
          <a:prstGeom prst="rect">
            <a:avLst/>
          </a:prstGeom>
          <a:noFill/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+mj-lt"/>
              </a:rPr>
              <a:t>Economics of cotton cultivation (Rs/ha) </a:t>
            </a:r>
            <a:endParaRPr lang="en-IN" sz="32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Import &amp; export of cotton in India</a:t>
            </a:r>
            <a:endParaRPr lang="en-IN" sz="36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972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1045</Words>
  <Application>Microsoft Macintosh PowerPoint</Application>
  <PresentationFormat>On-screen Show (4:3)</PresentationFormat>
  <Paragraphs>319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 Unicode MS</vt:lpstr>
      <vt:lpstr>Arial</vt:lpstr>
      <vt:lpstr>Calibri</vt:lpstr>
      <vt:lpstr>Times New Roman</vt:lpstr>
      <vt:lpstr>Wingdings</vt:lpstr>
      <vt:lpstr>Office Theme</vt:lpstr>
      <vt:lpstr>Transgenic Cotton : Gateway to Sustainable Cotton Production- Experience India</vt:lpstr>
      <vt:lpstr>PowerPoint Presentation</vt:lpstr>
      <vt:lpstr>PowerPoint Presentation</vt:lpstr>
      <vt:lpstr>Average area, production &amp; productivity of cotton in India</vt:lpstr>
      <vt:lpstr>Increase in average productivity  &amp; CAGR of lint in India (over previous FYP)</vt:lpstr>
      <vt:lpstr>Increase in average production &amp; CAGR of lint in India (over previous FYP) </vt:lpstr>
      <vt:lpstr>PowerPoint Presentation</vt:lpstr>
      <vt:lpstr>PowerPoint Presentation</vt:lpstr>
      <vt:lpstr>Import &amp; export of cotton in India</vt:lpstr>
      <vt:lpstr>Average usage of insecticides per year in cotton in India (metric tonnes)</vt:lpstr>
      <vt:lpstr>Estimated nutrient mining (kg/ha)* by cotton in Gujarat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Release Experience of Bt Cotton in India</dc:title>
  <dc:creator>Hiren</dc:creator>
  <cp:lastModifiedBy>Microsoft Office User</cp:lastModifiedBy>
  <cp:revision>174</cp:revision>
  <dcterms:created xsi:type="dcterms:W3CDTF">2015-09-08T06:00:18Z</dcterms:created>
  <dcterms:modified xsi:type="dcterms:W3CDTF">2020-11-17T18:48:34Z</dcterms:modified>
</cp:coreProperties>
</file>