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5" r:id="rId3"/>
    <p:sldId id="278" r:id="rId4"/>
    <p:sldId id="266" r:id="rId5"/>
    <p:sldId id="267" r:id="rId6"/>
    <p:sldId id="269" r:id="rId7"/>
    <p:sldId id="271" r:id="rId8"/>
    <p:sldId id="274" r:id="rId9"/>
    <p:sldId id="276" r:id="rId10"/>
    <p:sldId id="279" r:id="rId11"/>
    <p:sldId id="261" r:id="rId12"/>
    <p:sldId id="257" r:id="rId13"/>
    <p:sldId id="259" r:id="rId14"/>
    <p:sldId id="258" r:id="rId15"/>
    <p:sldId id="283" r:id="rId16"/>
    <p:sldId id="282" r:id="rId17"/>
    <p:sldId id="317" r:id="rId18"/>
    <p:sldId id="281" r:id="rId19"/>
    <p:sldId id="280" r:id="rId20"/>
    <p:sldId id="286" r:id="rId21"/>
    <p:sldId id="287" r:id="rId22"/>
    <p:sldId id="292" r:id="rId23"/>
    <p:sldId id="293" r:id="rId24"/>
    <p:sldId id="296" r:id="rId25"/>
    <p:sldId id="290" r:id="rId26"/>
    <p:sldId id="300" r:id="rId27"/>
    <p:sldId id="302" r:id="rId28"/>
    <p:sldId id="311" r:id="rId29"/>
    <p:sldId id="304" r:id="rId30"/>
    <p:sldId id="305" r:id="rId31"/>
    <p:sldId id="306" r:id="rId32"/>
    <p:sldId id="309" r:id="rId33"/>
    <p:sldId id="312" r:id="rId34"/>
    <p:sldId id="316" r:id="rId35"/>
    <p:sldId id="320" r:id="rId36"/>
    <p:sldId id="323" r:id="rId37"/>
    <p:sldId id="322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B6FA0-07D5-486E-9E23-5B57C1F4BA12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04497-ABD8-43DE-8DF1-F65BFE4722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08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decrease</a:t>
            </a:r>
            <a:r>
              <a:rPr lang="fr-FR" dirty="0"/>
              <a:t> of insecticide sprays</a:t>
            </a:r>
            <a:r>
              <a:rPr lang="fr-FR" baseline="0" dirty="0"/>
              <a:t> has been </a:t>
            </a:r>
            <a:r>
              <a:rPr lang="fr-FR" baseline="0" dirty="0" err="1"/>
              <a:t>observed</a:t>
            </a:r>
            <a:r>
              <a:rPr lang="fr-FR" baseline="0" dirty="0"/>
              <a:t> in the USA </a:t>
            </a:r>
            <a:r>
              <a:rPr lang="fr-FR" baseline="0" dirty="0" err="1"/>
              <a:t>with</a:t>
            </a:r>
            <a:r>
              <a:rPr lang="fr-FR" baseline="0" dirty="0"/>
              <a:t> regard to </a:t>
            </a:r>
            <a:r>
              <a:rPr lang="fr-FR" baseline="0" dirty="0" err="1"/>
              <a:t>Bt</a:t>
            </a:r>
            <a:r>
              <a:rPr lang="fr-FR" baseline="0" dirty="0"/>
              <a:t> </a:t>
            </a:r>
            <a:r>
              <a:rPr lang="fr-FR" baseline="0" dirty="0" err="1"/>
              <a:t>targted</a:t>
            </a:r>
            <a:r>
              <a:rPr lang="fr-FR" baseline="0" dirty="0"/>
              <a:t> </a:t>
            </a:r>
            <a:r>
              <a:rPr lang="fr-FR" baseline="0" dirty="0" err="1"/>
              <a:t>pests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537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B8BE-4289-481C-959E-32A0D71AF750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B8BE-4289-481C-959E-32A0D71AF750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B8BE-4289-481C-959E-32A0D71AF750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B8BE-4289-481C-959E-32A0D71AF750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189EA-A66D-42D2-AC80-7A0201952C54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36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baseline="0" dirty="0"/>
              <a:t> team in China has </a:t>
            </a:r>
            <a:r>
              <a:rPr lang="fr-FR" baseline="0" dirty="0" err="1"/>
              <a:t>claimed</a:t>
            </a:r>
            <a:r>
              <a:rPr lang="fr-FR" baseline="0" dirty="0"/>
              <a:t> in 2012, in Nature, the use of insecticides has </a:t>
            </a:r>
            <a:r>
              <a:rPr lang="fr-FR" baseline="0" dirty="0" err="1"/>
              <a:t>decreased</a:t>
            </a:r>
            <a:r>
              <a:rPr lang="fr-FR" baseline="0" dirty="0"/>
              <a:t> to control </a:t>
            </a:r>
            <a:r>
              <a:rPr lang="fr-FR" baseline="0" dirty="0" err="1"/>
              <a:t>cotton</a:t>
            </a:r>
            <a:r>
              <a:rPr lang="fr-FR" baseline="0" dirty="0"/>
              <a:t> </a:t>
            </a:r>
            <a:r>
              <a:rPr lang="fr-FR" baseline="0" dirty="0" err="1"/>
              <a:t>pests</a:t>
            </a:r>
            <a:r>
              <a:rPr lang="fr-FR" baseline="0" dirty="0"/>
              <a:t> and has </a:t>
            </a:r>
            <a:r>
              <a:rPr lang="fr-FR" baseline="0" dirty="0" err="1"/>
              <a:t>induced</a:t>
            </a:r>
            <a:r>
              <a:rPr lang="fr-FR" baseline="0" dirty="0"/>
              <a:t> </a:t>
            </a:r>
            <a:r>
              <a:rPr lang="fr-FR" baseline="0" dirty="0" err="1"/>
              <a:t>biocontrol</a:t>
            </a:r>
            <a:r>
              <a:rPr lang="fr-FR" baseline="0" dirty="0"/>
              <a:t> services. This </a:t>
            </a:r>
            <a:r>
              <a:rPr lang="fr-FR" baseline="0" dirty="0" err="1"/>
              <a:t>graphic</a:t>
            </a:r>
            <a:r>
              <a:rPr lang="fr-FR" baseline="0" dirty="0"/>
              <a:t> </a:t>
            </a:r>
            <a:r>
              <a:rPr lang="fr-FR" baseline="0" dirty="0" err="1"/>
              <a:t>does</a:t>
            </a:r>
            <a:r>
              <a:rPr lang="fr-FR" baseline="0" dirty="0"/>
              <a:t> show </a:t>
            </a:r>
            <a:r>
              <a:rPr lang="fr-FR" baseline="0" dirty="0" err="1"/>
              <a:t>that</a:t>
            </a:r>
            <a:r>
              <a:rPr lang="fr-FR" baseline="0" dirty="0"/>
              <a:t> the </a:t>
            </a:r>
            <a:r>
              <a:rPr lang="fr-FR" baseline="0" dirty="0" err="1"/>
              <a:t>number</a:t>
            </a:r>
            <a:r>
              <a:rPr lang="fr-FR" baseline="0" dirty="0"/>
              <a:t> of insecticides to control </a:t>
            </a:r>
            <a:r>
              <a:rPr lang="fr-FR" baseline="0" dirty="0" err="1"/>
              <a:t>bollworms</a:t>
            </a:r>
            <a:r>
              <a:rPr lang="fr-FR" baseline="0" dirty="0"/>
              <a:t> has </a:t>
            </a:r>
            <a:r>
              <a:rPr lang="fr-FR" baseline="0" dirty="0" err="1"/>
              <a:t>decreased</a:t>
            </a:r>
            <a:r>
              <a:rPr lang="fr-FR" baseline="0" dirty="0"/>
              <a:t> </a:t>
            </a:r>
            <a:r>
              <a:rPr lang="fr-FR" baseline="0" dirty="0" err="1"/>
              <a:t>while</a:t>
            </a:r>
            <a:r>
              <a:rPr lang="fr-FR" baseline="0" dirty="0"/>
              <a:t> the total </a:t>
            </a:r>
            <a:r>
              <a:rPr lang="fr-FR" baseline="0" dirty="0" err="1"/>
              <a:t>number</a:t>
            </a:r>
            <a:r>
              <a:rPr lang="fr-FR" baseline="0" dirty="0"/>
              <a:t> of </a:t>
            </a:r>
            <a:r>
              <a:rPr lang="fr-FR" baseline="0" dirty="0" err="1"/>
              <a:t>chemical</a:t>
            </a:r>
            <a:r>
              <a:rPr lang="fr-FR" baseline="0" dirty="0"/>
              <a:t> </a:t>
            </a:r>
            <a:r>
              <a:rPr lang="fr-FR" baseline="0" dirty="0" err="1"/>
              <a:t>controls</a:t>
            </a:r>
            <a:r>
              <a:rPr lang="fr-FR" baseline="0" dirty="0"/>
              <a:t> has </a:t>
            </a:r>
            <a:r>
              <a:rPr lang="fr-FR" baseline="0" dirty="0" err="1"/>
              <a:t>decreased</a:t>
            </a:r>
            <a:r>
              <a:rPr lang="fr-FR" baseline="0" dirty="0"/>
              <a:t> </a:t>
            </a:r>
            <a:r>
              <a:rPr lang="fr-FR" baseline="0" dirty="0" err="1"/>
              <a:t>then</a:t>
            </a:r>
            <a:r>
              <a:rPr lang="fr-FR" baseline="0" dirty="0"/>
              <a:t> </a:t>
            </a:r>
            <a:r>
              <a:rPr lang="fr-FR" baseline="0" dirty="0" err="1"/>
              <a:t>stagnated</a:t>
            </a:r>
            <a:r>
              <a:rPr lang="fr-FR" baseline="0" dirty="0"/>
              <a:t>.</a:t>
            </a:r>
          </a:p>
          <a:p>
            <a:endParaRPr lang="fr-FR" baseline="0" dirty="0"/>
          </a:p>
          <a:p>
            <a:r>
              <a:rPr lang="fr-FR" baseline="0" dirty="0"/>
              <a:t>The </a:t>
            </a:r>
            <a:r>
              <a:rPr lang="fr-FR" baseline="0" dirty="0" err="1"/>
              <a:t>authors</a:t>
            </a:r>
            <a:r>
              <a:rPr lang="fr-FR" baseline="0" dirty="0"/>
              <a:t> have </a:t>
            </a:r>
            <a:r>
              <a:rPr lang="fr-FR" baseline="0" dirty="0" err="1"/>
              <a:t>totally</a:t>
            </a:r>
            <a:r>
              <a:rPr lang="fr-FR" baseline="0" dirty="0"/>
              <a:t> </a:t>
            </a:r>
            <a:r>
              <a:rPr lang="fr-FR" baseline="0" dirty="0" err="1"/>
              <a:t>overlooked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in the last </a:t>
            </a:r>
            <a:r>
              <a:rPr lang="fr-FR" baseline="0" dirty="0" err="1"/>
              <a:t>years</a:t>
            </a:r>
            <a:r>
              <a:rPr lang="fr-FR" baseline="0" dirty="0"/>
              <a:t>, the </a:t>
            </a:r>
            <a:r>
              <a:rPr lang="fr-FR" baseline="0" dirty="0" err="1"/>
              <a:t>number</a:t>
            </a:r>
            <a:r>
              <a:rPr lang="fr-FR" baseline="0" dirty="0"/>
              <a:t> of sprays </a:t>
            </a:r>
            <a:r>
              <a:rPr lang="fr-FR" baseline="0" dirty="0" err="1"/>
              <a:t>against</a:t>
            </a:r>
            <a:r>
              <a:rPr lang="fr-FR" baseline="0" dirty="0"/>
              <a:t> non-</a:t>
            </a:r>
            <a:r>
              <a:rPr lang="fr-FR" baseline="0" dirty="0" err="1"/>
              <a:t>target</a:t>
            </a:r>
            <a:r>
              <a:rPr lang="fr-FR" baseline="0" dirty="0"/>
              <a:t> </a:t>
            </a:r>
            <a:r>
              <a:rPr lang="fr-FR" baseline="0" dirty="0" err="1"/>
              <a:t>pests</a:t>
            </a:r>
            <a:r>
              <a:rPr lang="fr-FR" baseline="0" dirty="0"/>
              <a:t> has </a:t>
            </a:r>
            <a:r>
              <a:rPr lang="fr-FR" baseline="0" dirty="0" err="1"/>
              <a:t>increased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25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decrease</a:t>
            </a:r>
            <a:r>
              <a:rPr lang="fr-FR" baseline="0" dirty="0"/>
              <a:t> of the infestation </a:t>
            </a:r>
            <a:r>
              <a:rPr lang="fr-FR" baseline="0" dirty="0" err="1"/>
              <a:t>level</a:t>
            </a:r>
            <a:r>
              <a:rPr lang="fr-FR" baseline="0" dirty="0"/>
              <a:t> of </a:t>
            </a:r>
            <a:r>
              <a:rPr lang="fr-FR" baseline="0" dirty="0" err="1"/>
              <a:t>Bt</a:t>
            </a:r>
            <a:r>
              <a:rPr lang="fr-FR" baseline="0" dirty="0"/>
              <a:t> </a:t>
            </a:r>
            <a:r>
              <a:rPr lang="fr-FR" baseline="0" dirty="0" err="1"/>
              <a:t>target</a:t>
            </a:r>
            <a:r>
              <a:rPr lang="fr-FR" baseline="0" dirty="0"/>
              <a:t> </a:t>
            </a:r>
            <a:r>
              <a:rPr lang="fr-FR" baseline="0" dirty="0" err="1"/>
              <a:t>pests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well</a:t>
            </a:r>
            <a:r>
              <a:rPr lang="fr-FR" baseline="0" dirty="0"/>
              <a:t> </a:t>
            </a:r>
            <a:r>
              <a:rPr lang="fr-FR" baseline="0" dirty="0" err="1"/>
              <a:t>documented</a:t>
            </a:r>
            <a:r>
              <a:rPr lang="fr-FR" baseline="0" dirty="0"/>
              <a:t> in </a:t>
            </a:r>
            <a:r>
              <a:rPr lang="fr-FR" baseline="0" dirty="0" err="1"/>
              <a:t>many</a:t>
            </a:r>
            <a:r>
              <a:rPr lang="fr-FR" baseline="0" dirty="0"/>
              <a:t> countries </a:t>
            </a:r>
            <a:r>
              <a:rPr lang="fr-FR" baseline="0" dirty="0" err="1"/>
              <a:t>while</a:t>
            </a:r>
            <a:r>
              <a:rPr lang="fr-FR" baseline="0" dirty="0"/>
              <a:t> the </a:t>
            </a:r>
            <a:r>
              <a:rPr lang="fr-FR" baseline="0" dirty="0" err="1"/>
              <a:t>emergence</a:t>
            </a:r>
            <a:r>
              <a:rPr lang="fr-FR" baseline="0" dirty="0"/>
              <a:t> of </a:t>
            </a:r>
            <a:r>
              <a:rPr lang="fr-FR" baseline="0" dirty="0" err="1"/>
              <a:t>resistant</a:t>
            </a:r>
            <a:r>
              <a:rPr lang="fr-FR" baseline="0" dirty="0"/>
              <a:t> </a:t>
            </a:r>
            <a:r>
              <a:rPr lang="fr-FR" baseline="0" dirty="0" err="1"/>
              <a:t>pests</a:t>
            </a:r>
            <a:r>
              <a:rPr lang="fr-FR" baseline="0" dirty="0"/>
              <a:t> to </a:t>
            </a:r>
            <a:r>
              <a:rPr lang="fr-FR" baseline="0" dirty="0" err="1"/>
              <a:t>Bt</a:t>
            </a:r>
            <a:r>
              <a:rPr lang="fr-FR" baseline="0" dirty="0"/>
              <a:t> </a:t>
            </a:r>
            <a:r>
              <a:rPr lang="fr-FR" baseline="0" dirty="0" err="1"/>
              <a:t>toxins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still</a:t>
            </a:r>
            <a:r>
              <a:rPr lang="fr-FR" baseline="0" dirty="0"/>
              <a:t> to come or not </a:t>
            </a:r>
            <a:r>
              <a:rPr lang="fr-FR" baseline="0" dirty="0" err="1"/>
              <a:t>yet</a:t>
            </a:r>
            <a:r>
              <a:rPr lang="fr-FR" baseline="0" dirty="0"/>
              <a:t> </a:t>
            </a:r>
            <a:r>
              <a:rPr lang="fr-FR" baseline="0" dirty="0" err="1"/>
              <a:t>absolute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93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emergence</a:t>
            </a:r>
            <a:r>
              <a:rPr lang="fr-FR" baseline="0" dirty="0"/>
              <a:t> of </a:t>
            </a:r>
            <a:r>
              <a:rPr lang="fr-FR" baseline="0" dirty="0" err="1"/>
              <a:t>so</a:t>
            </a:r>
            <a:r>
              <a:rPr lang="fr-FR" baseline="0" dirty="0"/>
              <a:t> </a:t>
            </a:r>
            <a:r>
              <a:rPr lang="fr-FR" baseline="0" dirty="0" err="1"/>
              <a:t>called</a:t>
            </a:r>
            <a:r>
              <a:rPr lang="fr-FR" baseline="0" dirty="0"/>
              <a:t> new </a:t>
            </a:r>
            <a:r>
              <a:rPr lang="fr-FR" baseline="0" dirty="0" err="1"/>
              <a:t>pests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well</a:t>
            </a:r>
            <a:r>
              <a:rPr lang="fr-FR" baseline="0" dirty="0"/>
              <a:t> </a:t>
            </a:r>
            <a:r>
              <a:rPr lang="fr-FR" baseline="0" dirty="0" err="1"/>
              <a:t>documented</a:t>
            </a:r>
            <a:r>
              <a:rPr lang="fr-FR" baseline="0" dirty="0"/>
              <a:t> in </a:t>
            </a:r>
            <a:r>
              <a:rPr lang="fr-FR" baseline="0" dirty="0" err="1"/>
              <a:t>several</a:t>
            </a:r>
            <a:r>
              <a:rPr lang="fr-FR" baseline="0" dirty="0"/>
              <a:t> countries </a:t>
            </a:r>
            <a:r>
              <a:rPr lang="fr-FR" baseline="0" dirty="0" err="1"/>
              <a:t>like</a:t>
            </a:r>
            <a:r>
              <a:rPr lang="fr-FR" baseline="0" dirty="0"/>
              <a:t> in China, </a:t>
            </a:r>
            <a:r>
              <a:rPr lang="fr-FR" baseline="0" dirty="0" err="1"/>
              <a:t>India</a:t>
            </a:r>
            <a:r>
              <a:rPr lang="fr-FR" baseline="0" dirty="0"/>
              <a:t> and USA. The </a:t>
            </a:r>
            <a:r>
              <a:rPr lang="fr-FR" baseline="0" dirty="0" err="1"/>
              <a:t>pests</a:t>
            </a:r>
            <a:r>
              <a:rPr lang="fr-FR" baseline="0" dirty="0"/>
              <a:t> are not new, </a:t>
            </a:r>
            <a:r>
              <a:rPr lang="fr-FR" baseline="0" dirty="0" err="1"/>
              <a:t>they</a:t>
            </a:r>
            <a:r>
              <a:rPr lang="fr-FR" baseline="0" dirty="0"/>
              <a:t> have </a:t>
            </a:r>
            <a:r>
              <a:rPr lang="fr-FR" baseline="0" dirty="0" err="1"/>
              <a:t>become</a:t>
            </a:r>
            <a:r>
              <a:rPr lang="fr-FR" baseline="0" dirty="0"/>
              <a:t> more visible and more </a:t>
            </a:r>
            <a:r>
              <a:rPr lang="fr-FR" baseline="0" dirty="0" err="1"/>
              <a:t>damageable</a:t>
            </a:r>
            <a:r>
              <a:rPr lang="fr-FR" baseline="0" dirty="0"/>
              <a:t> </a:t>
            </a:r>
            <a:r>
              <a:rPr lang="fr-FR" baseline="0" dirty="0" err="1"/>
              <a:t>because</a:t>
            </a:r>
            <a:r>
              <a:rPr lang="fr-FR" baseline="0" dirty="0"/>
              <a:t> of the change in the </a:t>
            </a:r>
            <a:r>
              <a:rPr lang="fr-FR" baseline="0" dirty="0" err="1"/>
              <a:t>pest</a:t>
            </a:r>
            <a:r>
              <a:rPr lang="fr-FR" baseline="0" dirty="0"/>
              <a:t> </a:t>
            </a:r>
            <a:r>
              <a:rPr lang="fr-FR" baseline="0" dirty="0" err="1"/>
              <a:t>complex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30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Here</a:t>
            </a:r>
            <a:r>
              <a:rPr lang="fr-FR" dirty="0"/>
              <a:t> are the new</a:t>
            </a:r>
            <a:r>
              <a:rPr lang="fr-FR" baseline="0" dirty="0"/>
              <a:t> </a:t>
            </a:r>
            <a:r>
              <a:rPr lang="fr-FR" baseline="0" dirty="0" err="1"/>
              <a:t>nightmare</a:t>
            </a:r>
            <a:r>
              <a:rPr lang="fr-FR" baseline="0" dirty="0"/>
              <a:t> of US </a:t>
            </a:r>
            <a:r>
              <a:rPr lang="fr-FR" baseline="0" dirty="0" err="1"/>
              <a:t>cotton</a:t>
            </a:r>
            <a:r>
              <a:rPr lang="fr-FR" baseline="0" dirty="0"/>
              <a:t> </a:t>
            </a:r>
            <a:r>
              <a:rPr lang="fr-FR" baseline="0" dirty="0" err="1"/>
              <a:t>growers</a:t>
            </a:r>
            <a:r>
              <a:rPr lang="fr-FR" baseline="0" dirty="0"/>
              <a:t> : </a:t>
            </a:r>
            <a:r>
              <a:rPr lang="fr-FR" baseline="0" dirty="0" err="1"/>
              <a:t>various</a:t>
            </a:r>
            <a:r>
              <a:rPr lang="fr-FR" baseline="0" dirty="0"/>
              <a:t> </a:t>
            </a:r>
            <a:r>
              <a:rPr lang="fr-FR" baseline="0" dirty="0" err="1"/>
              <a:t>species</a:t>
            </a:r>
            <a:r>
              <a:rPr lang="fr-FR" baseline="0" dirty="0"/>
              <a:t> of bugs.</a:t>
            </a:r>
          </a:p>
          <a:p>
            <a:endParaRPr lang="fr-FR" baseline="0" dirty="0"/>
          </a:p>
          <a:p>
            <a:r>
              <a:rPr lang="fr-FR" baseline="0" dirty="0"/>
              <a:t>Bugs </a:t>
            </a:r>
            <a:r>
              <a:rPr lang="fr-FR" baseline="0" dirty="0" err="1"/>
              <a:t>differ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worms</a:t>
            </a:r>
            <a:r>
              <a:rPr lang="fr-FR" baseline="0" dirty="0"/>
              <a:t> </a:t>
            </a:r>
            <a:r>
              <a:rPr lang="fr-FR" baseline="0" dirty="0" err="1"/>
              <a:t>because</a:t>
            </a:r>
            <a:r>
              <a:rPr lang="fr-FR" baseline="0" dirty="0"/>
              <a:t> </a:t>
            </a:r>
            <a:r>
              <a:rPr lang="fr-FR" baseline="0" dirty="0" err="1"/>
              <a:t>they</a:t>
            </a:r>
            <a:r>
              <a:rPr lang="fr-FR" baseline="0" dirty="0"/>
              <a:t> </a:t>
            </a:r>
            <a:r>
              <a:rPr lang="fr-FR" baseline="0" dirty="0" err="1"/>
              <a:t>fly</a:t>
            </a:r>
            <a:r>
              <a:rPr lang="fr-FR" baseline="0" dirty="0"/>
              <a:t>, and </a:t>
            </a:r>
            <a:r>
              <a:rPr lang="fr-FR" baseline="0" dirty="0" err="1"/>
              <a:t>this</a:t>
            </a:r>
            <a:r>
              <a:rPr lang="fr-FR" baseline="0" dirty="0"/>
              <a:t> </a:t>
            </a:r>
            <a:r>
              <a:rPr lang="fr-FR" baseline="0" dirty="0" err="1"/>
              <a:t>makes</a:t>
            </a:r>
            <a:r>
              <a:rPr lang="fr-FR" baseline="0" dirty="0"/>
              <a:t> </a:t>
            </a:r>
            <a:r>
              <a:rPr lang="fr-FR" baseline="0" dirty="0" err="1"/>
              <a:t>their</a:t>
            </a:r>
            <a:r>
              <a:rPr lang="fr-FR" baseline="0" dirty="0"/>
              <a:t> control more </a:t>
            </a:r>
            <a:r>
              <a:rPr lang="fr-FR" baseline="0" dirty="0" err="1"/>
              <a:t>difficult</a:t>
            </a:r>
            <a:r>
              <a:rPr lang="fr-FR" baseline="0" dirty="0"/>
              <a:t> by </a:t>
            </a:r>
            <a:r>
              <a:rPr lang="fr-FR" baseline="0" dirty="0" err="1"/>
              <a:t>going</a:t>
            </a:r>
            <a:r>
              <a:rPr lang="fr-FR" baseline="0" dirty="0"/>
              <a:t> </a:t>
            </a:r>
            <a:r>
              <a:rPr lang="fr-FR" baseline="0" dirty="0" err="1"/>
              <a:t>away</a:t>
            </a:r>
            <a:r>
              <a:rPr lang="fr-FR" baseline="0" dirty="0"/>
              <a:t> </a:t>
            </a:r>
            <a:r>
              <a:rPr lang="fr-FR" baseline="0" dirty="0" err="1"/>
              <a:t>when</a:t>
            </a:r>
            <a:r>
              <a:rPr lang="fr-FR" baseline="0" dirty="0"/>
              <a:t> </a:t>
            </a:r>
            <a:r>
              <a:rPr lang="fr-FR" baseline="0" dirty="0" err="1"/>
              <a:t>you</a:t>
            </a:r>
            <a:r>
              <a:rPr lang="fr-FR" baseline="0" dirty="0"/>
              <a:t> come to spray </a:t>
            </a:r>
            <a:r>
              <a:rPr lang="fr-FR" baseline="0" dirty="0" err="1"/>
              <a:t>them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96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use of Roundup </a:t>
            </a:r>
            <a:r>
              <a:rPr lang="fr-FR" dirty="0" err="1"/>
              <a:t>Ready</a:t>
            </a:r>
            <a:r>
              <a:rPr lang="fr-FR" dirty="0"/>
              <a:t> </a:t>
            </a:r>
            <a:r>
              <a:rPr lang="fr-FR" dirty="0" err="1"/>
              <a:t>cotton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baseline="0" dirty="0"/>
              <a:t> no longer </a:t>
            </a:r>
            <a:r>
              <a:rPr lang="fr-FR" baseline="0" dirty="0" err="1"/>
              <a:t>based</a:t>
            </a:r>
            <a:r>
              <a:rPr lang="fr-FR" baseline="0" dirty="0"/>
              <a:t> on the unique use of glyphosate herbicide. The </a:t>
            </a:r>
            <a:r>
              <a:rPr lang="fr-FR" baseline="0" dirty="0" err="1"/>
              <a:t>weed</a:t>
            </a:r>
            <a:r>
              <a:rPr lang="fr-FR" baseline="0" dirty="0"/>
              <a:t> control program has </a:t>
            </a:r>
            <a:r>
              <a:rPr lang="fr-FR" baseline="0" dirty="0" err="1"/>
              <a:t>become</a:t>
            </a:r>
            <a:r>
              <a:rPr lang="fr-FR" baseline="0" dirty="0"/>
              <a:t> </a:t>
            </a:r>
            <a:r>
              <a:rPr lang="fr-FR" baseline="0" dirty="0" err="1"/>
              <a:t>quite</a:t>
            </a:r>
            <a:r>
              <a:rPr lang="fr-FR" baseline="0" dirty="0"/>
              <a:t> </a:t>
            </a:r>
            <a:r>
              <a:rPr lang="fr-FR" baseline="0" dirty="0" err="1"/>
              <a:t>complex</a:t>
            </a:r>
            <a:r>
              <a:rPr lang="fr-FR" baseline="0" dirty="0"/>
              <a:t>, local </a:t>
            </a:r>
            <a:r>
              <a:rPr lang="fr-FR" baseline="0" dirty="0" err="1"/>
              <a:t>specific</a:t>
            </a:r>
            <a:r>
              <a:rPr lang="fr-FR" baseline="0" dirty="0"/>
              <a:t>, and on the </a:t>
            </a:r>
            <a:r>
              <a:rPr lang="fr-FR" baseline="0" dirty="0" err="1"/>
              <a:t>recourse</a:t>
            </a:r>
            <a:r>
              <a:rPr lang="fr-FR" baseline="0" dirty="0"/>
              <a:t> to 6 distinct </a:t>
            </a:r>
            <a:r>
              <a:rPr lang="fr-FR" baseline="0" dirty="0" err="1"/>
              <a:t>additional</a:t>
            </a:r>
            <a:r>
              <a:rPr lang="fr-FR" baseline="0" dirty="0"/>
              <a:t> herbicides in Georgia.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29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baseline="0" dirty="0"/>
              <a:t> team in China has </a:t>
            </a:r>
            <a:r>
              <a:rPr lang="fr-FR" baseline="0" dirty="0" err="1"/>
              <a:t>claimed</a:t>
            </a:r>
            <a:r>
              <a:rPr lang="fr-FR" baseline="0" dirty="0"/>
              <a:t> in 2012, in Nature, the use of insecticides has </a:t>
            </a:r>
            <a:r>
              <a:rPr lang="fr-FR" baseline="0" dirty="0" err="1"/>
              <a:t>decreased</a:t>
            </a:r>
            <a:r>
              <a:rPr lang="fr-FR" baseline="0" dirty="0"/>
              <a:t> to control </a:t>
            </a:r>
            <a:r>
              <a:rPr lang="fr-FR" baseline="0" dirty="0" err="1"/>
              <a:t>cotton</a:t>
            </a:r>
            <a:r>
              <a:rPr lang="fr-FR" baseline="0" dirty="0"/>
              <a:t> </a:t>
            </a:r>
            <a:r>
              <a:rPr lang="fr-FR" baseline="0" dirty="0" err="1"/>
              <a:t>pests</a:t>
            </a:r>
            <a:r>
              <a:rPr lang="fr-FR" baseline="0" dirty="0"/>
              <a:t> and has </a:t>
            </a:r>
            <a:r>
              <a:rPr lang="fr-FR" baseline="0" dirty="0" err="1"/>
              <a:t>induced</a:t>
            </a:r>
            <a:r>
              <a:rPr lang="fr-FR" baseline="0" dirty="0"/>
              <a:t> </a:t>
            </a:r>
            <a:r>
              <a:rPr lang="fr-FR" baseline="0" dirty="0" err="1"/>
              <a:t>biocontrol</a:t>
            </a:r>
            <a:r>
              <a:rPr lang="fr-FR" baseline="0" dirty="0"/>
              <a:t> services. This </a:t>
            </a:r>
            <a:r>
              <a:rPr lang="fr-FR" baseline="0" dirty="0" err="1"/>
              <a:t>graphic</a:t>
            </a:r>
            <a:r>
              <a:rPr lang="fr-FR" baseline="0" dirty="0"/>
              <a:t> </a:t>
            </a:r>
            <a:r>
              <a:rPr lang="fr-FR" baseline="0" dirty="0" err="1"/>
              <a:t>does</a:t>
            </a:r>
            <a:r>
              <a:rPr lang="fr-FR" baseline="0" dirty="0"/>
              <a:t> show </a:t>
            </a:r>
            <a:r>
              <a:rPr lang="fr-FR" baseline="0" dirty="0" err="1"/>
              <a:t>that</a:t>
            </a:r>
            <a:r>
              <a:rPr lang="fr-FR" baseline="0" dirty="0"/>
              <a:t> the </a:t>
            </a:r>
            <a:r>
              <a:rPr lang="fr-FR" baseline="0" dirty="0" err="1"/>
              <a:t>number</a:t>
            </a:r>
            <a:r>
              <a:rPr lang="fr-FR" baseline="0" dirty="0"/>
              <a:t> of insecticides to control </a:t>
            </a:r>
            <a:r>
              <a:rPr lang="fr-FR" baseline="0" dirty="0" err="1"/>
              <a:t>bollworms</a:t>
            </a:r>
            <a:r>
              <a:rPr lang="fr-FR" baseline="0" dirty="0"/>
              <a:t> has </a:t>
            </a:r>
            <a:r>
              <a:rPr lang="fr-FR" baseline="0" dirty="0" err="1"/>
              <a:t>decreased</a:t>
            </a:r>
            <a:r>
              <a:rPr lang="fr-FR" baseline="0" dirty="0"/>
              <a:t> </a:t>
            </a:r>
            <a:r>
              <a:rPr lang="fr-FR" baseline="0" dirty="0" err="1"/>
              <a:t>while</a:t>
            </a:r>
            <a:r>
              <a:rPr lang="fr-FR" baseline="0" dirty="0"/>
              <a:t> the total </a:t>
            </a:r>
            <a:r>
              <a:rPr lang="fr-FR" baseline="0" dirty="0" err="1"/>
              <a:t>number</a:t>
            </a:r>
            <a:r>
              <a:rPr lang="fr-FR" baseline="0" dirty="0"/>
              <a:t> of </a:t>
            </a:r>
            <a:r>
              <a:rPr lang="fr-FR" baseline="0" dirty="0" err="1"/>
              <a:t>chemical</a:t>
            </a:r>
            <a:r>
              <a:rPr lang="fr-FR" baseline="0" dirty="0"/>
              <a:t> </a:t>
            </a:r>
            <a:r>
              <a:rPr lang="fr-FR" baseline="0" dirty="0" err="1"/>
              <a:t>controls</a:t>
            </a:r>
            <a:r>
              <a:rPr lang="fr-FR" baseline="0" dirty="0"/>
              <a:t> has </a:t>
            </a:r>
            <a:r>
              <a:rPr lang="fr-FR" baseline="0" dirty="0" err="1"/>
              <a:t>decreased</a:t>
            </a:r>
            <a:r>
              <a:rPr lang="fr-FR" baseline="0" dirty="0"/>
              <a:t> </a:t>
            </a:r>
            <a:r>
              <a:rPr lang="fr-FR" baseline="0" dirty="0" err="1"/>
              <a:t>then</a:t>
            </a:r>
            <a:r>
              <a:rPr lang="fr-FR" baseline="0" dirty="0"/>
              <a:t> </a:t>
            </a:r>
            <a:r>
              <a:rPr lang="fr-FR" baseline="0" dirty="0" err="1"/>
              <a:t>stagnated</a:t>
            </a:r>
            <a:r>
              <a:rPr lang="fr-FR" baseline="0" dirty="0"/>
              <a:t>.</a:t>
            </a:r>
          </a:p>
          <a:p>
            <a:endParaRPr lang="fr-FR" baseline="0" dirty="0"/>
          </a:p>
          <a:p>
            <a:r>
              <a:rPr lang="fr-FR" baseline="0" dirty="0"/>
              <a:t>The </a:t>
            </a:r>
            <a:r>
              <a:rPr lang="fr-FR" baseline="0" dirty="0" err="1"/>
              <a:t>authors</a:t>
            </a:r>
            <a:r>
              <a:rPr lang="fr-FR" baseline="0" dirty="0"/>
              <a:t> have </a:t>
            </a:r>
            <a:r>
              <a:rPr lang="fr-FR" baseline="0" dirty="0" err="1"/>
              <a:t>totally</a:t>
            </a:r>
            <a:r>
              <a:rPr lang="fr-FR" baseline="0" dirty="0"/>
              <a:t> </a:t>
            </a:r>
            <a:r>
              <a:rPr lang="fr-FR" baseline="0" dirty="0" err="1"/>
              <a:t>overlooked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in the last </a:t>
            </a:r>
            <a:r>
              <a:rPr lang="fr-FR" baseline="0" dirty="0" err="1"/>
              <a:t>years</a:t>
            </a:r>
            <a:r>
              <a:rPr lang="fr-FR" baseline="0" dirty="0"/>
              <a:t>, the </a:t>
            </a:r>
            <a:r>
              <a:rPr lang="fr-FR" baseline="0" dirty="0" err="1"/>
              <a:t>number</a:t>
            </a:r>
            <a:r>
              <a:rPr lang="fr-FR" baseline="0" dirty="0"/>
              <a:t> of sprays </a:t>
            </a:r>
            <a:r>
              <a:rPr lang="fr-FR" baseline="0" dirty="0" err="1"/>
              <a:t>against</a:t>
            </a:r>
            <a:r>
              <a:rPr lang="fr-FR" baseline="0" dirty="0"/>
              <a:t> non-</a:t>
            </a:r>
            <a:r>
              <a:rPr lang="fr-FR" baseline="0" dirty="0" err="1"/>
              <a:t>target</a:t>
            </a:r>
            <a:r>
              <a:rPr lang="fr-FR" baseline="0" dirty="0"/>
              <a:t> </a:t>
            </a:r>
            <a:r>
              <a:rPr lang="fr-FR" baseline="0" dirty="0" err="1"/>
              <a:t>pests</a:t>
            </a:r>
            <a:r>
              <a:rPr lang="fr-FR" baseline="0" dirty="0"/>
              <a:t> has </a:t>
            </a:r>
            <a:r>
              <a:rPr lang="fr-FR" baseline="0" dirty="0" err="1"/>
              <a:t>increased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254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B8BE-4289-481C-959E-32A0D71AF750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China more </a:t>
            </a:r>
            <a:r>
              <a:rPr lang="fr-FR" dirty="0" err="1"/>
              <a:t>than</a:t>
            </a:r>
            <a:r>
              <a:rPr lang="fr-FR" baseline="0" dirty="0"/>
              <a:t> </a:t>
            </a:r>
            <a:r>
              <a:rPr lang="fr-FR" baseline="0" dirty="0" err="1"/>
              <a:t>half</a:t>
            </a:r>
            <a:r>
              <a:rPr lang="fr-FR" baseline="0" dirty="0"/>
              <a:t> of the </a:t>
            </a:r>
            <a:r>
              <a:rPr lang="fr-FR" baseline="0" dirty="0" err="1"/>
              <a:t>farmers</a:t>
            </a:r>
            <a:r>
              <a:rPr lang="fr-FR" baseline="0" dirty="0"/>
              <a:t> are not happy </a:t>
            </a:r>
            <a:r>
              <a:rPr lang="fr-FR" baseline="0" dirty="0" err="1"/>
              <a:t>with</a:t>
            </a:r>
            <a:r>
              <a:rPr lang="fr-FR" baseline="0" dirty="0"/>
              <a:t> the </a:t>
            </a:r>
            <a:r>
              <a:rPr lang="fr-FR" baseline="0" dirty="0" err="1"/>
              <a:t>effectiveness</a:t>
            </a:r>
            <a:r>
              <a:rPr lang="fr-FR" baseline="0" dirty="0"/>
              <a:t> of </a:t>
            </a:r>
            <a:r>
              <a:rPr lang="fr-FR" baseline="0" dirty="0" err="1"/>
              <a:t>Bt</a:t>
            </a:r>
            <a:r>
              <a:rPr lang="fr-FR" baseline="0" dirty="0"/>
              <a:t> </a:t>
            </a:r>
            <a:r>
              <a:rPr lang="fr-FR" baseline="0" dirty="0" err="1"/>
              <a:t>cotton</a:t>
            </a:r>
            <a:r>
              <a:rPr lang="fr-FR" baseline="0" dirty="0"/>
              <a:t> and 3 </a:t>
            </a:r>
            <a:r>
              <a:rPr lang="fr-FR" baseline="0" dirty="0" err="1"/>
              <a:t>quarters</a:t>
            </a:r>
            <a:r>
              <a:rPr lang="fr-FR" baseline="0" dirty="0"/>
              <a:t> of </a:t>
            </a:r>
            <a:r>
              <a:rPr lang="fr-FR" baseline="0" dirty="0" err="1"/>
              <a:t>them</a:t>
            </a:r>
            <a:r>
              <a:rPr lang="fr-FR" baseline="0" dirty="0"/>
              <a:t> are not happy </a:t>
            </a:r>
            <a:r>
              <a:rPr lang="fr-FR" baseline="0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its</a:t>
            </a:r>
            <a:r>
              <a:rPr lang="fr-FR" baseline="0" dirty="0"/>
              <a:t> </a:t>
            </a:r>
            <a:r>
              <a:rPr lang="fr-FR" baseline="0" dirty="0" err="1"/>
              <a:t>profitability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688F4-FC09-4108-BB45-828946A8D49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59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B13F-F1E7-4529-B75F-6BB65ACF72FB}" type="datetime1">
              <a:rPr lang="fr-FR" smtClean="0"/>
              <a:t>17/11/2020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95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A54E-182E-476A-92F0-8774BA171896}" type="datetime1">
              <a:rPr lang="fr-FR" smtClean="0"/>
              <a:t>17/11/2020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13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DF58-4745-4A4D-81D6-25C70BB1BAB9}" type="datetime1">
              <a:rPr lang="fr-FR" smtClean="0"/>
              <a:t>17/11/2020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5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56A2-AB76-4659-8009-DFB3A51D9F01}" type="datetime1">
              <a:rPr lang="fr-FR" smtClean="0"/>
              <a:t>17/11/2020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86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5C9FC-158B-406A-8032-1154CBC4CD3E}" type="datetime1">
              <a:rPr lang="fr-FR" smtClean="0"/>
              <a:t>17/11/2020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71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C1AC-76EA-4977-B90B-F2A78C702791}" type="datetime1">
              <a:rPr lang="fr-FR" smtClean="0"/>
              <a:t>17/11/2020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8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ED36-3F43-4E28-B5E4-56F4609436A7}" type="datetime1">
              <a:rPr lang="fr-FR" smtClean="0"/>
              <a:t>17/11/2020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96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B056-9EE0-4EA1-A053-F7D882047846}" type="datetime1">
              <a:rPr lang="fr-FR" smtClean="0"/>
              <a:t>17/11/2020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3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3A29-5DDE-4C91-9BF1-4A13E7BC88CF}" type="datetime1">
              <a:rPr lang="fr-FR" smtClean="0"/>
              <a:t>17/11/2020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06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53-FD9D-4268-A6DD-F43463486DC6}" type="datetime1">
              <a:rPr lang="fr-FR" smtClean="0"/>
              <a:t>17/11/2020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84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9FAE-1078-4085-ADBF-F0810A1DBAE1}" type="datetime1">
              <a:rPr lang="fr-FR" smtClean="0"/>
              <a:t>17/11/2020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83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80901-C3A4-422C-8FC4-B691B846EF98}" type="datetime1">
              <a:rPr lang="fr-FR" smtClean="0"/>
              <a:t>17/11/2020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Michel FOK, Luxor, Egypt, Feb.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2DF74-EA0F-4D11-92E9-A7603F4C3E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11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onsanto.com/products/pages/roundup-ready-plus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43585"/>
            <a:ext cx="7772400" cy="1470025"/>
          </a:xfrm>
        </p:spPr>
        <p:txBody>
          <a:bodyPr/>
          <a:lstStyle/>
          <a:p>
            <a:r>
              <a:rPr lang="fr-FR" dirty="0"/>
              <a:t>20 </a:t>
            </a:r>
            <a:r>
              <a:rPr lang="fr-FR" dirty="0" err="1"/>
              <a:t>Years</a:t>
            </a:r>
            <a:r>
              <a:rPr lang="fr-FR" dirty="0"/>
              <a:t> of GM </a:t>
            </a:r>
            <a:r>
              <a:rPr lang="fr-FR" dirty="0" err="1"/>
              <a:t>varieties</a:t>
            </a:r>
            <a:r>
              <a:rPr lang="fr-FR" dirty="0"/>
              <a:t> use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838944"/>
          </a:xfrm>
        </p:spPr>
        <p:txBody>
          <a:bodyPr/>
          <a:lstStyle/>
          <a:p>
            <a:r>
              <a:rPr lang="fr-FR" dirty="0" err="1"/>
              <a:t>Lessons</a:t>
            </a:r>
            <a:r>
              <a:rPr lang="fr-FR" dirty="0"/>
              <a:t> </a:t>
            </a:r>
            <a:r>
              <a:rPr lang="fr-FR" dirty="0" err="1"/>
              <a:t>learnt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012160" y="4869160"/>
            <a:ext cx="2023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Michel FOK</a:t>
            </a:r>
          </a:p>
          <a:p>
            <a:r>
              <a:rPr lang="fr-FR" dirty="0"/>
              <a:t>michel.fok@cirad.fr</a:t>
            </a:r>
          </a:p>
        </p:txBody>
      </p:sp>
      <p:pic>
        <p:nvPicPr>
          <p:cNvPr id="5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09" y="5760720"/>
            <a:ext cx="1934391" cy="106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36" descr="LogCirad_F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8618" y="6014115"/>
            <a:ext cx="2295525" cy="63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395536" y="2987040"/>
            <a:ext cx="8496944" cy="1450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13th Meeting of the </a:t>
            </a:r>
            <a:r>
              <a:rPr lang="fr-FR" sz="2400" dirty="0" err="1"/>
              <a:t>Inter-regional</a:t>
            </a:r>
            <a:r>
              <a:rPr lang="fr-FR" sz="2400" dirty="0"/>
              <a:t> </a:t>
            </a:r>
            <a:r>
              <a:rPr lang="fr-FR" sz="2400" dirty="0" err="1"/>
              <a:t>Cooperative</a:t>
            </a:r>
            <a:r>
              <a:rPr lang="fr-FR" sz="2400" dirty="0"/>
              <a:t> </a:t>
            </a:r>
            <a:r>
              <a:rPr lang="fr-FR" sz="2400" dirty="0" err="1"/>
              <a:t>researche</a:t>
            </a:r>
            <a:r>
              <a:rPr lang="fr-FR" sz="2400" dirty="0"/>
              <a:t> network on </a:t>
            </a:r>
            <a:r>
              <a:rPr lang="fr-FR" sz="2400" dirty="0" err="1"/>
              <a:t>cotton</a:t>
            </a:r>
            <a:r>
              <a:rPr lang="fr-FR" sz="2400" dirty="0"/>
              <a:t> for the </a:t>
            </a:r>
            <a:r>
              <a:rPr lang="fr-FR" sz="2400" dirty="0" err="1"/>
              <a:t>Mediterranean</a:t>
            </a:r>
            <a:r>
              <a:rPr lang="fr-FR" sz="2400" dirty="0"/>
              <a:t> and Middle East </a:t>
            </a:r>
            <a:r>
              <a:rPr lang="fr-FR" sz="2400" dirty="0" err="1"/>
              <a:t>regions</a:t>
            </a:r>
            <a:endParaRPr lang="fr-FR" sz="2400" dirty="0"/>
          </a:p>
          <a:p>
            <a:endParaRPr lang="fr-FR" sz="2000" dirty="0"/>
          </a:p>
          <a:p>
            <a:r>
              <a:rPr lang="fr-FR" sz="2000" dirty="0" err="1"/>
              <a:t>Luxor</a:t>
            </a:r>
            <a:r>
              <a:rPr lang="fr-FR" sz="2000" dirty="0"/>
              <a:t>, </a:t>
            </a:r>
            <a:r>
              <a:rPr lang="fr-FR" sz="2000" dirty="0" err="1"/>
              <a:t>Egypt</a:t>
            </a:r>
            <a:r>
              <a:rPr lang="fr-FR" sz="2000" dirty="0"/>
              <a:t>, </a:t>
            </a:r>
            <a:r>
              <a:rPr lang="fr-FR" sz="2000" dirty="0" err="1"/>
              <a:t>February</a:t>
            </a:r>
            <a:r>
              <a:rPr lang="fr-FR" sz="2000" dirty="0"/>
              <a:t> 2-6, 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40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The use of GM </a:t>
            </a:r>
            <a:r>
              <a:rPr lang="fr-FR" dirty="0" err="1"/>
              <a:t>varieties</a:t>
            </a:r>
            <a:r>
              <a:rPr lang="fr-FR" dirty="0"/>
              <a:t> </a:t>
            </a:r>
            <a:r>
              <a:rPr lang="fr-FR" dirty="0" err="1"/>
              <a:t>sounds</a:t>
            </a:r>
            <a:r>
              <a:rPr lang="fr-FR" dirty="0"/>
              <a:t> good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 the </a:t>
            </a:r>
            <a:r>
              <a:rPr lang="fr-FR" dirty="0" err="1"/>
              <a:t>level</a:t>
            </a:r>
            <a:r>
              <a:rPr lang="fr-FR" dirty="0"/>
              <a:t> of a </a:t>
            </a:r>
            <a:r>
              <a:rPr lang="fr-FR" dirty="0" err="1"/>
              <a:t>specific</a:t>
            </a:r>
            <a:r>
              <a:rPr lang="fr-FR" dirty="0"/>
              <a:t> country</a:t>
            </a:r>
          </a:p>
          <a:p>
            <a:pPr lvl="1"/>
            <a:r>
              <a:rPr lang="fr-FR" dirty="0" err="1"/>
              <a:t>Australia</a:t>
            </a:r>
            <a:r>
              <a:rPr lang="fr-FR" dirty="0"/>
              <a:t>: A </a:t>
            </a:r>
            <a:r>
              <a:rPr lang="fr-FR" dirty="0" err="1"/>
              <a:t>clear</a:t>
            </a:r>
            <a:r>
              <a:rPr lang="fr-FR" dirty="0"/>
              <a:t> but </a:t>
            </a:r>
            <a:r>
              <a:rPr lang="fr-FR" dirty="0" err="1"/>
              <a:t>particular</a:t>
            </a:r>
            <a:r>
              <a:rPr lang="fr-FR" dirty="0"/>
              <a:t> case</a:t>
            </a:r>
          </a:p>
          <a:p>
            <a:pPr lvl="2"/>
            <a:r>
              <a:rPr lang="fr-FR" dirty="0"/>
              <a:t>Information </a:t>
            </a:r>
            <a:r>
              <a:rPr lang="fr-FR" dirty="0" err="1"/>
              <a:t>extracted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presentation</a:t>
            </a:r>
            <a:r>
              <a:rPr lang="fr-FR" dirty="0"/>
              <a:t> of Mr. Michael Murray, Cotton </a:t>
            </a:r>
            <a:r>
              <a:rPr lang="fr-FR" dirty="0" err="1"/>
              <a:t>Australia</a:t>
            </a:r>
            <a:r>
              <a:rPr lang="fr-FR" dirty="0"/>
              <a:t>, in </a:t>
            </a:r>
            <a:r>
              <a:rPr lang="fr-FR" dirty="0" err="1"/>
              <a:t>Tashkent</a:t>
            </a:r>
            <a:r>
              <a:rPr lang="fr-FR" dirty="0"/>
              <a:t>, </a:t>
            </a:r>
            <a:r>
              <a:rPr lang="fr-FR" dirty="0" err="1"/>
              <a:t>October</a:t>
            </a:r>
            <a:r>
              <a:rPr lang="fr-FR" dirty="0"/>
              <a:t>, 2017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81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Dramatic</a:t>
            </a:r>
            <a:r>
              <a:rPr lang="fr-FR" dirty="0"/>
              <a:t> </a:t>
            </a:r>
            <a:r>
              <a:rPr lang="fr-FR" dirty="0" err="1"/>
              <a:t>decrease</a:t>
            </a:r>
            <a:r>
              <a:rPr lang="fr-FR" dirty="0"/>
              <a:t> of insecticide use and of the </a:t>
            </a:r>
            <a:r>
              <a:rPr lang="fr-FR" dirty="0" err="1"/>
              <a:t>cost</a:t>
            </a:r>
            <a:r>
              <a:rPr lang="fr-FR" dirty="0"/>
              <a:t> to control </a:t>
            </a:r>
            <a:r>
              <a:rPr lang="fr-FR" dirty="0" err="1"/>
              <a:t>pests</a:t>
            </a:r>
            <a:r>
              <a:rPr lang="fr-FR" dirty="0"/>
              <a:t>, </a:t>
            </a:r>
            <a:r>
              <a:rPr lang="fr-FR" dirty="0" err="1"/>
              <a:t>Australia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484784"/>
            <a:ext cx="6984776" cy="51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88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3800" dirty="0" err="1"/>
              <a:t>Huge</a:t>
            </a:r>
            <a:r>
              <a:rPr lang="fr-FR" sz="3800" dirty="0"/>
              <a:t> </a:t>
            </a:r>
            <a:r>
              <a:rPr lang="fr-FR" sz="3800" dirty="0" err="1"/>
              <a:t>reduction</a:t>
            </a:r>
            <a:r>
              <a:rPr lang="fr-FR" sz="3800" dirty="0"/>
              <a:t> of the </a:t>
            </a:r>
            <a:r>
              <a:rPr lang="fr-FR" sz="3800" dirty="0" err="1"/>
              <a:t>amount</a:t>
            </a:r>
            <a:r>
              <a:rPr lang="fr-FR" sz="3800" dirty="0"/>
              <a:t> of insecticide active </a:t>
            </a:r>
            <a:r>
              <a:rPr lang="fr-FR" sz="3800" dirty="0" err="1"/>
              <a:t>ingredients</a:t>
            </a:r>
            <a:r>
              <a:rPr lang="fr-FR" sz="3800" dirty="0"/>
              <a:t> per ha, </a:t>
            </a:r>
            <a:r>
              <a:rPr lang="fr-FR" sz="3800" dirty="0" err="1"/>
              <a:t>Australia</a:t>
            </a:r>
            <a:endParaRPr lang="fr-FR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700808"/>
            <a:ext cx="8005896" cy="371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59632" y="57248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…but the insecticide active </a:t>
            </a:r>
            <a:r>
              <a:rPr lang="fr-FR" dirty="0" err="1"/>
              <a:t>ingredients</a:t>
            </a:r>
            <a:r>
              <a:rPr lang="fr-FR" dirty="0"/>
              <a:t> have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evolved</a:t>
            </a:r>
            <a:r>
              <a:rPr lang="fr-FR" dirty="0"/>
              <a:t> a lot, </a:t>
            </a:r>
            <a:r>
              <a:rPr lang="fr-FR" dirty="0" err="1"/>
              <a:t>being</a:t>
            </a:r>
            <a:r>
              <a:rPr lang="fr-FR" dirty="0"/>
              <a:t> effective at a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amount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01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Sequence</a:t>
            </a:r>
            <a:r>
              <a:rPr lang="fr-FR" dirty="0"/>
              <a:t> of </a:t>
            </a:r>
            <a:r>
              <a:rPr lang="fr-FR" dirty="0" err="1"/>
              <a:t>genes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for herbicide </a:t>
            </a:r>
            <a:r>
              <a:rPr lang="fr-FR" dirty="0" err="1"/>
              <a:t>tolerance</a:t>
            </a:r>
            <a:r>
              <a:rPr lang="fr-FR" dirty="0"/>
              <a:t> and </a:t>
            </a:r>
            <a:r>
              <a:rPr lang="fr-FR" dirty="0" err="1"/>
              <a:t>insect</a:t>
            </a:r>
            <a:r>
              <a:rPr lang="fr-FR" dirty="0"/>
              <a:t> </a:t>
            </a:r>
            <a:r>
              <a:rPr lang="fr-FR" dirty="0" err="1"/>
              <a:t>resistance</a:t>
            </a:r>
            <a:r>
              <a:rPr lang="fr-FR" dirty="0"/>
              <a:t>, </a:t>
            </a:r>
            <a:r>
              <a:rPr lang="fr-FR" dirty="0" err="1"/>
              <a:t>Australia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348880"/>
            <a:ext cx="8208912" cy="35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15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Australia</a:t>
            </a:r>
            <a:r>
              <a:rPr lang="fr-FR" dirty="0"/>
              <a:t>: </a:t>
            </a:r>
            <a:r>
              <a:rPr lang="fr-FR" dirty="0" err="1"/>
              <a:t>Continuously</a:t>
            </a:r>
            <a:r>
              <a:rPr lang="fr-FR" dirty="0"/>
              <a:t> </a:t>
            </a:r>
            <a:r>
              <a:rPr lang="fr-FR" dirty="0" err="1"/>
              <a:t>ranking</a:t>
            </a:r>
            <a:r>
              <a:rPr lang="fr-FR" dirty="0"/>
              <a:t> 1st in </a:t>
            </a:r>
            <a:r>
              <a:rPr lang="fr-FR" dirty="0" err="1"/>
              <a:t>yield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976" y="1268760"/>
            <a:ext cx="8189480" cy="461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07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Great </a:t>
            </a:r>
            <a:r>
              <a:rPr lang="fr-FR" dirty="0" err="1"/>
              <a:t>decrease</a:t>
            </a:r>
            <a:r>
              <a:rPr lang="fr-FR" dirty="0"/>
              <a:t> of insecticide sprays vs </a:t>
            </a:r>
            <a:r>
              <a:rPr lang="fr-FR" dirty="0" err="1"/>
              <a:t>Bt</a:t>
            </a:r>
            <a:r>
              <a:rPr lang="fr-FR" dirty="0"/>
              <a:t> </a:t>
            </a:r>
            <a:r>
              <a:rPr lang="fr-FR" dirty="0" err="1"/>
              <a:t>targeted</a:t>
            </a:r>
            <a:r>
              <a:rPr lang="fr-FR" dirty="0"/>
              <a:t> </a:t>
            </a:r>
            <a:r>
              <a:rPr lang="fr-FR" dirty="0" err="1"/>
              <a:t>pests</a:t>
            </a:r>
            <a:r>
              <a:rPr lang="fr-FR" dirty="0"/>
              <a:t> in USA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40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/>
              <a:t>Heliothine</a:t>
            </a:r>
            <a:r>
              <a:rPr lang="fr-FR" dirty="0"/>
              <a:t> sprays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384" y="2132856"/>
            <a:ext cx="7559040" cy="405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1384" y="6453336"/>
            <a:ext cx="574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Leonard, 2010 (Cotton </a:t>
            </a:r>
            <a:r>
              <a:rPr lang="fr-FR" dirty="0" err="1"/>
              <a:t>Beltwide</a:t>
            </a:r>
            <a:r>
              <a:rPr lang="fr-FR" dirty="0"/>
              <a:t> </a:t>
            </a:r>
            <a:r>
              <a:rPr lang="fr-FR" dirty="0" err="1"/>
              <a:t>conferences</a:t>
            </a:r>
            <a:r>
              <a:rPr lang="fr-FR" dirty="0"/>
              <a:t>, New </a:t>
            </a:r>
            <a:r>
              <a:rPr lang="fr-FR" dirty="0" err="1"/>
              <a:t>Orleans</a:t>
            </a:r>
            <a:r>
              <a:rPr lang="fr-FR" dirty="0"/>
              <a:t>)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 FOK, Luxor, Egypt, Feb.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77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6246"/>
            <a:ext cx="8928992" cy="70609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Decrease</a:t>
            </a:r>
            <a:r>
              <a:rPr lang="fr-FR" dirty="0"/>
              <a:t> of </a:t>
            </a:r>
            <a:r>
              <a:rPr lang="fr-FR" dirty="0" err="1"/>
              <a:t>chemical</a:t>
            </a:r>
            <a:r>
              <a:rPr lang="fr-FR" dirty="0"/>
              <a:t> </a:t>
            </a:r>
            <a:r>
              <a:rPr lang="fr-FR" dirty="0" err="1"/>
              <a:t>controls</a:t>
            </a:r>
            <a:r>
              <a:rPr lang="fr-FR" dirty="0"/>
              <a:t> in China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78806"/>
            <a:ext cx="8229600" cy="60466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Number of insecticide sprays for CBW (grey points) and all insect pests (black points) on cotton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075373" y="1923098"/>
            <a:ext cx="6048375" cy="3895725"/>
            <a:chOff x="1547813" y="1481138"/>
            <a:chExt cx="6048375" cy="389572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1481138"/>
              <a:ext cx="6048375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339752" y="5013175"/>
              <a:ext cx="51125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800" dirty="0">
                  <a:latin typeface="HelveticaNeueLTStd-Roman"/>
                </a:rPr>
                <a:t>1990	 1994	 1998	 2002	 2006	 2010</a:t>
              </a:r>
              <a:endParaRPr lang="fr-FR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029112" y="567057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Lu, Y., Wu, K.et al. (2012). Widespread adoption of </a:t>
            </a:r>
            <a:r>
              <a:rPr lang="en-US" dirty="0" err="1"/>
              <a:t>Bt</a:t>
            </a:r>
            <a:r>
              <a:rPr lang="en-US" dirty="0"/>
              <a:t> cotton and insecticide decrease promotes </a:t>
            </a:r>
            <a:r>
              <a:rPr lang="en-US" dirty="0" err="1"/>
              <a:t>biocontrol</a:t>
            </a:r>
            <a:r>
              <a:rPr lang="en-US" dirty="0"/>
              <a:t> services. </a:t>
            </a:r>
            <a:r>
              <a:rPr lang="en-US" i="1" dirty="0"/>
              <a:t>Nature</a:t>
            </a:r>
            <a:r>
              <a:rPr lang="en-US" dirty="0"/>
              <a:t>, </a:t>
            </a:r>
            <a:r>
              <a:rPr lang="en-US" i="1" dirty="0"/>
              <a:t>487</a:t>
            </a:r>
            <a:r>
              <a:rPr lang="en-US" dirty="0"/>
              <a:t>, 362–366.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 FOK, Luxor, Egypt, Feb. 2018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78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3600" dirty="0"/>
              <a:t>Impacts on </a:t>
            </a:r>
            <a:r>
              <a:rPr lang="fr-FR" sz="3600" dirty="0" err="1"/>
              <a:t>yield</a:t>
            </a:r>
            <a:r>
              <a:rPr lang="fr-FR" sz="3600" dirty="0"/>
              <a:t> </a:t>
            </a:r>
            <a:r>
              <a:rPr lang="fr-FR" sz="3600" dirty="0" err="1"/>
              <a:t>is</a:t>
            </a:r>
            <a:r>
              <a:rPr lang="fr-FR" sz="3600" dirty="0"/>
              <a:t> variable </a:t>
            </a:r>
            <a:r>
              <a:rPr lang="fr-FR" sz="3600" dirty="0" err="1"/>
              <a:t>between</a:t>
            </a:r>
            <a:r>
              <a:rPr lang="fr-FR" sz="3600" dirty="0"/>
              <a:t> countries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 direct </a:t>
            </a:r>
            <a:r>
              <a:rPr lang="fr-FR" dirty="0" err="1"/>
              <a:t>yield</a:t>
            </a:r>
            <a:r>
              <a:rPr lang="fr-FR" dirty="0"/>
              <a:t> impact </a:t>
            </a:r>
            <a:r>
              <a:rPr lang="fr-FR" dirty="0" err="1"/>
              <a:t>from</a:t>
            </a:r>
            <a:r>
              <a:rPr lang="fr-FR" dirty="0"/>
              <a:t> herbicide </a:t>
            </a:r>
            <a:r>
              <a:rPr lang="fr-FR" dirty="0" err="1"/>
              <a:t>tolerance</a:t>
            </a:r>
            <a:endParaRPr lang="fr-FR" dirty="0"/>
          </a:p>
          <a:p>
            <a:r>
              <a:rPr lang="fr-FR" dirty="0" err="1"/>
              <a:t>Yield</a:t>
            </a:r>
            <a:r>
              <a:rPr lang="fr-FR" dirty="0"/>
              <a:t> impact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insect</a:t>
            </a:r>
            <a:r>
              <a:rPr lang="fr-FR" dirty="0"/>
              <a:t> </a:t>
            </a:r>
            <a:r>
              <a:rPr lang="fr-FR" dirty="0" err="1"/>
              <a:t>resistance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variable</a:t>
            </a:r>
          </a:p>
          <a:p>
            <a:pPr lvl="1"/>
            <a:r>
              <a:rPr lang="fr-FR" dirty="0" err="1"/>
              <a:t>According</a:t>
            </a:r>
            <a:r>
              <a:rPr lang="fr-FR" dirty="0"/>
              <a:t> to countries</a:t>
            </a:r>
          </a:p>
          <a:p>
            <a:pPr lvl="2"/>
            <a:r>
              <a:rPr lang="fr-FR" dirty="0" err="1"/>
              <a:t>Yield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in </a:t>
            </a:r>
            <a:r>
              <a:rPr lang="fr-FR" dirty="0" err="1"/>
              <a:t>developing</a:t>
            </a:r>
            <a:r>
              <a:rPr lang="fr-FR" dirty="0"/>
              <a:t> countries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chemical</a:t>
            </a:r>
            <a:r>
              <a:rPr lang="fr-FR" dirty="0"/>
              <a:t> control </a:t>
            </a:r>
            <a:r>
              <a:rPr lang="fr-FR" dirty="0" err="1"/>
              <a:t>was</a:t>
            </a:r>
            <a:r>
              <a:rPr lang="fr-FR" dirty="0"/>
              <a:t> not optimal</a:t>
            </a:r>
          </a:p>
          <a:p>
            <a:pPr lvl="1"/>
            <a:r>
              <a:rPr lang="fr-FR" dirty="0" err="1"/>
              <a:t>According</a:t>
            </a:r>
            <a:r>
              <a:rPr lang="fr-FR" dirty="0"/>
              <a:t> to the </a:t>
            </a:r>
            <a:r>
              <a:rPr lang="fr-FR" dirty="0" err="1"/>
              <a:t>period</a:t>
            </a:r>
            <a:r>
              <a:rPr lang="fr-FR" dirty="0"/>
              <a:t> </a:t>
            </a:r>
            <a:r>
              <a:rPr lang="fr-FR" dirty="0" err="1"/>
              <a:t>considered</a:t>
            </a:r>
            <a:endParaRPr lang="fr-FR" dirty="0"/>
          </a:p>
          <a:p>
            <a:pPr lvl="2"/>
            <a:r>
              <a:rPr lang="fr-FR" dirty="0" err="1"/>
              <a:t>Yield</a:t>
            </a:r>
            <a:r>
              <a:rPr lang="fr-FR" dirty="0"/>
              <a:t> </a:t>
            </a:r>
            <a:r>
              <a:rPr lang="fr-FR" dirty="0" err="1"/>
              <a:t>might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in the short </a:t>
            </a:r>
            <a:r>
              <a:rPr lang="fr-FR" dirty="0" err="1"/>
              <a:t>term</a:t>
            </a:r>
            <a:r>
              <a:rPr lang="fr-FR" dirty="0"/>
              <a:t>, but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decrease</a:t>
            </a:r>
            <a:r>
              <a:rPr lang="fr-FR" dirty="0"/>
              <a:t> in the </a:t>
            </a:r>
            <a:r>
              <a:rPr lang="fr-FR" dirty="0" err="1"/>
              <a:t>mid-term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00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Pressure </a:t>
            </a:r>
            <a:r>
              <a:rPr lang="fr-FR" dirty="0" err="1"/>
              <a:t>reduction</a:t>
            </a:r>
            <a:r>
              <a:rPr lang="fr-FR" dirty="0"/>
              <a:t> in all countries </a:t>
            </a:r>
            <a:br>
              <a:rPr lang="fr-FR" dirty="0"/>
            </a:br>
            <a:r>
              <a:rPr lang="fr-FR" dirty="0">
                <a:sym typeface="Symbol"/>
              </a:rPr>
              <a:t> </a:t>
            </a:r>
            <a:r>
              <a:rPr lang="fr-FR" dirty="0" err="1">
                <a:sym typeface="Symbol"/>
              </a:rPr>
              <a:t>Bt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effectiveness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Bt</a:t>
            </a:r>
            <a:r>
              <a:rPr lang="fr-FR" dirty="0"/>
              <a:t> </a:t>
            </a:r>
            <a:r>
              <a:rPr lang="fr-FR" dirty="0" err="1"/>
              <a:t>targeted</a:t>
            </a:r>
            <a:r>
              <a:rPr lang="fr-FR" dirty="0"/>
              <a:t> </a:t>
            </a:r>
            <a:r>
              <a:rPr lang="fr-FR" dirty="0" err="1"/>
              <a:t>pest</a:t>
            </a:r>
            <a:r>
              <a:rPr lang="fr-FR" dirty="0"/>
              <a:t> pressure </a:t>
            </a:r>
            <a:r>
              <a:rPr lang="fr-FR" dirty="0">
                <a:sym typeface="Wingdings 3"/>
              </a:rPr>
              <a:t></a:t>
            </a:r>
            <a:endParaRPr lang="fr-FR" dirty="0">
              <a:sym typeface="Symbol"/>
            </a:endParaRPr>
          </a:p>
          <a:p>
            <a:pPr lvl="1"/>
            <a:r>
              <a:rPr lang="fr-FR" dirty="0" err="1">
                <a:sym typeface="Symbol"/>
              </a:rPr>
              <a:t>Documented</a:t>
            </a:r>
            <a:r>
              <a:rPr lang="fr-FR" dirty="0">
                <a:sym typeface="Symbol"/>
              </a:rPr>
              <a:t> in all countries </a:t>
            </a:r>
            <a:r>
              <a:rPr lang="fr-FR" dirty="0" err="1">
                <a:sym typeface="Symbol"/>
              </a:rPr>
              <a:t>using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Bt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varieties</a:t>
            </a:r>
            <a:endParaRPr lang="fr-FR" dirty="0">
              <a:sym typeface="Symbol"/>
            </a:endParaRPr>
          </a:p>
          <a:p>
            <a:pPr lvl="1"/>
            <a:r>
              <a:rPr lang="fr-FR" dirty="0">
                <a:sym typeface="Symbol"/>
              </a:rPr>
              <a:t> No (not </a:t>
            </a:r>
            <a:r>
              <a:rPr lang="fr-FR" dirty="0" err="1">
                <a:sym typeface="Symbol"/>
              </a:rPr>
              <a:t>yet</a:t>
            </a:r>
            <a:r>
              <a:rPr lang="fr-FR" dirty="0">
                <a:sym typeface="Symbol"/>
              </a:rPr>
              <a:t>?) or rare case of </a:t>
            </a:r>
            <a:r>
              <a:rPr lang="fr-FR" dirty="0" err="1">
                <a:sym typeface="Symbol"/>
              </a:rPr>
              <a:t>pest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resistance</a:t>
            </a:r>
            <a:r>
              <a:rPr lang="fr-FR" dirty="0">
                <a:sym typeface="Symbol"/>
              </a:rPr>
              <a:t> to </a:t>
            </a:r>
            <a:r>
              <a:rPr lang="fr-FR" dirty="0" err="1">
                <a:sym typeface="Symbol"/>
              </a:rPr>
              <a:t>Bt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toxins</a:t>
            </a:r>
            <a:endParaRPr lang="fr-FR" dirty="0">
              <a:sym typeface="Symbol"/>
            </a:endParaRPr>
          </a:p>
          <a:p>
            <a:pPr lvl="2"/>
            <a:r>
              <a:rPr lang="fr-FR" dirty="0">
                <a:sym typeface="Symbol"/>
              </a:rPr>
              <a:t>Exception = </a:t>
            </a:r>
            <a:r>
              <a:rPr lang="fr-FR" dirty="0" err="1">
                <a:sym typeface="Symbol"/>
              </a:rPr>
              <a:t>India</a:t>
            </a:r>
            <a:r>
              <a:rPr lang="fr-FR" dirty="0">
                <a:sym typeface="Symbol"/>
              </a:rPr>
              <a:t> (single </a:t>
            </a:r>
            <a:r>
              <a:rPr lang="fr-FR" dirty="0" err="1">
                <a:sym typeface="Symbol"/>
              </a:rPr>
              <a:t>Bt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gene</a:t>
            </a:r>
            <a:r>
              <a:rPr lang="fr-FR" dirty="0">
                <a:sym typeface="Symbol"/>
              </a:rPr>
              <a:t> for a </a:t>
            </a:r>
            <a:r>
              <a:rPr lang="fr-FR" dirty="0" err="1">
                <a:sym typeface="Symbol"/>
              </a:rPr>
              <a:t>while</a:t>
            </a:r>
            <a:r>
              <a:rPr lang="fr-FR" dirty="0">
                <a:sym typeface="Symbol"/>
              </a:rPr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 FOK, Luxor, Egypt, Feb.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23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Negative</a:t>
            </a:r>
            <a:r>
              <a:rPr lang="fr-FR" dirty="0"/>
              <a:t> impacts </a:t>
            </a:r>
            <a:r>
              <a:rPr lang="fr-FR" dirty="0" err="1"/>
              <a:t>observed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err="1"/>
              <a:t>Negative</a:t>
            </a:r>
            <a:r>
              <a:rPr lang="fr-FR" dirty="0"/>
              <a:t> trend: </a:t>
            </a:r>
            <a:r>
              <a:rPr lang="fr-FR" dirty="0" err="1"/>
              <a:t>need</a:t>
            </a:r>
            <a:r>
              <a:rPr lang="fr-FR" dirty="0"/>
              <a:t> for more </a:t>
            </a:r>
            <a:r>
              <a:rPr lang="fr-FR" dirty="0" err="1"/>
              <a:t>chemical</a:t>
            </a:r>
            <a:r>
              <a:rPr lang="fr-FR" dirty="0"/>
              <a:t> </a:t>
            </a:r>
            <a:r>
              <a:rPr lang="fr-FR" dirty="0" err="1"/>
              <a:t>controls</a:t>
            </a:r>
            <a:endParaRPr lang="fr-FR" dirty="0">
              <a:sym typeface="Symbol"/>
            </a:endParaRPr>
          </a:p>
          <a:p>
            <a:pPr lvl="1"/>
            <a:r>
              <a:rPr lang="fr-FR" dirty="0">
                <a:sym typeface="Symbol"/>
              </a:rPr>
              <a:t></a:t>
            </a:r>
            <a:r>
              <a:rPr lang="fr-FR" dirty="0"/>
              <a:t> </a:t>
            </a:r>
            <a:r>
              <a:rPr lang="fr-FR" dirty="0">
                <a:sym typeface="Wingdings 3"/>
              </a:rPr>
              <a:t></a:t>
            </a:r>
            <a:r>
              <a:rPr lang="fr-FR" dirty="0" err="1"/>
              <a:t>pests</a:t>
            </a:r>
            <a:r>
              <a:rPr lang="fr-FR" dirty="0"/>
              <a:t> not </a:t>
            </a:r>
            <a:r>
              <a:rPr lang="fr-FR" dirty="0" err="1"/>
              <a:t>targted</a:t>
            </a:r>
            <a:r>
              <a:rPr lang="fr-FR" dirty="0"/>
              <a:t> by </a:t>
            </a:r>
            <a:r>
              <a:rPr lang="fr-FR" dirty="0" err="1"/>
              <a:t>Bt</a:t>
            </a:r>
            <a:r>
              <a:rPr lang="fr-FR" dirty="0"/>
              <a:t> </a:t>
            </a:r>
            <a:r>
              <a:rPr lang="fr-FR" dirty="0" err="1"/>
              <a:t>toxins</a:t>
            </a:r>
            <a:endParaRPr lang="fr-FR" dirty="0"/>
          </a:p>
          <a:p>
            <a:pPr lvl="1"/>
            <a:r>
              <a:rPr lang="fr-FR" dirty="0">
                <a:sym typeface="Symbol"/>
              </a:rPr>
              <a:t> </a:t>
            </a:r>
            <a:r>
              <a:rPr lang="fr-FR" dirty="0" err="1">
                <a:sym typeface="Symbol"/>
              </a:rPr>
              <a:t>weeds</a:t>
            </a:r>
            <a:r>
              <a:rPr lang="fr-FR" dirty="0">
                <a:sym typeface="Symbol"/>
              </a:rPr>
              <a:t> </a:t>
            </a:r>
            <a:r>
              <a:rPr lang="fr-FR" dirty="0" err="1">
                <a:sym typeface="Symbol"/>
              </a:rPr>
              <a:t>resistant</a:t>
            </a:r>
            <a:r>
              <a:rPr lang="fr-FR" dirty="0">
                <a:sym typeface="Symbol"/>
              </a:rPr>
              <a:t> to glyphosate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47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use of GM </a:t>
            </a:r>
            <a:r>
              <a:rPr lang="fr-FR" dirty="0" err="1"/>
              <a:t>varieties</a:t>
            </a:r>
            <a:r>
              <a:rPr lang="fr-FR" dirty="0"/>
              <a:t> </a:t>
            </a:r>
            <a:r>
              <a:rPr lang="fr-FR" dirty="0" err="1"/>
              <a:t>sounds</a:t>
            </a:r>
            <a:r>
              <a:rPr lang="fr-FR" dirty="0"/>
              <a:t> good</a:t>
            </a:r>
          </a:p>
          <a:p>
            <a:r>
              <a:rPr lang="fr-FR" dirty="0" err="1"/>
              <a:t>Negative</a:t>
            </a:r>
            <a:r>
              <a:rPr lang="fr-FR" dirty="0"/>
              <a:t> impacts </a:t>
            </a:r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too</a:t>
            </a:r>
            <a:endParaRPr lang="fr-FR" dirty="0"/>
          </a:p>
          <a:p>
            <a:r>
              <a:rPr lang="fr-FR" dirty="0" err="1"/>
              <a:t>Lessons</a:t>
            </a:r>
            <a:r>
              <a:rPr lang="fr-FR" dirty="0"/>
              <a:t> to </a:t>
            </a:r>
            <a:r>
              <a:rPr lang="fr-FR" dirty="0" err="1"/>
              <a:t>retain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984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New ennemies</a:t>
            </a:r>
            <a:r>
              <a:rPr lang="fr-FR" baseline="0" dirty="0"/>
              <a:t> have </a:t>
            </a:r>
            <a:r>
              <a:rPr lang="fr-FR" baseline="0" dirty="0" err="1"/>
              <a:t>emerged</a:t>
            </a:r>
            <a:r>
              <a:rPr lang="fr-FR" baseline="0" dirty="0"/>
              <a:t> in </a:t>
            </a:r>
            <a:r>
              <a:rPr lang="fr-FR" baseline="0" dirty="0" err="1"/>
              <a:t>several</a:t>
            </a:r>
            <a:r>
              <a:rPr lang="fr-FR" dirty="0"/>
              <a:t> major </a:t>
            </a:r>
            <a:r>
              <a:rPr lang="fr-FR" dirty="0" err="1"/>
              <a:t>cotton</a:t>
            </a:r>
            <a:r>
              <a:rPr lang="fr-FR" dirty="0"/>
              <a:t> countries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604664"/>
          </a:xfrm>
        </p:spPr>
        <p:txBody>
          <a:bodyPr/>
          <a:lstStyle/>
          <a:p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documented</a:t>
            </a:r>
            <a:r>
              <a:rPr lang="fr-FR" dirty="0"/>
              <a:t>: USA, China, </a:t>
            </a:r>
            <a:r>
              <a:rPr lang="fr-FR" dirty="0" err="1"/>
              <a:t>India</a:t>
            </a:r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824144"/>
            <a:ext cx="7344816" cy="31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 FOK, Luxor, Egypt, Feb.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67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26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A bug in </a:t>
            </a:r>
            <a:r>
              <a:rPr lang="fr-FR" dirty="0" err="1"/>
              <a:t>using</a:t>
            </a:r>
            <a:r>
              <a:rPr lang="fr-FR" dirty="0"/>
              <a:t> GM:</a:t>
            </a:r>
            <a:br>
              <a:rPr lang="fr-FR" dirty="0"/>
            </a:br>
            <a:r>
              <a:rPr lang="fr-FR" dirty="0"/>
              <a:t>Bugs, new </a:t>
            </a:r>
            <a:r>
              <a:rPr lang="fr-FR" dirty="0" err="1"/>
              <a:t>threat</a:t>
            </a:r>
            <a:r>
              <a:rPr lang="fr-FR" dirty="0"/>
              <a:t> in US </a:t>
            </a:r>
            <a:r>
              <a:rPr lang="fr-FR" dirty="0" err="1"/>
              <a:t>cotton</a:t>
            </a:r>
            <a:r>
              <a:rPr lang="fr-FR" dirty="0"/>
              <a:t> </a:t>
            </a:r>
            <a:r>
              <a:rPr lang="fr-FR" dirty="0" err="1"/>
              <a:t>fields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200532"/>
            <a:ext cx="6812633" cy="512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903552" y="5589240"/>
            <a:ext cx="2088232" cy="129266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chemeClr val="bg1"/>
                </a:solidFill>
              </a:rPr>
              <a:t>…but </a:t>
            </a:r>
            <a:r>
              <a:rPr lang="fr-FR" sz="2600" dirty="0" err="1">
                <a:solidFill>
                  <a:schemeClr val="bg1"/>
                </a:solidFill>
              </a:rPr>
              <a:t>also</a:t>
            </a:r>
            <a:r>
              <a:rPr lang="fr-FR" sz="2600" dirty="0">
                <a:solidFill>
                  <a:schemeClr val="bg1"/>
                </a:solidFill>
              </a:rPr>
              <a:t> </a:t>
            </a:r>
            <a:r>
              <a:rPr lang="fr-FR" sz="2600" dirty="0" err="1">
                <a:solidFill>
                  <a:schemeClr val="bg1"/>
                </a:solidFill>
              </a:rPr>
              <a:t>aphids</a:t>
            </a:r>
            <a:r>
              <a:rPr lang="fr-FR" sz="2600" dirty="0">
                <a:solidFill>
                  <a:schemeClr val="bg1"/>
                </a:solidFill>
              </a:rPr>
              <a:t>, </a:t>
            </a:r>
            <a:r>
              <a:rPr lang="fr-FR" sz="2600" dirty="0" err="1">
                <a:solidFill>
                  <a:schemeClr val="bg1"/>
                </a:solidFill>
              </a:rPr>
              <a:t>jassids</a:t>
            </a:r>
            <a:r>
              <a:rPr lang="fr-FR" sz="26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 FOK, Luxor, Egypt, Feb.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82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India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24" y="1556792"/>
            <a:ext cx="7488832" cy="476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106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Evolution of the </a:t>
            </a:r>
            <a:r>
              <a:rPr lang="fr-FR" dirty="0" err="1"/>
              <a:t>number</a:t>
            </a:r>
            <a:r>
              <a:rPr lang="fr-FR" dirty="0"/>
              <a:t> of glyphosate-</a:t>
            </a:r>
            <a:r>
              <a:rPr lang="fr-FR" dirty="0" err="1"/>
              <a:t>resistant</a:t>
            </a:r>
            <a:r>
              <a:rPr lang="fr-FR" dirty="0"/>
              <a:t> </a:t>
            </a:r>
            <a:r>
              <a:rPr lang="fr-FR" dirty="0" err="1"/>
              <a:t>species</a:t>
            </a:r>
            <a:r>
              <a:rPr lang="fr-FR" dirty="0"/>
              <a:t> of </a:t>
            </a:r>
            <a:r>
              <a:rPr lang="fr-FR" dirty="0" err="1"/>
              <a:t>weeds</a:t>
            </a:r>
            <a:r>
              <a:rPr lang="fr-FR" dirty="0"/>
              <a:t> in th USA</a:t>
            </a:r>
          </a:p>
        </p:txBody>
      </p:sp>
      <p:pic>
        <p:nvPicPr>
          <p:cNvPr id="3" name="Image 2" descr="Maps: 2002-20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76" y="1521384"/>
            <a:ext cx="7224563" cy="50259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519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The </a:t>
            </a:r>
            <a:r>
              <a:rPr lang="fr-FR" dirty="0" err="1"/>
              <a:t>increase</a:t>
            </a:r>
            <a:r>
              <a:rPr lang="fr-FR" dirty="0"/>
              <a:t> of </a:t>
            </a:r>
            <a:r>
              <a:rPr lang="fr-FR" dirty="0" err="1"/>
              <a:t>weed</a:t>
            </a:r>
            <a:r>
              <a:rPr lang="fr-FR" dirty="0"/>
              <a:t> </a:t>
            </a:r>
            <a:r>
              <a:rPr lang="fr-FR" dirty="0" err="1"/>
              <a:t>resistance</a:t>
            </a:r>
            <a:r>
              <a:rPr lang="fr-FR" dirty="0"/>
              <a:t> to glyphosate </a:t>
            </a:r>
            <a:r>
              <a:rPr lang="fr-FR" dirty="0" err="1"/>
              <a:t>is</a:t>
            </a:r>
            <a:r>
              <a:rPr lang="fr-FR" dirty="0"/>
              <a:t> impressive </a:t>
            </a:r>
            <a:r>
              <a:rPr lang="fr-FR" dirty="0" err="1"/>
              <a:t>worldwide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9" y="1556792"/>
            <a:ext cx="7071781" cy="5184576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24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627640" y="2276872"/>
            <a:ext cx="1440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 2016: </a:t>
            </a:r>
          </a:p>
          <a:p>
            <a:r>
              <a:rPr lang="fr-FR" sz="2000" dirty="0"/>
              <a:t>out of 40 </a:t>
            </a:r>
            <a:r>
              <a:rPr lang="fr-FR" sz="2000" dirty="0" err="1"/>
              <a:t>resistant</a:t>
            </a:r>
            <a:r>
              <a:rPr lang="fr-FR" sz="2000" dirty="0"/>
              <a:t> </a:t>
            </a:r>
            <a:r>
              <a:rPr lang="fr-FR" sz="2000" dirty="0" err="1"/>
              <a:t>species</a:t>
            </a:r>
            <a:r>
              <a:rPr lang="fr-FR" sz="2000" dirty="0"/>
              <a:t>  </a:t>
            </a:r>
            <a:r>
              <a:rPr lang="fr-FR" sz="2000" dirty="0" err="1"/>
              <a:t>recorded</a:t>
            </a:r>
            <a:r>
              <a:rPr lang="fr-FR" sz="2000" dirty="0"/>
              <a:t>, </a:t>
            </a:r>
          </a:p>
          <a:p>
            <a:endParaRPr lang="fr-FR" sz="2000" dirty="0"/>
          </a:p>
          <a:p>
            <a:r>
              <a:rPr lang="fr-FR" sz="2000" dirty="0"/>
              <a:t>17 are </a:t>
            </a:r>
            <a:r>
              <a:rPr lang="fr-FR" sz="2000" dirty="0" err="1"/>
              <a:t>found</a:t>
            </a:r>
            <a:r>
              <a:rPr lang="fr-FR" sz="2000" dirty="0"/>
              <a:t> in the USA</a:t>
            </a:r>
          </a:p>
        </p:txBody>
      </p:sp>
    </p:spTree>
    <p:extLst>
      <p:ext uri="{BB962C8B-B14F-4D97-AF65-F5344CB8AC3E}">
        <p14:creationId xmlns:p14="http://schemas.microsoft.com/office/powerpoint/2010/main" val="2956792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545"/>
            <a:ext cx="9144000" cy="709714"/>
          </a:xfrm>
        </p:spPr>
        <p:txBody>
          <a:bodyPr>
            <a:noAutofit/>
          </a:bodyPr>
          <a:lstStyle/>
          <a:p>
            <a:r>
              <a:rPr lang="fr-FR" sz="3200" dirty="0" err="1"/>
              <a:t>Ironically</a:t>
            </a:r>
            <a:r>
              <a:rPr lang="fr-FR" sz="3200" dirty="0"/>
              <a:t> more herbicides are </a:t>
            </a:r>
            <a:r>
              <a:rPr lang="fr-FR" sz="3200" dirty="0" err="1"/>
              <a:t>being</a:t>
            </a:r>
            <a:r>
              <a:rPr lang="fr-FR" sz="3200" dirty="0"/>
              <a:t> </a:t>
            </a:r>
            <a:r>
              <a:rPr lang="fr-FR" sz="3200" dirty="0" err="1"/>
              <a:t>used</a:t>
            </a:r>
            <a:r>
              <a:rPr lang="fr-FR" sz="3200" dirty="0"/>
              <a:t> </a:t>
            </a:r>
            <a:br>
              <a:rPr lang="fr-FR" sz="3200" dirty="0"/>
            </a:br>
            <a:r>
              <a:rPr lang="fr-FR" sz="3200" dirty="0">
                <a:sym typeface="Symbol"/>
              </a:rPr>
              <a:t> </a:t>
            </a:r>
            <a:r>
              <a:rPr lang="fr-FR" sz="3200" dirty="0" err="1"/>
              <a:t>resistant</a:t>
            </a:r>
            <a:r>
              <a:rPr lang="fr-FR" sz="3200" dirty="0"/>
              <a:t> </a:t>
            </a:r>
            <a:r>
              <a:rPr lang="fr-FR" sz="3200" dirty="0" err="1"/>
              <a:t>weeds</a:t>
            </a:r>
            <a:r>
              <a:rPr lang="fr-FR" sz="3200" dirty="0"/>
              <a:t> management</a:t>
            </a:r>
          </a:p>
        </p:txBody>
      </p:sp>
      <p:pic>
        <p:nvPicPr>
          <p:cNvPr id="4" name="Imag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44824"/>
            <a:ext cx="4176464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148064" y="2649360"/>
            <a:ext cx="1845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RoundUp</a:t>
            </a:r>
            <a:r>
              <a:rPr lang="fr-FR" sz="1600" dirty="0"/>
              <a:t> + 2 </a:t>
            </a:r>
            <a:r>
              <a:rPr lang="fr-FR" sz="1600" dirty="0" err="1"/>
              <a:t>others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5148064" y="3456864"/>
            <a:ext cx="1908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3 </a:t>
            </a:r>
            <a:r>
              <a:rPr lang="fr-FR" sz="1600" dirty="0" err="1"/>
              <a:t>others</a:t>
            </a:r>
            <a:r>
              <a:rPr lang="fr-FR" sz="1600" dirty="0"/>
              <a:t> + surfactant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48064" y="4487634"/>
            <a:ext cx="1908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3 </a:t>
            </a:r>
            <a:r>
              <a:rPr lang="fr-FR" sz="1600" dirty="0" err="1"/>
              <a:t>others</a:t>
            </a:r>
            <a:r>
              <a:rPr lang="fr-FR" sz="1600" dirty="0"/>
              <a:t> + surfactant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48064" y="5207846"/>
            <a:ext cx="1908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3 </a:t>
            </a:r>
            <a:r>
              <a:rPr lang="fr-FR" sz="1600" dirty="0" err="1"/>
              <a:t>others</a:t>
            </a:r>
            <a:r>
              <a:rPr lang="fr-FR" sz="1600" dirty="0"/>
              <a:t> + surfactant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48064" y="4149080"/>
            <a:ext cx="1845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RoundUp</a:t>
            </a:r>
            <a:r>
              <a:rPr lang="fr-FR" sz="1600" dirty="0"/>
              <a:t> + 2 </a:t>
            </a:r>
            <a:r>
              <a:rPr lang="fr-FR" sz="1600" dirty="0" err="1"/>
              <a:t>others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5148064" y="4861048"/>
            <a:ext cx="1845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RoundUp</a:t>
            </a:r>
            <a:r>
              <a:rPr lang="fr-FR" sz="1600" dirty="0"/>
              <a:t> + 2 </a:t>
            </a:r>
            <a:r>
              <a:rPr lang="fr-FR" sz="1600" dirty="0" err="1"/>
              <a:t>others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726472" y="5849456"/>
            <a:ext cx="490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RoundUp</a:t>
            </a:r>
            <a:r>
              <a:rPr lang="fr-FR" sz="2400" dirty="0"/>
              <a:t> + 6 distinct </a:t>
            </a:r>
            <a:r>
              <a:rPr lang="fr-FR" sz="2400" dirty="0" err="1"/>
              <a:t>other</a:t>
            </a:r>
            <a:r>
              <a:rPr lang="fr-FR" sz="2400" dirty="0"/>
              <a:t> herbicides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5394" y="836712"/>
            <a:ext cx="726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hlinkClick r:id="rId4"/>
              </a:rPr>
              <a:t>RoundUp</a:t>
            </a:r>
            <a:r>
              <a:rPr lang="fr-FR" sz="2400" dirty="0">
                <a:hlinkClick r:id="rId4"/>
              </a:rPr>
              <a:t> </a:t>
            </a:r>
            <a:r>
              <a:rPr lang="fr-FR" sz="2400" dirty="0" err="1">
                <a:hlinkClick r:id="rId4"/>
              </a:rPr>
              <a:t>Ready</a:t>
            </a:r>
            <a:r>
              <a:rPr lang="fr-FR" sz="2400" dirty="0">
                <a:hlinkClick r:id="rId4"/>
              </a:rPr>
              <a:t> Plus </a:t>
            </a:r>
            <a:r>
              <a:rPr lang="fr-FR" sz="2400" dirty="0"/>
              <a:t>(</a:t>
            </a:r>
            <a:r>
              <a:rPr lang="fr-FR" sz="1600" dirty="0" err="1"/>
              <a:t>resistant</a:t>
            </a:r>
            <a:r>
              <a:rPr lang="fr-FR" sz="1600" dirty="0"/>
              <a:t> </a:t>
            </a:r>
            <a:r>
              <a:rPr lang="fr-FR" sz="1600" dirty="0" err="1"/>
              <a:t>weed</a:t>
            </a:r>
            <a:r>
              <a:rPr lang="fr-FR" sz="1600" dirty="0"/>
              <a:t> management program of Monsanto</a:t>
            </a:r>
            <a:r>
              <a:rPr lang="fr-FR" sz="2400" dirty="0"/>
              <a:t>)</a:t>
            </a:r>
          </a:p>
          <a:p>
            <a:r>
              <a:rPr lang="fr-FR" sz="2400" dirty="0" err="1"/>
              <a:t>Recommendations</a:t>
            </a:r>
            <a:r>
              <a:rPr lang="fr-FR" sz="2400" dirty="0"/>
              <a:t> for a location in Georgia State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 FOK, Luxor, Egypt, Feb. 2018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829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6246"/>
            <a:ext cx="8928992" cy="70609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Special</a:t>
            </a:r>
            <a:r>
              <a:rPr lang="fr-FR" dirty="0"/>
              <a:t> focus on China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78806"/>
            <a:ext cx="8229600" cy="60466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Number of insecticide sprays for CBW (grey points) and all insect pests (black points) on cotton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075373" y="1923098"/>
            <a:ext cx="6048375" cy="3895725"/>
            <a:chOff x="1547813" y="1481138"/>
            <a:chExt cx="6048375" cy="389572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1481138"/>
              <a:ext cx="6048375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339752" y="5013175"/>
              <a:ext cx="51125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800" dirty="0">
                  <a:latin typeface="HelveticaNeueLTStd-Roman"/>
                </a:rPr>
                <a:t>1990	 1994	 1998	 2002	 2006	 2010</a:t>
              </a:r>
              <a:endParaRPr lang="fr-FR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029112" y="567057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Lu, Y., Wu, K.et al. (2012). Widespread adoption of </a:t>
            </a:r>
            <a:r>
              <a:rPr lang="en-US" dirty="0" err="1"/>
              <a:t>Bt</a:t>
            </a:r>
            <a:r>
              <a:rPr lang="en-US" dirty="0"/>
              <a:t> cotton and insecticide decrease promotes </a:t>
            </a:r>
            <a:r>
              <a:rPr lang="en-US" dirty="0" err="1"/>
              <a:t>biocontrol</a:t>
            </a:r>
            <a:r>
              <a:rPr lang="en-US" dirty="0"/>
              <a:t> services. </a:t>
            </a:r>
            <a:r>
              <a:rPr lang="en-US" i="1" dirty="0"/>
              <a:t>Nature</a:t>
            </a:r>
            <a:r>
              <a:rPr lang="en-US" dirty="0"/>
              <a:t>, </a:t>
            </a:r>
            <a:r>
              <a:rPr lang="en-US" i="1" dirty="0"/>
              <a:t>487</a:t>
            </a:r>
            <a:r>
              <a:rPr lang="en-US" dirty="0"/>
              <a:t>, 362–366.</a:t>
            </a:r>
            <a:endParaRPr lang="fr-FR" dirty="0"/>
          </a:p>
        </p:txBody>
      </p:sp>
      <p:sp>
        <p:nvSpPr>
          <p:cNvPr id="7" name="Forme libre 6"/>
          <p:cNvSpPr/>
          <p:nvPr/>
        </p:nvSpPr>
        <p:spPr>
          <a:xfrm>
            <a:off x="3627120" y="2834640"/>
            <a:ext cx="2869084" cy="2256153"/>
          </a:xfrm>
          <a:custGeom>
            <a:avLst/>
            <a:gdLst>
              <a:gd name="connsiteX0" fmla="*/ 807720 w 2869084"/>
              <a:gd name="connsiteY0" fmla="*/ 60960 h 2256153"/>
              <a:gd name="connsiteX1" fmla="*/ 716280 w 2869084"/>
              <a:gd name="connsiteY1" fmla="*/ 76200 h 2256153"/>
              <a:gd name="connsiteX2" fmla="*/ 502920 w 2869084"/>
              <a:gd name="connsiteY2" fmla="*/ 137160 h 2256153"/>
              <a:gd name="connsiteX3" fmla="*/ 350520 w 2869084"/>
              <a:gd name="connsiteY3" fmla="*/ 274320 h 2256153"/>
              <a:gd name="connsiteX4" fmla="*/ 243840 w 2869084"/>
              <a:gd name="connsiteY4" fmla="*/ 457200 h 2256153"/>
              <a:gd name="connsiteX5" fmla="*/ 198120 w 2869084"/>
              <a:gd name="connsiteY5" fmla="*/ 502920 h 2256153"/>
              <a:gd name="connsiteX6" fmla="*/ 182880 w 2869084"/>
              <a:gd name="connsiteY6" fmla="*/ 563880 h 2256153"/>
              <a:gd name="connsiteX7" fmla="*/ 60960 w 2869084"/>
              <a:gd name="connsiteY7" fmla="*/ 716280 h 2256153"/>
              <a:gd name="connsiteX8" fmla="*/ 45720 w 2869084"/>
              <a:gd name="connsiteY8" fmla="*/ 762000 h 2256153"/>
              <a:gd name="connsiteX9" fmla="*/ 15240 w 2869084"/>
              <a:gd name="connsiteY9" fmla="*/ 899160 h 2256153"/>
              <a:gd name="connsiteX10" fmla="*/ 0 w 2869084"/>
              <a:gd name="connsiteY10" fmla="*/ 960120 h 2256153"/>
              <a:gd name="connsiteX11" fmla="*/ 15240 w 2869084"/>
              <a:gd name="connsiteY11" fmla="*/ 1249680 h 2256153"/>
              <a:gd name="connsiteX12" fmla="*/ 30480 w 2869084"/>
              <a:gd name="connsiteY12" fmla="*/ 1371600 h 2256153"/>
              <a:gd name="connsiteX13" fmla="*/ 60960 w 2869084"/>
              <a:gd name="connsiteY13" fmla="*/ 1417320 h 2256153"/>
              <a:gd name="connsiteX14" fmla="*/ 91440 w 2869084"/>
              <a:gd name="connsiteY14" fmla="*/ 1524000 h 2256153"/>
              <a:gd name="connsiteX15" fmla="*/ 121920 w 2869084"/>
              <a:gd name="connsiteY15" fmla="*/ 1569720 h 2256153"/>
              <a:gd name="connsiteX16" fmla="*/ 137160 w 2869084"/>
              <a:gd name="connsiteY16" fmla="*/ 1645920 h 2256153"/>
              <a:gd name="connsiteX17" fmla="*/ 182880 w 2869084"/>
              <a:gd name="connsiteY17" fmla="*/ 1676400 h 2256153"/>
              <a:gd name="connsiteX18" fmla="*/ 228600 w 2869084"/>
              <a:gd name="connsiteY18" fmla="*/ 1737360 h 2256153"/>
              <a:gd name="connsiteX19" fmla="*/ 304800 w 2869084"/>
              <a:gd name="connsiteY19" fmla="*/ 1813560 h 2256153"/>
              <a:gd name="connsiteX20" fmla="*/ 411480 w 2869084"/>
              <a:gd name="connsiteY20" fmla="*/ 1905000 h 2256153"/>
              <a:gd name="connsiteX21" fmla="*/ 548640 w 2869084"/>
              <a:gd name="connsiteY21" fmla="*/ 1950720 h 2256153"/>
              <a:gd name="connsiteX22" fmla="*/ 640080 w 2869084"/>
              <a:gd name="connsiteY22" fmla="*/ 1981200 h 2256153"/>
              <a:gd name="connsiteX23" fmla="*/ 731520 w 2869084"/>
              <a:gd name="connsiteY23" fmla="*/ 2011680 h 2256153"/>
              <a:gd name="connsiteX24" fmla="*/ 838200 w 2869084"/>
              <a:gd name="connsiteY24" fmla="*/ 2026920 h 2256153"/>
              <a:gd name="connsiteX25" fmla="*/ 1021080 w 2869084"/>
              <a:gd name="connsiteY25" fmla="*/ 2087880 h 2256153"/>
              <a:gd name="connsiteX26" fmla="*/ 1127760 w 2869084"/>
              <a:gd name="connsiteY26" fmla="*/ 2118360 h 2256153"/>
              <a:gd name="connsiteX27" fmla="*/ 1203960 w 2869084"/>
              <a:gd name="connsiteY27" fmla="*/ 2148840 h 2256153"/>
              <a:gd name="connsiteX28" fmla="*/ 1325880 w 2869084"/>
              <a:gd name="connsiteY28" fmla="*/ 2164080 h 2256153"/>
              <a:gd name="connsiteX29" fmla="*/ 1386840 w 2869084"/>
              <a:gd name="connsiteY29" fmla="*/ 2209800 h 2256153"/>
              <a:gd name="connsiteX30" fmla="*/ 2743200 w 2869084"/>
              <a:gd name="connsiteY30" fmla="*/ 2240280 h 2256153"/>
              <a:gd name="connsiteX31" fmla="*/ 2788920 w 2869084"/>
              <a:gd name="connsiteY31" fmla="*/ 2179320 h 2256153"/>
              <a:gd name="connsiteX32" fmla="*/ 2804160 w 2869084"/>
              <a:gd name="connsiteY32" fmla="*/ 1188720 h 2256153"/>
              <a:gd name="connsiteX33" fmla="*/ 2788920 w 2869084"/>
              <a:gd name="connsiteY33" fmla="*/ 1143000 h 2256153"/>
              <a:gd name="connsiteX34" fmla="*/ 2773680 w 2869084"/>
              <a:gd name="connsiteY34" fmla="*/ 1082040 h 2256153"/>
              <a:gd name="connsiteX35" fmla="*/ 2758440 w 2869084"/>
              <a:gd name="connsiteY35" fmla="*/ 990600 h 2256153"/>
              <a:gd name="connsiteX36" fmla="*/ 2712720 w 2869084"/>
              <a:gd name="connsiteY36" fmla="*/ 944880 h 2256153"/>
              <a:gd name="connsiteX37" fmla="*/ 2682240 w 2869084"/>
              <a:gd name="connsiteY37" fmla="*/ 883920 h 2256153"/>
              <a:gd name="connsiteX38" fmla="*/ 2529840 w 2869084"/>
              <a:gd name="connsiteY38" fmla="*/ 716280 h 2256153"/>
              <a:gd name="connsiteX39" fmla="*/ 2407920 w 2869084"/>
              <a:gd name="connsiteY39" fmla="*/ 609600 h 2256153"/>
              <a:gd name="connsiteX40" fmla="*/ 2362200 w 2869084"/>
              <a:gd name="connsiteY40" fmla="*/ 579120 h 2256153"/>
              <a:gd name="connsiteX41" fmla="*/ 2316480 w 2869084"/>
              <a:gd name="connsiteY41" fmla="*/ 533400 h 2256153"/>
              <a:gd name="connsiteX42" fmla="*/ 2240280 w 2869084"/>
              <a:gd name="connsiteY42" fmla="*/ 502920 h 2256153"/>
              <a:gd name="connsiteX43" fmla="*/ 2194560 w 2869084"/>
              <a:gd name="connsiteY43" fmla="*/ 472440 h 2256153"/>
              <a:gd name="connsiteX44" fmla="*/ 2148840 w 2869084"/>
              <a:gd name="connsiteY44" fmla="*/ 457200 h 2256153"/>
              <a:gd name="connsiteX45" fmla="*/ 2103120 w 2869084"/>
              <a:gd name="connsiteY45" fmla="*/ 426720 h 2256153"/>
              <a:gd name="connsiteX46" fmla="*/ 2011680 w 2869084"/>
              <a:gd name="connsiteY46" fmla="*/ 411480 h 2256153"/>
              <a:gd name="connsiteX47" fmla="*/ 1920240 w 2869084"/>
              <a:gd name="connsiteY47" fmla="*/ 381000 h 2256153"/>
              <a:gd name="connsiteX48" fmla="*/ 1844040 w 2869084"/>
              <a:gd name="connsiteY48" fmla="*/ 365760 h 2256153"/>
              <a:gd name="connsiteX49" fmla="*/ 1783080 w 2869084"/>
              <a:gd name="connsiteY49" fmla="*/ 350520 h 2256153"/>
              <a:gd name="connsiteX50" fmla="*/ 1645920 w 2869084"/>
              <a:gd name="connsiteY50" fmla="*/ 335280 h 2256153"/>
              <a:gd name="connsiteX51" fmla="*/ 1432560 w 2869084"/>
              <a:gd name="connsiteY51" fmla="*/ 304800 h 2256153"/>
              <a:gd name="connsiteX52" fmla="*/ 1295400 w 2869084"/>
              <a:gd name="connsiteY52" fmla="*/ 198120 h 2256153"/>
              <a:gd name="connsiteX53" fmla="*/ 1234440 w 2869084"/>
              <a:gd name="connsiteY53" fmla="*/ 152400 h 2256153"/>
              <a:gd name="connsiteX54" fmla="*/ 1173480 w 2869084"/>
              <a:gd name="connsiteY54" fmla="*/ 121920 h 2256153"/>
              <a:gd name="connsiteX55" fmla="*/ 1127760 w 2869084"/>
              <a:gd name="connsiteY55" fmla="*/ 76200 h 2256153"/>
              <a:gd name="connsiteX56" fmla="*/ 1051560 w 2869084"/>
              <a:gd name="connsiteY56" fmla="*/ 30480 h 2256153"/>
              <a:gd name="connsiteX57" fmla="*/ 960120 w 2869084"/>
              <a:gd name="connsiteY57" fmla="*/ 0 h 2256153"/>
              <a:gd name="connsiteX58" fmla="*/ 883920 w 2869084"/>
              <a:gd name="connsiteY58" fmla="*/ 30480 h 2256153"/>
              <a:gd name="connsiteX59" fmla="*/ 838200 w 2869084"/>
              <a:gd name="connsiteY59" fmla="*/ 60960 h 2256153"/>
              <a:gd name="connsiteX60" fmla="*/ 762000 w 2869084"/>
              <a:gd name="connsiteY60" fmla="*/ 91440 h 225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869084" h="2256153">
                <a:moveTo>
                  <a:pt x="807720" y="60960"/>
                </a:moveTo>
                <a:cubicBezTo>
                  <a:pt x="777240" y="66040"/>
                  <a:pt x="746137" y="68238"/>
                  <a:pt x="716280" y="76200"/>
                </a:cubicBezTo>
                <a:cubicBezTo>
                  <a:pt x="392812" y="162458"/>
                  <a:pt x="713307" y="95083"/>
                  <a:pt x="502920" y="137160"/>
                </a:cubicBezTo>
                <a:cubicBezTo>
                  <a:pt x="448035" y="173750"/>
                  <a:pt x="380428" y="214504"/>
                  <a:pt x="350520" y="274320"/>
                </a:cubicBezTo>
                <a:cubicBezTo>
                  <a:pt x="310705" y="353949"/>
                  <a:pt x="299744" y="385323"/>
                  <a:pt x="243840" y="457200"/>
                </a:cubicBezTo>
                <a:cubicBezTo>
                  <a:pt x="230608" y="474213"/>
                  <a:pt x="213360" y="487680"/>
                  <a:pt x="198120" y="502920"/>
                </a:cubicBezTo>
                <a:cubicBezTo>
                  <a:pt x="193040" y="523240"/>
                  <a:pt x="193981" y="546118"/>
                  <a:pt x="182880" y="563880"/>
                </a:cubicBezTo>
                <a:cubicBezTo>
                  <a:pt x="123425" y="659009"/>
                  <a:pt x="102922" y="590393"/>
                  <a:pt x="60960" y="716280"/>
                </a:cubicBezTo>
                <a:cubicBezTo>
                  <a:pt x="55880" y="731520"/>
                  <a:pt x="50133" y="746554"/>
                  <a:pt x="45720" y="762000"/>
                </a:cubicBezTo>
                <a:cubicBezTo>
                  <a:pt x="27136" y="827042"/>
                  <a:pt x="30953" y="828450"/>
                  <a:pt x="15240" y="899160"/>
                </a:cubicBezTo>
                <a:cubicBezTo>
                  <a:pt x="10696" y="919607"/>
                  <a:pt x="5080" y="939800"/>
                  <a:pt x="0" y="960120"/>
                </a:cubicBezTo>
                <a:cubicBezTo>
                  <a:pt x="5080" y="1056640"/>
                  <a:pt x="8100" y="1153290"/>
                  <a:pt x="15240" y="1249680"/>
                </a:cubicBezTo>
                <a:cubicBezTo>
                  <a:pt x="18266" y="1290524"/>
                  <a:pt x="19704" y="1332087"/>
                  <a:pt x="30480" y="1371600"/>
                </a:cubicBezTo>
                <a:cubicBezTo>
                  <a:pt x="35299" y="1389271"/>
                  <a:pt x="50800" y="1402080"/>
                  <a:pt x="60960" y="1417320"/>
                </a:cubicBezTo>
                <a:cubicBezTo>
                  <a:pt x="65843" y="1436852"/>
                  <a:pt x="80508" y="1502136"/>
                  <a:pt x="91440" y="1524000"/>
                </a:cubicBezTo>
                <a:cubicBezTo>
                  <a:pt x="99631" y="1540383"/>
                  <a:pt x="111760" y="1554480"/>
                  <a:pt x="121920" y="1569720"/>
                </a:cubicBezTo>
                <a:cubicBezTo>
                  <a:pt x="127000" y="1595120"/>
                  <a:pt x="124309" y="1623430"/>
                  <a:pt x="137160" y="1645920"/>
                </a:cubicBezTo>
                <a:cubicBezTo>
                  <a:pt x="146247" y="1661823"/>
                  <a:pt x="169928" y="1663448"/>
                  <a:pt x="182880" y="1676400"/>
                </a:cubicBezTo>
                <a:cubicBezTo>
                  <a:pt x="200841" y="1694361"/>
                  <a:pt x="213837" y="1716691"/>
                  <a:pt x="228600" y="1737360"/>
                </a:cubicBezTo>
                <a:cubicBezTo>
                  <a:pt x="294341" y="1829398"/>
                  <a:pt x="218739" y="1741842"/>
                  <a:pt x="304800" y="1813560"/>
                </a:cubicBezTo>
                <a:cubicBezTo>
                  <a:pt x="345543" y="1847513"/>
                  <a:pt x="360310" y="1881383"/>
                  <a:pt x="411480" y="1905000"/>
                </a:cubicBezTo>
                <a:cubicBezTo>
                  <a:pt x="455237" y="1925196"/>
                  <a:pt x="502920" y="1935480"/>
                  <a:pt x="548640" y="1950720"/>
                </a:cubicBezTo>
                <a:lnTo>
                  <a:pt x="640080" y="1981200"/>
                </a:lnTo>
                <a:cubicBezTo>
                  <a:pt x="670560" y="1991360"/>
                  <a:pt x="699714" y="2007136"/>
                  <a:pt x="731520" y="2011680"/>
                </a:cubicBezTo>
                <a:lnTo>
                  <a:pt x="838200" y="2026920"/>
                </a:lnTo>
                <a:cubicBezTo>
                  <a:pt x="990114" y="2102877"/>
                  <a:pt x="866251" y="2052150"/>
                  <a:pt x="1021080" y="2087880"/>
                </a:cubicBezTo>
                <a:cubicBezTo>
                  <a:pt x="1057116" y="2096196"/>
                  <a:pt x="1092675" y="2106665"/>
                  <a:pt x="1127760" y="2118360"/>
                </a:cubicBezTo>
                <a:cubicBezTo>
                  <a:pt x="1153713" y="2127011"/>
                  <a:pt x="1177304" y="2142689"/>
                  <a:pt x="1203960" y="2148840"/>
                </a:cubicBezTo>
                <a:cubicBezTo>
                  <a:pt x="1243867" y="2158049"/>
                  <a:pt x="1285240" y="2159000"/>
                  <a:pt x="1325880" y="2164080"/>
                </a:cubicBezTo>
                <a:cubicBezTo>
                  <a:pt x="1346200" y="2179320"/>
                  <a:pt x="1361695" y="2206208"/>
                  <a:pt x="1386840" y="2209800"/>
                </a:cubicBezTo>
                <a:cubicBezTo>
                  <a:pt x="1894855" y="2282374"/>
                  <a:pt x="2213201" y="2250672"/>
                  <a:pt x="2743200" y="2240280"/>
                </a:cubicBezTo>
                <a:cubicBezTo>
                  <a:pt x="2758440" y="2219960"/>
                  <a:pt x="2775458" y="2200859"/>
                  <a:pt x="2788920" y="2179320"/>
                </a:cubicBezTo>
                <a:cubicBezTo>
                  <a:pt x="2959026" y="1907150"/>
                  <a:pt x="2805788" y="1240818"/>
                  <a:pt x="2804160" y="1188720"/>
                </a:cubicBezTo>
                <a:cubicBezTo>
                  <a:pt x="2803658" y="1172663"/>
                  <a:pt x="2793333" y="1158446"/>
                  <a:pt x="2788920" y="1143000"/>
                </a:cubicBezTo>
                <a:cubicBezTo>
                  <a:pt x="2783166" y="1122861"/>
                  <a:pt x="2777788" y="1102579"/>
                  <a:pt x="2773680" y="1082040"/>
                </a:cubicBezTo>
                <a:cubicBezTo>
                  <a:pt x="2767620" y="1051740"/>
                  <a:pt x="2770990" y="1018837"/>
                  <a:pt x="2758440" y="990600"/>
                </a:cubicBezTo>
                <a:cubicBezTo>
                  <a:pt x="2749687" y="970905"/>
                  <a:pt x="2725247" y="962418"/>
                  <a:pt x="2712720" y="944880"/>
                </a:cubicBezTo>
                <a:cubicBezTo>
                  <a:pt x="2699515" y="926393"/>
                  <a:pt x="2694842" y="902823"/>
                  <a:pt x="2682240" y="883920"/>
                </a:cubicBezTo>
                <a:cubicBezTo>
                  <a:pt x="2638296" y="818004"/>
                  <a:pt x="2586047" y="772487"/>
                  <a:pt x="2529840" y="716280"/>
                </a:cubicBezTo>
                <a:cubicBezTo>
                  <a:pt x="2473447" y="659887"/>
                  <a:pt x="2482344" y="665418"/>
                  <a:pt x="2407920" y="609600"/>
                </a:cubicBezTo>
                <a:cubicBezTo>
                  <a:pt x="2393267" y="598610"/>
                  <a:pt x="2376271" y="590846"/>
                  <a:pt x="2362200" y="579120"/>
                </a:cubicBezTo>
                <a:cubicBezTo>
                  <a:pt x="2345643" y="565322"/>
                  <a:pt x="2334757" y="544823"/>
                  <a:pt x="2316480" y="533400"/>
                </a:cubicBezTo>
                <a:cubicBezTo>
                  <a:pt x="2293282" y="518901"/>
                  <a:pt x="2264749" y="515154"/>
                  <a:pt x="2240280" y="502920"/>
                </a:cubicBezTo>
                <a:cubicBezTo>
                  <a:pt x="2223897" y="494729"/>
                  <a:pt x="2210943" y="480631"/>
                  <a:pt x="2194560" y="472440"/>
                </a:cubicBezTo>
                <a:cubicBezTo>
                  <a:pt x="2180192" y="465256"/>
                  <a:pt x="2163208" y="464384"/>
                  <a:pt x="2148840" y="457200"/>
                </a:cubicBezTo>
                <a:cubicBezTo>
                  <a:pt x="2132457" y="449009"/>
                  <a:pt x="2120496" y="432512"/>
                  <a:pt x="2103120" y="426720"/>
                </a:cubicBezTo>
                <a:cubicBezTo>
                  <a:pt x="2073805" y="416948"/>
                  <a:pt x="2041658" y="418974"/>
                  <a:pt x="2011680" y="411480"/>
                </a:cubicBezTo>
                <a:cubicBezTo>
                  <a:pt x="1980511" y="403688"/>
                  <a:pt x="1951237" y="389454"/>
                  <a:pt x="1920240" y="381000"/>
                </a:cubicBezTo>
                <a:cubicBezTo>
                  <a:pt x="1895250" y="374184"/>
                  <a:pt x="1869326" y="371379"/>
                  <a:pt x="1844040" y="365760"/>
                </a:cubicBezTo>
                <a:cubicBezTo>
                  <a:pt x="1823593" y="361216"/>
                  <a:pt x="1803782" y="353705"/>
                  <a:pt x="1783080" y="350520"/>
                </a:cubicBezTo>
                <a:cubicBezTo>
                  <a:pt x="1737614" y="343525"/>
                  <a:pt x="1691606" y="340655"/>
                  <a:pt x="1645920" y="335280"/>
                </a:cubicBezTo>
                <a:cubicBezTo>
                  <a:pt x="1516225" y="320022"/>
                  <a:pt x="1547131" y="323895"/>
                  <a:pt x="1432560" y="304800"/>
                </a:cubicBezTo>
                <a:cubicBezTo>
                  <a:pt x="1353787" y="226027"/>
                  <a:pt x="1416925" y="283188"/>
                  <a:pt x="1295400" y="198120"/>
                </a:cubicBezTo>
                <a:cubicBezTo>
                  <a:pt x="1274592" y="183554"/>
                  <a:pt x="1255979" y="165862"/>
                  <a:pt x="1234440" y="152400"/>
                </a:cubicBezTo>
                <a:cubicBezTo>
                  <a:pt x="1215175" y="140359"/>
                  <a:pt x="1191967" y="135125"/>
                  <a:pt x="1173480" y="121920"/>
                </a:cubicBezTo>
                <a:cubicBezTo>
                  <a:pt x="1155942" y="109393"/>
                  <a:pt x="1145002" y="89132"/>
                  <a:pt x="1127760" y="76200"/>
                </a:cubicBezTo>
                <a:cubicBezTo>
                  <a:pt x="1104063" y="58427"/>
                  <a:pt x="1078526" y="42737"/>
                  <a:pt x="1051560" y="30480"/>
                </a:cubicBezTo>
                <a:cubicBezTo>
                  <a:pt x="1022311" y="17185"/>
                  <a:pt x="960120" y="0"/>
                  <a:pt x="960120" y="0"/>
                </a:cubicBezTo>
                <a:cubicBezTo>
                  <a:pt x="934720" y="10160"/>
                  <a:pt x="908389" y="18246"/>
                  <a:pt x="883920" y="30480"/>
                </a:cubicBezTo>
                <a:cubicBezTo>
                  <a:pt x="867537" y="38671"/>
                  <a:pt x="854583" y="52769"/>
                  <a:pt x="838200" y="60960"/>
                </a:cubicBezTo>
                <a:cubicBezTo>
                  <a:pt x="813731" y="73194"/>
                  <a:pt x="762000" y="91440"/>
                  <a:pt x="762000" y="914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 FOK, Luxor, Egypt, Feb. 2018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7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>
              <a:spcBef>
                <a:spcPct val="0"/>
              </a:spcBef>
            </a:pPr>
            <a:r>
              <a:rPr lang="fr-FR" sz="3600" dirty="0" err="1">
                <a:solidFill>
                  <a:srgbClr val="009999"/>
                </a:solidFill>
              </a:rPr>
              <a:t>Farmers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perceived</a:t>
            </a:r>
            <a:r>
              <a:rPr lang="fr-FR" sz="3600" dirty="0">
                <a:solidFill>
                  <a:srgbClr val="009999"/>
                </a:solidFill>
              </a:rPr>
              <a:t> an </a:t>
            </a:r>
            <a:r>
              <a:rPr lang="fr-FR" sz="3600" dirty="0" err="1">
                <a:solidFill>
                  <a:srgbClr val="009999"/>
                </a:solidFill>
              </a:rPr>
              <a:t>increased</a:t>
            </a:r>
            <a:r>
              <a:rPr lang="fr-FR" sz="3600" dirty="0">
                <a:solidFill>
                  <a:srgbClr val="009999"/>
                </a:solidFill>
              </a:rPr>
              <a:t> infestation of </a:t>
            </a:r>
            <a:r>
              <a:rPr lang="fr-FR" sz="3600" dirty="0" err="1">
                <a:solidFill>
                  <a:srgbClr val="009999"/>
                </a:solidFill>
              </a:rPr>
              <a:t>pests</a:t>
            </a:r>
            <a:r>
              <a:rPr lang="fr-FR" sz="3600" dirty="0">
                <a:solidFill>
                  <a:srgbClr val="009999"/>
                </a:solidFill>
              </a:rPr>
              <a:t> not </a:t>
            </a:r>
            <a:r>
              <a:rPr lang="fr-FR" sz="3600" dirty="0" err="1">
                <a:solidFill>
                  <a:srgbClr val="009999"/>
                </a:solidFill>
              </a:rPr>
              <a:t>targeted</a:t>
            </a:r>
            <a:r>
              <a:rPr lang="fr-FR" sz="3600" dirty="0">
                <a:solidFill>
                  <a:srgbClr val="009999"/>
                </a:solidFill>
              </a:rPr>
              <a:t> by </a:t>
            </a:r>
            <a:r>
              <a:rPr lang="fr-FR" sz="3600" dirty="0" err="1">
                <a:solidFill>
                  <a:srgbClr val="009999"/>
                </a:solidFill>
              </a:rPr>
              <a:t>Bt-cotton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2745B4EF-F205-40A6-908F-EAD1E784BE58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7" name="Picture 1036" descr="LogCirad_F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7489" y="174588"/>
            <a:ext cx="1512941" cy="4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048994"/>
            <a:ext cx="7645692" cy="440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1827" y="1095345"/>
            <a:ext cx="9031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Annual</a:t>
            </a:r>
            <a:r>
              <a:rPr lang="fr-FR" sz="2000" dirty="0"/>
              <a:t> </a:t>
            </a:r>
            <a:r>
              <a:rPr lang="fr-FR" sz="2000" dirty="0" err="1"/>
              <a:t>urveys</a:t>
            </a:r>
            <a:r>
              <a:rPr lang="fr-FR" sz="2000" dirty="0"/>
              <a:t> </a:t>
            </a:r>
            <a:r>
              <a:rPr lang="fr-FR" sz="2000" dirty="0" err="1"/>
              <a:t>conducted</a:t>
            </a:r>
            <a:r>
              <a:rPr lang="fr-FR" sz="2000" dirty="0"/>
              <a:t> in Hebei</a:t>
            </a:r>
          </a:p>
          <a:p>
            <a:r>
              <a:rPr lang="fr-FR" sz="2000" dirty="0" err="1"/>
              <a:t>Answers</a:t>
            </a:r>
            <a:r>
              <a:rPr lang="fr-FR" sz="2000" dirty="0"/>
              <a:t> to the question about the </a:t>
            </a:r>
            <a:r>
              <a:rPr lang="fr-FR" sz="2000" dirty="0" err="1"/>
              <a:t>evolution</a:t>
            </a:r>
            <a:r>
              <a:rPr lang="fr-FR" sz="2000" dirty="0"/>
              <a:t> of </a:t>
            </a:r>
            <a:r>
              <a:rPr lang="fr-FR" sz="2000" dirty="0" err="1"/>
              <a:t>pest</a:t>
            </a:r>
            <a:r>
              <a:rPr lang="fr-FR" sz="2000" dirty="0"/>
              <a:t> infestations over the 5 last </a:t>
            </a:r>
            <a:r>
              <a:rPr lang="fr-FR" sz="2000" dirty="0" err="1"/>
              <a:t>years</a:t>
            </a:r>
            <a:endParaRPr lang="fr-FR" sz="2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</p:spTree>
    <p:extLst>
      <p:ext uri="{BB962C8B-B14F-4D97-AF65-F5344CB8AC3E}">
        <p14:creationId xmlns:p14="http://schemas.microsoft.com/office/powerpoint/2010/main" val="3864882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Chinese</a:t>
            </a:r>
            <a:r>
              <a:rPr lang="fr-FR" baseline="0" dirty="0"/>
              <a:t> </a:t>
            </a:r>
            <a:r>
              <a:rPr lang="fr-FR" baseline="0" dirty="0" err="1"/>
              <a:t>farmers</a:t>
            </a:r>
            <a:r>
              <a:rPr lang="fr-FR" baseline="0" dirty="0"/>
              <a:t> no longer happy </a:t>
            </a:r>
            <a:br>
              <a:rPr lang="fr-FR" baseline="0" dirty="0"/>
            </a:br>
            <a:r>
              <a:rPr lang="fr-FR" baseline="0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Bt</a:t>
            </a:r>
            <a:r>
              <a:rPr lang="fr-FR" baseline="0" dirty="0"/>
              <a:t> </a:t>
            </a:r>
            <a:r>
              <a:rPr lang="fr-FR" baseline="0" dirty="0" err="1"/>
              <a:t>cotton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80" y="2522538"/>
            <a:ext cx="8077031" cy="256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5805264"/>
            <a:ext cx="378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Wang &amp; </a:t>
            </a:r>
            <a:r>
              <a:rPr lang="fr-FR" dirty="0" err="1"/>
              <a:t>Fok</a:t>
            </a:r>
            <a:endParaRPr lang="fr-FR" dirty="0"/>
          </a:p>
          <a:p>
            <a:r>
              <a:rPr lang="fr-FR" dirty="0"/>
              <a:t>Hebei province, China. Survey in 2011.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6780" y="1951995"/>
            <a:ext cx="293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Among</a:t>
            </a:r>
            <a:r>
              <a:rPr lang="fr-FR" dirty="0"/>
              <a:t> 262 </a:t>
            </a:r>
            <a:r>
              <a:rPr lang="fr-FR" dirty="0" err="1"/>
              <a:t>farmers</a:t>
            </a:r>
            <a:r>
              <a:rPr lang="fr-FR" dirty="0"/>
              <a:t> </a:t>
            </a:r>
            <a:r>
              <a:rPr lang="fr-FR" dirty="0" err="1"/>
              <a:t>surveyed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 FOK, Luxor, Egypt, Feb.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269B-2102-4E5A-8D6B-E572CCF369F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672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fr-FR" sz="3600" dirty="0" err="1">
                <a:solidFill>
                  <a:srgbClr val="009999"/>
                </a:solidFill>
              </a:rPr>
              <a:t>Effect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against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pests</a:t>
            </a:r>
            <a:r>
              <a:rPr lang="fr-FR" sz="3600" dirty="0">
                <a:solidFill>
                  <a:srgbClr val="009999"/>
                </a:solidFill>
              </a:rPr>
              <a:t> not </a:t>
            </a:r>
            <a:r>
              <a:rPr lang="fr-FR" sz="3600" dirty="0" err="1">
                <a:solidFill>
                  <a:srgbClr val="009999"/>
                </a:solidFill>
              </a:rPr>
              <a:t>so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much</a:t>
            </a:r>
            <a:r>
              <a:rPr lang="fr-FR" sz="3600" dirty="0">
                <a:solidFill>
                  <a:srgbClr val="009999"/>
                </a:solidFill>
              </a:rPr>
              <a:t> lasting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2745B4EF-F205-40A6-908F-EAD1E784BE58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7" name="Picture 1036" descr="LogCirad_F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7489" y="174588"/>
            <a:ext cx="1512941" cy="4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2000" y="1219200"/>
            <a:ext cx="661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Hebei province, Yellow River </a:t>
            </a:r>
            <a:r>
              <a:rPr lang="fr-FR" sz="2400" dirty="0" err="1"/>
              <a:t>Valley</a:t>
            </a:r>
            <a:r>
              <a:rPr lang="fr-FR" sz="2400" dirty="0"/>
              <a:t>, </a:t>
            </a:r>
            <a:r>
              <a:rPr lang="fr-FR" sz="2400" dirty="0" err="1"/>
              <a:t>survey</a:t>
            </a:r>
            <a:r>
              <a:rPr lang="fr-FR" sz="2400" dirty="0"/>
              <a:t> in 2011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1" y="2060848"/>
            <a:ext cx="795698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</p:spTree>
    <p:extLst>
      <p:ext uri="{BB962C8B-B14F-4D97-AF65-F5344CB8AC3E}">
        <p14:creationId xmlns:p14="http://schemas.microsoft.com/office/powerpoint/2010/main" val="423218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The use of GM </a:t>
            </a:r>
            <a:r>
              <a:rPr lang="fr-FR" dirty="0" err="1"/>
              <a:t>varieties</a:t>
            </a:r>
            <a:r>
              <a:rPr lang="fr-FR" dirty="0"/>
              <a:t> </a:t>
            </a:r>
            <a:r>
              <a:rPr lang="fr-FR" dirty="0" err="1"/>
              <a:t>sounds</a:t>
            </a:r>
            <a:r>
              <a:rPr lang="fr-FR" dirty="0"/>
              <a:t> good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 the world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Information </a:t>
            </a:r>
            <a:r>
              <a:rPr lang="fr-FR" dirty="0" err="1"/>
              <a:t>extracted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ISAAA</a:t>
            </a:r>
          </a:p>
          <a:p>
            <a:pPr lvl="2"/>
            <a:r>
              <a:rPr lang="fr-FR" dirty="0"/>
              <a:t>International Service for the Acquisition of Agri-</a:t>
            </a:r>
            <a:r>
              <a:rPr lang="fr-FR" dirty="0" err="1"/>
              <a:t>Biotech</a:t>
            </a:r>
            <a:r>
              <a:rPr lang="fr-FR" dirty="0"/>
              <a:t> Applications</a:t>
            </a:r>
          </a:p>
          <a:p>
            <a:pPr lvl="2"/>
            <a:r>
              <a:rPr lang="fr-FR" dirty="0"/>
              <a:t>Report </a:t>
            </a:r>
            <a:r>
              <a:rPr lang="fr-FR" dirty="0" err="1"/>
              <a:t>freely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at http://www.isaaa.org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154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fr-FR" sz="3600" dirty="0" err="1">
                <a:solidFill>
                  <a:srgbClr val="009999"/>
                </a:solidFill>
              </a:rPr>
              <a:t>Effect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against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pests</a:t>
            </a:r>
            <a:r>
              <a:rPr lang="fr-FR" sz="3600" dirty="0">
                <a:solidFill>
                  <a:srgbClr val="009999"/>
                </a:solidFill>
              </a:rPr>
              <a:t> not </a:t>
            </a:r>
            <a:r>
              <a:rPr lang="fr-FR" sz="3600" dirty="0" err="1">
                <a:solidFill>
                  <a:srgbClr val="009999"/>
                </a:solidFill>
              </a:rPr>
              <a:t>so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much</a:t>
            </a:r>
            <a:r>
              <a:rPr lang="fr-FR" sz="3600" dirty="0">
                <a:solidFill>
                  <a:srgbClr val="009999"/>
                </a:solidFill>
              </a:rPr>
              <a:t> lasting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2745B4EF-F205-40A6-908F-EAD1E784BE58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7" name="Picture 1036" descr="LogCirad_F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7489" y="174588"/>
            <a:ext cx="1512941" cy="4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7200" y="838200"/>
            <a:ext cx="3375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Early</a:t>
            </a:r>
            <a:r>
              <a:rPr lang="fr-FR" sz="2400" dirty="0"/>
              <a:t> spray </a:t>
            </a:r>
            <a:r>
              <a:rPr lang="fr-FR" sz="2400" dirty="0" err="1"/>
              <a:t>against</a:t>
            </a:r>
            <a:r>
              <a:rPr lang="fr-FR" sz="2400" dirty="0"/>
              <a:t> </a:t>
            </a:r>
            <a:r>
              <a:rPr lang="fr-FR" sz="2400" dirty="0" err="1"/>
              <a:t>aphids</a:t>
            </a:r>
            <a:endParaRPr lang="fr-FR" sz="2400" dirty="0"/>
          </a:p>
          <a:p>
            <a:r>
              <a:rPr lang="fr-FR" sz="2400" dirty="0"/>
              <a:t>Hebei Province, 2006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52600"/>
            <a:ext cx="6705600" cy="502920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</p:spTree>
    <p:extLst>
      <p:ext uri="{BB962C8B-B14F-4D97-AF65-F5344CB8AC3E}">
        <p14:creationId xmlns:p14="http://schemas.microsoft.com/office/powerpoint/2010/main" val="3914559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7162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3600" dirty="0" err="1">
                <a:solidFill>
                  <a:srgbClr val="009999"/>
                </a:solidFill>
              </a:rPr>
              <a:t>Increased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costs</a:t>
            </a:r>
            <a:r>
              <a:rPr lang="fr-FR" sz="3600" dirty="0">
                <a:solidFill>
                  <a:srgbClr val="009999"/>
                </a:solidFill>
              </a:rPr>
              <a:t> to control </a:t>
            </a:r>
            <a:r>
              <a:rPr lang="fr-FR" sz="3600" dirty="0" err="1">
                <a:solidFill>
                  <a:srgbClr val="009999"/>
                </a:solidFill>
              </a:rPr>
              <a:t>pests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2745B4EF-F205-40A6-908F-EAD1E784BE58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7" name="Picture 1036" descr="LogCirad_F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7489" y="174588"/>
            <a:ext cx="1512941" cy="4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47" y="1295400"/>
            <a:ext cx="7860912" cy="512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</p:spTree>
    <p:extLst>
      <p:ext uri="{BB962C8B-B14F-4D97-AF65-F5344CB8AC3E}">
        <p14:creationId xmlns:p14="http://schemas.microsoft.com/office/powerpoint/2010/main" val="1599134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B4EF-F205-40A6-908F-EAD1E784BE58}" type="slidenum">
              <a:rPr lang="fr-FR" smtClean="0"/>
              <a:pPr/>
              <a:t>32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6553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fr-FR" sz="3600" dirty="0" err="1">
                <a:solidFill>
                  <a:srgbClr val="009999"/>
                </a:solidFill>
              </a:rPr>
              <a:t>Effect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geographically</a:t>
            </a:r>
            <a:r>
              <a:rPr lang="fr-FR" sz="3600" dirty="0">
                <a:solidFill>
                  <a:srgbClr val="009999"/>
                </a:solidFill>
              </a:rPr>
              <a:t> </a:t>
            </a:r>
            <a:r>
              <a:rPr lang="fr-FR" sz="3600" dirty="0" err="1">
                <a:solidFill>
                  <a:srgbClr val="009999"/>
                </a:solidFill>
              </a:rPr>
              <a:t>localized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036" descr="LogCirad_F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7489" y="174588"/>
            <a:ext cx="1512941" cy="41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69" y="990600"/>
            <a:ext cx="769646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37440" y="1009680"/>
            <a:ext cx="62449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/>
              <a:t>Cotton area </a:t>
            </a:r>
            <a:r>
              <a:rPr lang="fr-FR" sz="2400" dirty="0" err="1"/>
              <a:t>share</a:t>
            </a:r>
            <a:r>
              <a:rPr lang="fr-FR" sz="2400" dirty="0"/>
              <a:t> in 3 </a:t>
            </a:r>
            <a:r>
              <a:rPr lang="fr-FR" sz="2400" dirty="0" err="1"/>
              <a:t>cotton</a:t>
            </a:r>
            <a:r>
              <a:rPr lang="fr-FR" sz="2400" dirty="0"/>
              <a:t> production </a:t>
            </a:r>
            <a:r>
              <a:rPr lang="fr-FR" sz="2400" dirty="0" err="1"/>
              <a:t>regions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50778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Lessons</a:t>
            </a:r>
            <a:r>
              <a:rPr lang="fr-FR" dirty="0"/>
              <a:t> to </a:t>
            </a:r>
            <a:r>
              <a:rPr lang="fr-FR" dirty="0" err="1"/>
              <a:t>retain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err="1"/>
              <a:t>Effectiveness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debated</a:t>
            </a:r>
            <a:r>
              <a:rPr lang="fr-FR" dirty="0"/>
              <a:t> by </a:t>
            </a:r>
            <a:r>
              <a:rPr lang="fr-FR" dirty="0" err="1"/>
              <a:t>considering</a:t>
            </a:r>
            <a:r>
              <a:rPr lang="fr-FR" dirty="0"/>
              <a:t> short </a:t>
            </a:r>
            <a:r>
              <a:rPr lang="fr-FR" dirty="0" err="1"/>
              <a:t>term</a:t>
            </a:r>
            <a:r>
              <a:rPr lang="fr-FR" dirty="0"/>
              <a:t> and </a:t>
            </a:r>
            <a:r>
              <a:rPr lang="fr-FR" dirty="0" err="1"/>
              <a:t>mid-term</a:t>
            </a:r>
            <a:r>
              <a:rPr lang="fr-FR" dirty="0"/>
              <a:t> </a:t>
            </a:r>
            <a:r>
              <a:rPr lang="fr-FR" dirty="0" err="1"/>
              <a:t>effects</a:t>
            </a:r>
            <a:endParaRPr lang="fr-FR" dirty="0"/>
          </a:p>
          <a:p>
            <a:pPr lvl="1"/>
            <a:r>
              <a:rPr lang="fr-FR" dirty="0" err="1"/>
              <a:t>Valid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for </a:t>
            </a:r>
            <a:r>
              <a:rPr lang="fr-FR" dirty="0" err="1"/>
              <a:t>pest</a:t>
            </a:r>
            <a:r>
              <a:rPr lang="fr-FR" dirty="0"/>
              <a:t> </a:t>
            </a:r>
            <a:r>
              <a:rPr lang="fr-FR" dirty="0" err="1"/>
              <a:t>resistance</a:t>
            </a:r>
            <a:r>
              <a:rPr lang="fr-FR" dirty="0"/>
              <a:t> and herbicide </a:t>
            </a:r>
            <a:r>
              <a:rPr lang="fr-FR" dirty="0" err="1"/>
              <a:t>tolerance</a:t>
            </a:r>
            <a:endParaRPr lang="fr-FR" dirty="0"/>
          </a:p>
          <a:p>
            <a:pPr lvl="1"/>
            <a:r>
              <a:rPr lang="fr-FR" dirty="0"/>
              <a:t>Short </a:t>
            </a:r>
            <a:r>
              <a:rPr lang="fr-FR" dirty="0" err="1"/>
              <a:t>term</a:t>
            </a:r>
            <a:r>
              <a:rPr lang="fr-FR" dirty="0"/>
              <a:t>: Good</a:t>
            </a:r>
          </a:p>
          <a:p>
            <a:pPr lvl="1"/>
            <a:r>
              <a:rPr lang="fr-FR" dirty="0" err="1"/>
              <a:t>Mid</a:t>
            </a:r>
            <a:r>
              <a:rPr lang="fr-FR" dirty="0"/>
              <a:t> </a:t>
            </a:r>
            <a:r>
              <a:rPr lang="fr-FR" dirty="0" err="1"/>
              <a:t>term</a:t>
            </a:r>
            <a:r>
              <a:rPr lang="fr-FR" dirty="0"/>
              <a:t>: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good if not </a:t>
            </a:r>
            <a:r>
              <a:rPr lang="fr-FR" dirty="0" err="1"/>
              <a:t>bad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490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2. Global and a-</a:t>
            </a:r>
            <a:r>
              <a:rPr lang="fr-FR" dirty="0" err="1"/>
              <a:t>phased</a:t>
            </a:r>
            <a:r>
              <a:rPr lang="fr-FR" dirty="0"/>
              <a:t>  </a:t>
            </a:r>
            <a:r>
              <a:rPr lang="fr-FR" dirty="0" err="1"/>
              <a:t>assessments</a:t>
            </a:r>
            <a:r>
              <a:rPr lang="fr-FR" dirty="0"/>
              <a:t> are </a:t>
            </a:r>
            <a:r>
              <a:rPr lang="fr-FR" dirty="0" err="1"/>
              <a:t>misguiding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Assessment</a:t>
            </a:r>
            <a:r>
              <a:rPr lang="fr-FR" dirty="0"/>
              <a:t> of GM use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context</a:t>
            </a:r>
            <a:r>
              <a:rPr lang="fr-FR" dirty="0"/>
              <a:t> </a:t>
            </a:r>
            <a:r>
              <a:rPr lang="fr-FR" dirty="0" err="1"/>
              <a:t>specific</a:t>
            </a:r>
            <a:endParaRPr lang="fr-FR" dirty="0"/>
          </a:p>
          <a:p>
            <a:pPr lvl="1"/>
            <a:r>
              <a:rPr lang="fr-FR" dirty="0" err="1"/>
              <a:t>According</a:t>
            </a:r>
            <a:r>
              <a:rPr lang="fr-FR" dirty="0"/>
              <a:t> to country</a:t>
            </a:r>
          </a:p>
          <a:p>
            <a:pPr lvl="1"/>
            <a:r>
              <a:rPr lang="fr-FR" dirty="0" err="1"/>
              <a:t>Depending</a:t>
            </a:r>
            <a:r>
              <a:rPr lang="fr-FR" dirty="0"/>
              <a:t> on time</a:t>
            </a:r>
          </a:p>
          <a:p>
            <a:r>
              <a:rPr lang="fr-FR" dirty="0"/>
              <a:t>…but not the case for </a:t>
            </a:r>
            <a:r>
              <a:rPr lang="fr-FR" dirty="0" err="1"/>
              <a:t>most</a:t>
            </a:r>
            <a:r>
              <a:rPr lang="fr-FR" dirty="0"/>
              <a:t> of the </a:t>
            </a:r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err="1"/>
              <a:t>assessments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799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3. The use of GM must </a:t>
            </a:r>
            <a:r>
              <a:rPr lang="fr-FR" dirty="0" err="1"/>
              <a:t>anticipate</a:t>
            </a:r>
            <a:r>
              <a:rPr lang="fr-FR" dirty="0"/>
              <a:t> </a:t>
            </a:r>
            <a:r>
              <a:rPr lang="fr-FR" dirty="0" err="1"/>
              <a:t>reaction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cropping</a:t>
            </a:r>
            <a:r>
              <a:rPr lang="fr-FR" dirty="0"/>
              <a:t> </a:t>
            </a:r>
            <a:r>
              <a:rPr lang="fr-FR" dirty="0" err="1"/>
              <a:t>eco</a:t>
            </a:r>
            <a:r>
              <a:rPr lang="fr-FR" dirty="0"/>
              <a:t>-system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GM use </a:t>
            </a:r>
            <a:r>
              <a:rPr lang="fr-FR" dirty="0" err="1"/>
              <a:t>is</a:t>
            </a:r>
            <a:r>
              <a:rPr lang="fr-FR" dirty="0"/>
              <a:t> an action on an </a:t>
            </a:r>
            <a:r>
              <a:rPr lang="fr-FR" dirty="0" err="1"/>
              <a:t>eco</a:t>
            </a:r>
            <a:r>
              <a:rPr lang="fr-FR" dirty="0"/>
              <a:t>-system</a:t>
            </a:r>
          </a:p>
          <a:p>
            <a:r>
              <a:rPr lang="fr-FR" dirty="0"/>
              <a:t>Action </a:t>
            </a:r>
            <a:r>
              <a:rPr lang="fr-FR" dirty="0" err="1"/>
              <a:t>implies</a:t>
            </a:r>
            <a:r>
              <a:rPr lang="fr-FR" dirty="0"/>
              <a:t> </a:t>
            </a:r>
            <a:r>
              <a:rPr lang="fr-FR" dirty="0" err="1"/>
              <a:t>reaction</a:t>
            </a:r>
            <a:endParaRPr lang="fr-FR" dirty="0"/>
          </a:p>
          <a:p>
            <a:pPr lvl="1"/>
            <a:r>
              <a:rPr lang="fr-FR" dirty="0" err="1"/>
              <a:t>Stronger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action, </a:t>
            </a:r>
            <a:r>
              <a:rPr lang="fr-FR" dirty="0" err="1"/>
              <a:t>stronger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reaction</a:t>
            </a: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effect</a:t>
            </a:r>
            <a:r>
              <a:rPr lang="fr-FR" dirty="0"/>
              <a:t> reversal </a:t>
            </a:r>
            <a:r>
              <a:rPr lang="fr-FR" dirty="0" err="1"/>
              <a:t>observed</a:t>
            </a:r>
            <a:r>
              <a:rPr lang="fr-FR" dirty="0"/>
              <a:t> in </a:t>
            </a:r>
            <a:r>
              <a:rPr lang="fr-FR" dirty="0" err="1"/>
              <a:t>mid-term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indicative of the </a:t>
            </a:r>
            <a:r>
              <a:rPr lang="fr-FR" dirty="0" err="1"/>
              <a:t>reaction</a:t>
            </a:r>
            <a:r>
              <a:rPr lang="fr-FR" dirty="0"/>
              <a:t> of the </a:t>
            </a:r>
            <a:r>
              <a:rPr lang="fr-FR" dirty="0" err="1"/>
              <a:t>eco</a:t>
            </a:r>
            <a:r>
              <a:rPr lang="fr-FR" dirty="0"/>
              <a:t>-system</a:t>
            </a:r>
          </a:p>
          <a:p>
            <a:pPr lvl="1"/>
            <a:r>
              <a:rPr lang="fr-FR" dirty="0" err="1"/>
              <a:t>Resulting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 </a:t>
            </a:r>
            <a:r>
              <a:rPr lang="fr-FR" dirty="0" err="1"/>
              <a:t>generalized</a:t>
            </a:r>
            <a:r>
              <a:rPr lang="fr-FR" dirty="0"/>
              <a:t> and </a:t>
            </a:r>
            <a:r>
              <a:rPr lang="fr-FR" dirty="0" err="1"/>
              <a:t>continuous</a:t>
            </a:r>
            <a:r>
              <a:rPr lang="fr-FR" dirty="0"/>
              <a:t> use of GM</a:t>
            </a:r>
          </a:p>
          <a:p>
            <a:r>
              <a:rPr lang="fr-FR" dirty="0"/>
              <a:t>The use of GM must </a:t>
            </a:r>
            <a:r>
              <a:rPr lang="fr-FR" dirty="0" err="1"/>
              <a:t>anticipate</a:t>
            </a:r>
            <a:r>
              <a:rPr lang="fr-FR" dirty="0"/>
              <a:t> possible </a:t>
            </a:r>
            <a:r>
              <a:rPr lang="fr-FR" dirty="0" err="1"/>
              <a:t>reaction</a:t>
            </a:r>
            <a:r>
              <a:rPr lang="fr-FR" dirty="0"/>
              <a:t> by </a:t>
            </a:r>
            <a:r>
              <a:rPr lang="fr-FR" dirty="0" err="1"/>
              <a:t>eco</a:t>
            </a:r>
            <a:r>
              <a:rPr lang="fr-FR" dirty="0"/>
              <a:t>-system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342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4. Best use of GM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reasoned</a:t>
            </a:r>
            <a:r>
              <a:rPr lang="fr-FR" dirty="0"/>
              <a:t> partial 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Option </a:t>
            </a:r>
            <a:r>
              <a:rPr lang="fr-FR" dirty="0" err="1"/>
              <a:t>opposed</a:t>
            </a:r>
            <a:r>
              <a:rPr lang="fr-FR" dirty="0"/>
              <a:t> to </a:t>
            </a:r>
            <a:r>
              <a:rPr lang="fr-FR" dirty="0" err="1"/>
              <a:t>general</a:t>
            </a:r>
            <a:r>
              <a:rPr lang="fr-FR" dirty="0"/>
              <a:t> and </a:t>
            </a:r>
            <a:r>
              <a:rPr lang="fr-FR" dirty="0" err="1"/>
              <a:t>continuous</a:t>
            </a:r>
            <a:r>
              <a:rPr lang="fr-FR" dirty="0"/>
              <a:t> use</a:t>
            </a:r>
          </a:p>
          <a:p>
            <a:r>
              <a:rPr lang="fr-FR" dirty="0"/>
              <a:t>Partial use ?</a:t>
            </a:r>
          </a:p>
          <a:p>
            <a:pPr lvl="1"/>
            <a:r>
              <a:rPr lang="fr-FR" dirty="0"/>
              <a:t>Combine the use of GM </a:t>
            </a:r>
            <a:r>
              <a:rPr lang="fr-FR" dirty="0" err="1"/>
              <a:t>with</a:t>
            </a:r>
            <a:r>
              <a:rPr lang="fr-FR" dirty="0"/>
              <a:t> non-GM: </a:t>
            </a:r>
            <a:r>
              <a:rPr lang="fr-FR" dirty="0" err="1"/>
              <a:t>co-existence</a:t>
            </a:r>
            <a:endParaRPr lang="fr-FR" dirty="0"/>
          </a:p>
          <a:p>
            <a:pPr lvl="1"/>
            <a:r>
              <a:rPr lang="fr-FR" dirty="0"/>
              <a:t>The balance of the </a:t>
            </a:r>
            <a:r>
              <a:rPr lang="fr-FR" dirty="0" err="1"/>
              <a:t>combination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/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fluctuate</a:t>
            </a:r>
            <a:r>
              <a:rPr lang="fr-FR" dirty="0"/>
              <a:t> over time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443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09675" y="1819274"/>
            <a:ext cx="645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/>
              <a:t>Thank</a:t>
            </a:r>
            <a:r>
              <a:rPr lang="fr-FR" sz="3600" dirty="0"/>
              <a:t> </a:t>
            </a:r>
            <a:r>
              <a:rPr lang="fr-FR" sz="3600" dirty="0" err="1"/>
              <a:t>you</a:t>
            </a:r>
            <a:r>
              <a:rPr lang="fr-FR" sz="3600" dirty="0"/>
              <a:t> for </a:t>
            </a:r>
            <a:r>
              <a:rPr lang="fr-FR" sz="3600" dirty="0" err="1"/>
              <a:t>your</a:t>
            </a:r>
            <a:r>
              <a:rPr lang="fr-FR" sz="3600" dirty="0"/>
              <a:t> attention</a:t>
            </a:r>
          </a:p>
        </p:txBody>
      </p:sp>
      <p:pic>
        <p:nvPicPr>
          <p:cNvPr id="2050" name="Picture 2" descr="C:\Users\fok\AppData\Local\Microsoft\Windows\Temporary Internet Files\Content.IE5\H2BMNS9B\MC9004361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475" y="1889125"/>
            <a:ext cx="13843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BE54-2C64-434B-8B9B-EE384D240671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1935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Acreage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continuously</a:t>
            </a:r>
            <a:r>
              <a:rPr lang="fr-FR" dirty="0"/>
              <a:t> </a:t>
            </a:r>
            <a:r>
              <a:rPr lang="fr-FR" dirty="0" err="1"/>
              <a:t>increasing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484784"/>
            <a:ext cx="4320480" cy="521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86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Use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encountered</a:t>
            </a:r>
            <a:r>
              <a:rPr lang="fr-FR" dirty="0"/>
              <a:t> in all continents…</a:t>
            </a:r>
            <a:br>
              <a:rPr lang="fr-FR" dirty="0"/>
            </a:br>
            <a:r>
              <a:rPr lang="fr-FR" dirty="0" err="1"/>
              <a:t>with</a:t>
            </a:r>
            <a:r>
              <a:rPr lang="fr-FR" dirty="0"/>
              <a:t> 5 major countries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484783"/>
            <a:ext cx="7200800" cy="50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81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 major GM </a:t>
            </a:r>
            <a:r>
              <a:rPr lang="fr-FR" dirty="0" err="1"/>
              <a:t>crops</a:t>
            </a:r>
            <a:r>
              <a:rPr lang="fr-FR" dirty="0"/>
              <a:t> in the world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556791"/>
            <a:ext cx="4248472" cy="51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580112" y="2060848"/>
            <a:ext cx="17803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/>
              <a:t>Soybean</a:t>
            </a:r>
            <a:endParaRPr lang="fr-FR" sz="3600" dirty="0"/>
          </a:p>
          <a:p>
            <a:endParaRPr lang="fr-FR" sz="3600" dirty="0"/>
          </a:p>
          <a:p>
            <a:r>
              <a:rPr lang="fr-FR" sz="3600" dirty="0"/>
              <a:t>Corn</a:t>
            </a:r>
          </a:p>
          <a:p>
            <a:endParaRPr lang="fr-FR" sz="3600" dirty="0"/>
          </a:p>
          <a:p>
            <a:r>
              <a:rPr lang="fr-FR" sz="3600" dirty="0"/>
              <a:t>Cotton</a:t>
            </a:r>
          </a:p>
          <a:p>
            <a:endParaRPr lang="fr-FR" sz="3600" dirty="0"/>
          </a:p>
          <a:p>
            <a:r>
              <a:rPr lang="fr-FR" sz="3600" dirty="0"/>
              <a:t>Canola</a:t>
            </a:r>
          </a:p>
        </p:txBody>
      </p:sp>
    </p:spTree>
    <p:extLst>
      <p:ext uri="{BB962C8B-B14F-4D97-AF65-F5344CB8AC3E}">
        <p14:creationId xmlns:p14="http://schemas.microsoft.com/office/powerpoint/2010/main" val="118700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Herbicide </a:t>
            </a:r>
            <a:r>
              <a:rPr lang="fr-FR" dirty="0" err="1"/>
              <a:t>tolerance</a:t>
            </a:r>
            <a:r>
              <a:rPr lang="fr-FR" dirty="0"/>
              <a:t> </a:t>
            </a:r>
            <a:r>
              <a:rPr lang="fr-FR" dirty="0" err="1"/>
              <a:t>accounts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insect</a:t>
            </a:r>
            <a:r>
              <a:rPr lang="fr-FR" dirty="0"/>
              <a:t> </a:t>
            </a:r>
            <a:r>
              <a:rPr lang="fr-FR" dirty="0" err="1"/>
              <a:t>resistance</a:t>
            </a:r>
            <a:r>
              <a:rPr lang="fr-FR" dirty="0"/>
              <a:t> in commercial use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556792"/>
            <a:ext cx="4104456" cy="49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932040" y="2060848"/>
            <a:ext cx="37444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Almost</a:t>
            </a:r>
            <a:r>
              <a:rPr lang="fr-FR" sz="3200" dirty="0"/>
              <a:t> </a:t>
            </a:r>
            <a:r>
              <a:rPr lang="fr-FR" sz="3200" dirty="0" err="1"/>
              <a:t>exclusively</a:t>
            </a:r>
            <a:r>
              <a:rPr lang="fr-FR" sz="3200" dirty="0"/>
              <a:t> 2 types of GM </a:t>
            </a:r>
            <a:r>
              <a:rPr lang="fr-FR" sz="3200" dirty="0" err="1"/>
              <a:t>varieties</a:t>
            </a:r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   Herbicide </a:t>
            </a:r>
            <a:r>
              <a:rPr lang="fr-FR" sz="3200" dirty="0" err="1"/>
              <a:t>tolerance</a:t>
            </a:r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   </a:t>
            </a:r>
            <a:r>
              <a:rPr lang="fr-FR" sz="3200" dirty="0" err="1"/>
              <a:t>Insect</a:t>
            </a:r>
            <a:r>
              <a:rPr lang="fr-FR" sz="3200" dirty="0"/>
              <a:t> </a:t>
            </a:r>
            <a:r>
              <a:rPr lang="fr-FR" sz="3200" dirty="0" err="1"/>
              <a:t>resistance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2617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91" y="0"/>
            <a:ext cx="5123273" cy="141763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Very</a:t>
            </a:r>
            <a:r>
              <a:rPr lang="fr-FR" dirty="0"/>
              <a:t> high </a:t>
            </a:r>
            <a:r>
              <a:rPr lang="fr-FR" dirty="0" err="1"/>
              <a:t>economic</a:t>
            </a:r>
            <a:r>
              <a:rPr lang="fr-FR" dirty="0"/>
              <a:t> impacts are </a:t>
            </a:r>
            <a:r>
              <a:rPr lang="fr-FR" dirty="0" err="1"/>
              <a:t>claimed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91" y="1340768"/>
            <a:ext cx="907737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652120" y="11510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­"/>
            </a:pPr>
            <a:r>
              <a:rPr lang="fr-FR" sz="2400" dirty="0">
                <a:sym typeface="Symbol"/>
              </a:rPr>
              <a:t> </a:t>
            </a:r>
            <a:r>
              <a:rPr lang="fr-FR" sz="2400" dirty="0" err="1">
                <a:sym typeface="Symbol"/>
              </a:rPr>
              <a:t>Productivity</a:t>
            </a:r>
            <a:endParaRPr lang="fr-FR" sz="2400" dirty="0">
              <a:sym typeface="Symbol"/>
            </a:endParaRPr>
          </a:p>
          <a:p>
            <a:pPr marL="285750" indent="-285750">
              <a:buFont typeface="Symbol"/>
              <a:buChar char="­"/>
            </a:pPr>
            <a:endParaRPr lang="fr-FR" sz="2400" dirty="0">
              <a:sym typeface="Symbol"/>
            </a:endParaRPr>
          </a:p>
          <a:p>
            <a:pPr marL="285750" indent="-285750">
              <a:buFont typeface="Symbol"/>
              <a:buChar char="­"/>
            </a:pPr>
            <a:r>
              <a:rPr lang="fr-FR" sz="2400" dirty="0">
                <a:sym typeface="Symbol"/>
              </a:rPr>
              <a:t> Production </a:t>
            </a:r>
            <a:r>
              <a:rPr lang="fr-FR" sz="2400" dirty="0" err="1">
                <a:sym typeface="Symbol"/>
              </a:rPr>
              <a:t>cost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1099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Positive </a:t>
            </a:r>
            <a:r>
              <a:rPr lang="fr-FR" dirty="0" err="1"/>
              <a:t>environment</a:t>
            </a:r>
            <a:r>
              <a:rPr lang="fr-FR" dirty="0"/>
              <a:t> impacts by the </a:t>
            </a:r>
            <a:r>
              <a:rPr lang="fr-FR" dirty="0" err="1"/>
              <a:t>reduction</a:t>
            </a:r>
            <a:r>
              <a:rPr lang="fr-FR" dirty="0"/>
              <a:t> of pesticide use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628800"/>
            <a:ext cx="813751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FOK, Luxor, Egypt, Feb.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F74-EA0F-4D11-92E9-A7603F4C3E9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035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1768</Words>
  <Application>Microsoft Macintosh PowerPoint</Application>
  <PresentationFormat>On-screen Show (4:3)</PresentationFormat>
  <Paragraphs>234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HelveticaNeueLTStd-Roman</vt:lpstr>
      <vt:lpstr>Symbol</vt:lpstr>
      <vt:lpstr>Wingdings 3</vt:lpstr>
      <vt:lpstr>Thème Office</vt:lpstr>
      <vt:lpstr>20 Years of GM varieties use</vt:lpstr>
      <vt:lpstr>Presentation plan</vt:lpstr>
      <vt:lpstr>The use of GM varieties sounds good</vt:lpstr>
      <vt:lpstr>Acreage is continuously increasing</vt:lpstr>
      <vt:lpstr>Use is encountered in all continents… with 5 major countries</vt:lpstr>
      <vt:lpstr>Four major GM crops in the world</vt:lpstr>
      <vt:lpstr>Herbicide tolerance accounts much more than insect resistance in commercial use</vt:lpstr>
      <vt:lpstr>Very high economic impacts are claimed</vt:lpstr>
      <vt:lpstr>Positive environment impacts by the reduction of pesticide use</vt:lpstr>
      <vt:lpstr>The use of GM varieties sounds good</vt:lpstr>
      <vt:lpstr>Dramatic decrease of insecticide use and of the cost to control pests, Australia</vt:lpstr>
      <vt:lpstr>Huge reduction of the amount of insecticide active ingredients per ha, Australia</vt:lpstr>
      <vt:lpstr>Sequence of genes used for herbicide tolerance and insect resistance, Australia</vt:lpstr>
      <vt:lpstr>Australia: Continuously ranking 1st in yield</vt:lpstr>
      <vt:lpstr>Great decrease of insecticide sprays vs Bt targeted pests in USA</vt:lpstr>
      <vt:lpstr>Decrease of chemical controls in China</vt:lpstr>
      <vt:lpstr>Impacts on yield is variable between countries</vt:lpstr>
      <vt:lpstr>Pressure reduction in all countries   Bt effectiveness</vt:lpstr>
      <vt:lpstr>Negative impacts observed</vt:lpstr>
      <vt:lpstr>New ennemies have emerged in several major cotton countries</vt:lpstr>
      <vt:lpstr>A bug in using GM: Bugs, new threat in US cotton fields</vt:lpstr>
      <vt:lpstr>India</vt:lpstr>
      <vt:lpstr>Evolution of the number of glyphosate-resistant species of weeds in th USA</vt:lpstr>
      <vt:lpstr>The increase of weed resistance to glyphosate is impressive worldwide</vt:lpstr>
      <vt:lpstr>Ironically more herbicides are being used   resistant weeds management</vt:lpstr>
      <vt:lpstr>Special focus on China</vt:lpstr>
      <vt:lpstr>PowerPoint Presentation</vt:lpstr>
      <vt:lpstr>Chinese farmers no longer happy  with Bt cotton</vt:lpstr>
      <vt:lpstr>PowerPoint Presentation</vt:lpstr>
      <vt:lpstr>PowerPoint Presentation</vt:lpstr>
      <vt:lpstr>PowerPoint Presentation</vt:lpstr>
      <vt:lpstr>PowerPoint Presentation</vt:lpstr>
      <vt:lpstr>Lessons to retain</vt:lpstr>
      <vt:lpstr>2. Global and a-phased  assessments are misguiding</vt:lpstr>
      <vt:lpstr>3. The use of GM must anticipate reaction from the cropping eco-system</vt:lpstr>
      <vt:lpstr>4. Best use of GM is reasoned partial use</vt:lpstr>
      <vt:lpstr>PowerPoint Presentation</vt:lpstr>
    </vt:vector>
  </TitlesOfParts>
  <Company>CIRAD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fok</dc:creator>
  <cp:lastModifiedBy>Microsoft Office User</cp:lastModifiedBy>
  <cp:revision>47</cp:revision>
  <dcterms:created xsi:type="dcterms:W3CDTF">2017-12-06T04:33:59Z</dcterms:created>
  <dcterms:modified xsi:type="dcterms:W3CDTF">2020-11-17T18:49:27Z</dcterms:modified>
</cp:coreProperties>
</file>