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4" r:id="rId1"/>
  </p:sldMasterIdLst>
  <p:sldIdLst>
    <p:sldId id="256" r:id="rId2"/>
    <p:sldId id="263" r:id="rId3"/>
    <p:sldId id="257" r:id="rId4"/>
    <p:sldId id="269" r:id="rId5"/>
    <p:sldId id="258" r:id="rId6"/>
    <p:sldId id="260" r:id="rId7"/>
    <p:sldId id="272" r:id="rId8"/>
    <p:sldId id="264" r:id="rId9"/>
    <p:sldId id="265" r:id="rId10"/>
    <p:sldId id="267" r:id="rId11"/>
    <p:sldId id="270" r:id="rId12"/>
    <p:sldId id="271" r:id="rId13"/>
    <p:sldId id="268" r:id="rId14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000" autoAdjust="0"/>
    <p:restoredTop sz="90844" autoAdjust="0"/>
  </p:normalViewPr>
  <p:slideViewPr>
    <p:cSldViewPr snapToGrid="0">
      <p:cViewPr varScale="1">
        <p:scale>
          <a:sx n="68" d="100"/>
          <a:sy n="68" d="100"/>
        </p:scale>
        <p:origin x="123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8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6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3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3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3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7/4/2018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7/4/2018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800" b="1" i="1" dirty="0" smtClean="0"/>
              <a:t/>
            </a:r>
            <a:br>
              <a:rPr lang="en-US" sz="4800" b="1" i="1" dirty="0" smtClean="0"/>
            </a:br>
            <a:r>
              <a:rPr lang="en-US" sz="4800" i="1" dirty="0"/>
              <a:t/>
            </a:r>
            <a:br>
              <a:rPr lang="en-US" sz="4800" i="1" dirty="0"/>
            </a:br>
            <a:r>
              <a:rPr lang="en-US" sz="4800" b="1" i="1" dirty="0" smtClean="0"/>
              <a:t>Overview of the Cotton Sector in Zimbabwe: </a:t>
            </a:r>
            <a:r>
              <a:rPr lang="en-US" sz="4800" i="1" dirty="0" smtClean="0"/>
              <a:t>Policy, </a:t>
            </a:r>
            <a:r>
              <a:rPr lang="en-US" sz="4800" b="1" i="1" dirty="0" smtClean="0"/>
              <a:t>Regulation and National Strategies</a:t>
            </a:r>
            <a:endParaRPr lang="en-US" sz="4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381" y="4640746"/>
            <a:ext cx="8825659" cy="861420"/>
          </a:xfrm>
        </p:spPr>
        <p:txBody>
          <a:bodyPr>
            <a:normAutofit fontScale="85000" lnSpcReduction="20000"/>
          </a:bodyPr>
          <a:lstStyle/>
          <a:p>
            <a:pPr algn="r"/>
            <a:endParaRPr lang="en-US" sz="1200" dirty="0" smtClean="0"/>
          </a:p>
          <a:p>
            <a:pPr algn="r"/>
            <a:endParaRPr lang="en-US" sz="1200" dirty="0"/>
          </a:p>
          <a:p>
            <a:pPr algn="r"/>
            <a:r>
              <a:rPr lang="en-US" sz="1800" b="1" dirty="0" smtClean="0"/>
              <a:t>AGRICULTURAL MARKETING AUTHORITY</a:t>
            </a:r>
          </a:p>
          <a:p>
            <a:r>
              <a:rPr lang="en-US" sz="1800" dirty="0"/>
              <a:t>Marketing &amp; Economic Research Department</a:t>
            </a:r>
          </a:p>
          <a:p>
            <a:pPr algn="r"/>
            <a:endParaRPr lang="en-US" sz="1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146" y="4128732"/>
            <a:ext cx="428625" cy="77509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72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580" y="241739"/>
            <a:ext cx="10972800" cy="840827"/>
          </a:xfrm>
        </p:spPr>
        <p:txBody>
          <a:bodyPr>
            <a:normAutofit/>
          </a:bodyPr>
          <a:lstStyle/>
          <a:p>
            <a:pPr algn="ctr"/>
            <a:r>
              <a:rPr lang="en-US" sz="4000" b="1" i="1" dirty="0" smtClean="0"/>
              <a:t>Key Issues Affecting the Cotton </a:t>
            </a:r>
            <a:r>
              <a:rPr lang="en-US" sz="4000" b="1" i="1" dirty="0"/>
              <a:t>S</a:t>
            </a:r>
            <a:r>
              <a:rPr lang="en-US" sz="4000" b="1" i="1" dirty="0" smtClean="0"/>
              <a:t>ector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71447"/>
            <a:ext cx="8946541" cy="42672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Viability of cotton production – international prices affected by subsidies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International price volatility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Low yield per hectare – Average national yield is 700kgs/ha of seed cotton despite high yield potential of local varieties.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High input costs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Sustainability of contract schemes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Recurrent droughts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457200" indent="-45720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7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Strategies in the Cotton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Comprehensive Cotton Production &amp; Marketing Framework (SI 142 &amp; 63)</a:t>
            </a:r>
          </a:p>
          <a:p>
            <a:r>
              <a:rPr lang="en-US" dirty="0" smtClean="0"/>
              <a:t>Cotton Input Support Schemes.  There is need to improve yield and productivity.</a:t>
            </a:r>
          </a:p>
          <a:p>
            <a:r>
              <a:rPr lang="en-US" dirty="0" smtClean="0"/>
              <a:t>Research and Development – Dedicated Cotton Research Institute; </a:t>
            </a:r>
            <a:r>
              <a:rPr lang="en-US" dirty="0" err="1" smtClean="0"/>
              <a:t>Quton</a:t>
            </a:r>
            <a:endParaRPr lang="en-US" dirty="0" smtClean="0"/>
          </a:p>
          <a:p>
            <a:r>
              <a:rPr lang="en-US" dirty="0" smtClean="0"/>
              <a:t>Farmer Training </a:t>
            </a:r>
            <a:r>
              <a:rPr lang="en-US" dirty="0" err="1" smtClean="0"/>
              <a:t>Programme</a:t>
            </a:r>
            <a:r>
              <a:rPr lang="en-US" dirty="0" smtClean="0"/>
              <a:t> to improve seed cotton yields</a:t>
            </a:r>
          </a:p>
          <a:p>
            <a:r>
              <a:rPr lang="en-US" dirty="0" smtClean="0"/>
              <a:t>Cotton to Clothing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Opportunities are abound in Zimbabwe’s Cotton Industry</a:t>
            </a:r>
          </a:p>
          <a:p>
            <a:r>
              <a:rPr lang="en-US" dirty="0" smtClean="0"/>
              <a:t>Conducive climate for cotton production – Contractors should increase investment in cotton production.</a:t>
            </a:r>
          </a:p>
          <a:p>
            <a:r>
              <a:rPr lang="en-US" dirty="0" smtClean="0"/>
              <a:t>About 70% of cotton is exported as raw lint – the sector yearns for increased investment in spinning, weaving and textile industry to utilize the lint that is produced.</a:t>
            </a:r>
          </a:p>
          <a:p>
            <a:r>
              <a:rPr lang="en-US" dirty="0"/>
              <a:t>Research and Development </a:t>
            </a:r>
            <a:r>
              <a:rPr lang="en-US" dirty="0" err="1" smtClean="0"/>
              <a:t>Programmes</a:t>
            </a:r>
            <a:r>
              <a:rPr lang="en-US" dirty="0" smtClean="0"/>
              <a:t> are critical to improve cotton yield per hectare.</a:t>
            </a:r>
          </a:p>
          <a:p>
            <a:r>
              <a:rPr lang="en-US" dirty="0" smtClean="0"/>
              <a:t>As AMA we remain committed to foster growth of the sector by providing a level playing field for all the players in the cotton industry in Zimbabwe.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6600" b="1" i="1" dirty="0" smtClean="0"/>
              <a:t>THANK YOU</a:t>
            </a:r>
            <a:endParaRPr lang="en-US" sz="6600" b="1" i="1" dirty="0"/>
          </a:p>
        </p:txBody>
      </p:sp>
    </p:spTree>
    <p:extLst>
      <p:ext uri="{BB962C8B-B14F-4D97-AF65-F5344CB8AC3E}">
        <p14:creationId xmlns:p14="http://schemas.microsoft.com/office/powerpoint/2010/main" val="26945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Outline of Presentation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Importance of cotton production in Zimbabwe </a:t>
            </a:r>
            <a:endParaRPr lang="en-US" b="1" i="1" dirty="0" smtClean="0"/>
          </a:p>
          <a:p>
            <a:r>
              <a:rPr lang="en-US" b="1" i="1" dirty="0" smtClean="0"/>
              <a:t>Structure of the </a:t>
            </a:r>
            <a:r>
              <a:rPr lang="en-US" b="1" i="1" dirty="0"/>
              <a:t>c</a:t>
            </a:r>
            <a:r>
              <a:rPr lang="en-US" b="1" i="1" dirty="0" smtClean="0"/>
              <a:t>otton industry</a:t>
            </a:r>
          </a:p>
          <a:p>
            <a:r>
              <a:rPr lang="en-US" b="1" i="1" dirty="0" smtClean="0"/>
              <a:t>Players </a:t>
            </a:r>
            <a:r>
              <a:rPr lang="en-US" b="1" i="1" dirty="0"/>
              <a:t>in the cotton </a:t>
            </a:r>
            <a:r>
              <a:rPr lang="en-US" b="1" i="1" dirty="0" smtClean="0"/>
              <a:t>sector</a:t>
            </a:r>
          </a:p>
          <a:p>
            <a:r>
              <a:rPr lang="en-US" b="1" i="1" dirty="0"/>
              <a:t>Cotton </a:t>
            </a:r>
            <a:r>
              <a:rPr lang="en-US" b="1" i="1" dirty="0" smtClean="0"/>
              <a:t>production </a:t>
            </a:r>
            <a:r>
              <a:rPr lang="en-US" b="1" i="1" dirty="0"/>
              <a:t>t</a:t>
            </a:r>
            <a:r>
              <a:rPr lang="en-US" b="1" i="1" dirty="0" smtClean="0"/>
              <a:t>rends </a:t>
            </a:r>
          </a:p>
          <a:p>
            <a:r>
              <a:rPr lang="en-US" b="1" i="1" dirty="0" smtClean="0"/>
              <a:t>Cotton </a:t>
            </a:r>
            <a:r>
              <a:rPr lang="en-US" b="1" i="1" dirty="0"/>
              <a:t>p</a:t>
            </a:r>
            <a:r>
              <a:rPr lang="en-US" b="1" i="1" dirty="0" smtClean="0"/>
              <a:t>roducer prices </a:t>
            </a:r>
          </a:p>
          <a:p>
            <a:r>
              <a:rPr lang="en-US" b="1" i="1" dirty="0" smtClean="0"/>
              <a:t>The role of AMA in regulating the cotton sector</a:t>
            </a:r>
          </a:p>
          <a:p>
            <a:r>
              <a:rPr lang="en-US" b="1" i="1" dirty="0" smtClean="0"/>
              <a:t>Key issues affecting the cotton sector</a:t>
            </a:r>
          </a:p>
          <a:p>
            <a:r>
              <a:rPr lang="en-US" b="1" i="1" dirty="0" smtClean="0"/>
              <a:t>National strategies in the cotton sector</a:t>
            </a:r>
            <a:endParaRPr lang="en-US" b="1" i="1" dirty="0"/>
          </a:p>
          <a:p>
            <a:endParaRPr lang="en-US" b="1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Importance of Cotton </a:t>
            </a:r>
            <a:r>
              <a:rPr lang="en-US" b="1" i="1" dirty="0"/>
              <a:t>P</a:t>
            </a:r>
            <a:r>
              <a:rPr lang="en-US" b="1" i="1" dirty="0" smtClean="0"/>
              <a:t>roduction in Zimbabwe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Cotton remains </a:t>
            </a:r>
            <a:r>
              <a:rPr lang="en-GB" dirty="0"/>
              <a:t>an important crop for improving rural livelihoods.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a drought tolerant crop that is most suitable in semi-arid areas of </a:t>
            </a:r>
            <a:r>
              <a:rPr lang="en-GB" dirty="0" smtClean="0"/>
              <a:t>Zimbabwe. </a:t>
            </a:r>
          </a:p>
          <a:p>
            <a:r>
              <a:rPr lang="en-GB" dirty="0" smtClean="0"/>
              <a:t>The </a:t>
            </a:r>
            <a:r>
              <a:rPr lang="en-GB" dirty="0"/>
              <a:t>crop is grown by over </a:t>
            </a:r>
            <a:r>
              <a:rPr lang="en-GB" dirty="0" smtClean="0"/>
              <a:t>200 </a:t>
            </a:r>
            <a:r>
              <a:rPr lang="en-GB" dirty="0"/>
              <a:t>000</a:t>
            </a:r>
            <a:r>
              <a:rPr lang="en-GB" b="1" dirty="0"/>
              <a:t> </a:t>
            </a:r>
            <a:r>
              <a:rPr lang="en-GB" dirty="0"/>
              <a:t>smallholder farmers.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a major source of livelihood for approximately 600 000 people, including farmers, farm workers, their families and industrial workers.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contributes immensely to income, employment and export earnings. 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a source of raw material for the textile and oil expressing </a:t>
            </a:r>
            <a:r>
              <a:rPr lang="en-GB" dirty="0" smtClean="0"/>
              <a:t>industry. The </a:t>
            </a:r>
            <a:r>
              <a:rPr lang="en-GB" dirty="0" err="1" smtClean="0"/>
              <a:t>stockfeed</a:t>
            </a:r>
            <a:r>
              <a:rPr lang="en-GB" dirty="0" smtClean="0"/>
              <a:t> </a:t>
            </a:r>
            <a:r>
              <a:rPr lang="en-GB" dirty="0"/>
              <a:t>industry relies on cotton cake for the manufacture of animal feed.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6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23884" y="1704824"/>
            <a:ext cx="1485900" cy="41617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Text Box 2"/>
          <p:cNvSpPr>
            <a:spLocks noChangeArrowheads="1"/>
          </p:cNvSpPr>
          <p:nvPr/>
        </p:nvSpPr>
        <p:spPr bwMode="auto">
          <a:xfrm>
            <a:off x="214685" y="1257451"/>
            <a:ext cx="1749709" cy="110481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 &amp; Regulatory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Min of Agriculture</a:t>
            </a:r>
            <a:endParaRPr kumimoji="0" lang="en-US" altLang="en-US" sz="11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DR&amp;SS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>
            <a:spLocks noChangeArrowheads="1"/>
          </p:cNvSpPr>
          <p:nvPr/>
        </p:nvSpPr>
        <p:spPr bwMode="auto">
          <a:xfrm>
            <a:off x="402519" y="2421989"/>
            <a:ext cx="1524214" cy="8953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Cotton Research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Instititute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Quton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8"/>
          <p:cNvSpPr>
            <a:spLocks noChangeArrowheads="1"/>
          </p:cNvSpPr>
          <p:nvPr/>
        </p:nvSpPr>
        <p:spPr bwMode="auto">
          <a:xfrm>
            <a:off x="484256" y="3398433"/>
            <a:ext cx="1499235" cy="9048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 Services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Agritex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Famers Unions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Ginners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50"/>
          <p:cNvSpPr>
            <a:spLocks noChangeArrowheads="1"/>
          </p:cNvSpPr>
          <p:nvPr/>
        </p:nvSpPr>
        <p:spPr bwMode="auto">
          <a:xfrm>
            <a:off x="484257" y="4415290"/>
            <a:ext cx="1480138" cy="723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Agrochemical and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fertiliser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Companies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62"/>
          <p:cNvSpPr>
            <a:spLocks noChangeArrowheads="1"/>
          </p:cNvSpPr>
          <p:nvPr/>
        </p:nvSpPr>
        <p:spPr bwMode="auto">
          <a:xfrm>
            <a:off x="484255" y="5211816"/>
            <a:ext cx="1399789" cy="466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Water, electricity, fuel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>
            <a:spLocks noChangeArrowheads="1"/>
          </p:cNvSpPr>
          <p:nvPr/>
        </p:nvSpPr>
        <p:spPr bwMode="auto">
          <a:xfrm>
            <a:off x="555499" y="5751167"/>
            <a:ext cx="1257300" cy="2952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11912" y="1257450"/>
            <a:ext cx="1466850" cy="53054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12385" y="1864776"/>
            <a:ext cx="1266825" cy="26479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95611" y="4429567"/>
            <a:ext cx="1362075" cy="206842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Snip Same Side Corner Rectangle 12"/>
          <p:cNvSpPr>
            <a:spLocks/>
          </p:cNvSpPr>
          <p:nvPr/>
        </p:nvSpPr>
        <p:spPr bwMode="auto">
          <a:xfrm>
            <a:off x="4381705" y="719330"/>
            <a:ext cx="1276350" cy="542925"/>
          </a:xfrm>
          <a:custGeom>
            <a:avLst/>
            <a:gdLst>
              <a:gd name="T0" fmla="*/ 90489 w 1276350"/>
              <a:gd name="T1" fmla="*/ 0 h 542925"/>
              <a:gd name="T2" fmla="*/ 1185861 w 1276350"/>
              <a:gd name="T3" fmla="*/ 0 h 542925"/>
              <a:gd name="T4" fmla="*/ 1276350 w 1276350"/>
              <a:gd name="T5" fmla="*/ 90489 h 542925"/>
              <a:gd name="T6" fmla="*/ 1276350 w 1276350"/>
              <a:gd name="T7" fmla="*/ 542925 h 542925"/>
              <a:gd name="T8" fmla="*/ 1276350 w 1276350"/>
              <a:gd name="T9" fmla="*/ 542925 h 542925"/>
              <a:gd name="T10" fmla="*/ 0 w 1276350"/>
              <a:gd name="T11" fmla="*/ 542925 h 542925"/>
              <a:gd name="T12" fmla="*/ 0 w 1276350"/>
              <a:gd name="T13" fmla="*/ 542925 h 542925"/>
              <a:gd name="T14" fmla="*/ 0 w 1276350"/>
              <a:gd name="T15" fmla="*/ 90489 h 542925"/>
              <a:gd name="T16" fmla="*/ 90489 w 1276350"/>
              <a:gd name="T17" fmla="*/ 0 h 5429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76350"/>
              <a:gd name="T28" fmla="*/ 0 h 542925"/>
              <a:gd name="T29" fmla="*/ 1276350 w 1276350"/>
              <a:gd name="T30" fmla="*/ 542925 h 5429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76350" h="542925">
                <a:moveTo>
                  <a:pt x="90489" y="0"/>
                </a:moveTo>
                <a:lnTo>
                  <a:pt x="1185861" y="0"/>
                </a:lnTo>
                <a:lnTo>
                  <a:pt x="1276350" y="90489"/>
                </a:lnTo>
                <a:lnTo>
                  <a:pt x="1276350" y="542925"/>
                </a:lnTo>
                <a:lnTo>
                  <a:pt x="0" y="542925"/>
                </a:lnTo>
                <a:lnTo>
                  <a:pt x="0" y="90489"/>
                </a:lnTo>
                <a:lnTo>
                  <a:pt x="90489" y="0"/>
                </a:lnTo>
                <a:close/>
              </a:path>
            </a:pathLst>
          </a:custGeom>
          <a:gradFill rotWithShape="1">
            <a:gsLst>
              <a:gs pos="0">
                <a:srgbClr val="2787A0"/>
              </a:gs>
              <a:gs pos="80000">
                <a:srgbClr val="36B1D2"/>
              </a:gs>
              <a:gs pos="100000">
                <a:srgbClr val="34B3D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Merchants and Ginners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4476955" y="1458870"/>
            <a:ext cx="1085850" cy="54451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Cotton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Company of Zimbabwe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ounded Rectangle 14"/>
          <p:cNvSpPr>
            <a:spLocks noChangeArrowheads="1"/>
          </p:cNvSpPr>
          <p:nvPr/>
        </p:nvSpPr>
        <p:spPr bwMode="auto">
          <a:xfrm>
            <a:off x="4444390" y="2192351"/>
            <a:ext cx="1076325" cy="6286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China Africa</a:t>
            </a:r>
            <a:r>
              <a:rPr kumimoji="0" lang="en-US" alt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Cotton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4500025" y="3026691"/>
            <a:ext cx="1047750" cy="6286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Southern Cotton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4549385" y="3835128"/>
            <a:ext cx="1009650" cy="609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4568435" y="4737000"/>
            <a:ext cx="1009650" cy="5619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Grafax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ounded Rectangle 18"/>
          <p:cNvSpPr>
            <a:spLocks noChangeArrowheads="1"/>
          </p:cNvSpPr>
          <p:nvPr/>
        </p:nvSpPr>
        <p:spPr bwMode="auto">
          <a:xfrm>
            <a:off x="6456162" y="1028893"/>
            <a:ext cx="1152525" cy="4667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Spinning Factories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497098" y="3341016"/>
            <a:ext cx="676275" cy="771525"/>
          </a:xfrm>
          <a:prstGeom prst="rect">
            <a:avLst/>
          </a:prstGeom>
          <a:gradFill rotWithShape="1">
            <a:gsLst>
              <a:gs pos="0">
                <a:srgbClr val="2787A0"/>
              </a:gs>
              <a:gs pos="80000">
                <a:srgbClr val="36B1D2"/>
              </a:gs>
              <a:gs pos="100000">
                <a:srgbClr val="34B3D6"/>
              </a:gs>
            </a:gsLst>
            <a:lin ang="16200000"/>
          </a:gradFill>
          <a:ln>
            <a:noFill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200 000</a:t>
            </a: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Farmers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ounded Rectangle 23"/>
          <p:cNvSpPr>
            <a:spLocks noChangeArrowheads="1"/>
          </p:cNvSpPr>
          <p:nvPr/>
        </p:nvSpPr>
        <p:spPr bwMode="auto">
          <a:xfrm>
            <a:off x="4568435" y="5551143"/>
            <a:ext cx="971550" cy="6953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ETG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Parrogate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3604459" y="4388584"/>
            <a:ext cx="619125" cy="295275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3542182" y="2803021"/>
            <a:ext cx="619125" cy="295275"/>
          </a:xfrm>
          <a:prstGeom prst="rightArrow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4" name="Rounded Rectangle 26"/>
          <p:cNvSpPr>
            <a:spLocks noChangeArrowheads="1"/>
          </p:cNvSpPr>
          <p:nvPr/>
        </p:nvSpPr>
        <p:spPr bwMode="auto">
          <a:xfrm>
            <a:off x="6490619" y="1909294"/>
            <a:ext cx="1057275" cy="1876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Zim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Spinners &amp; Weavers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Whitehead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Twine &amp; Cordage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SinoZim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Sumberero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Twine and Allied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7"/>
          <p:cNvSpPr>
            <a:spLocks noChangeArrowheads="1"/>
          </p:cNvSpPr>
          <p:nvPr/>
        </p:nvSpPr>
        <p:spPr bwMode="auto">
          <a:xfrm>
            <a:off x="6470741" y="3983990"/>
            <a:ext cx="1257300" cy="504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Cotton seed processors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8"/>
          <p:cNvSpPr>
            <a:spLocks noChangeArrowheads="1"/>
          </p:cNvSpPr>
          <p:nvPr/>
        </p:nvSpPr>
        <p:spPr bwMode="auto">
          <a:xfrm>
            <a:off x="6629993" y="4627218"/>
            <a:ext cx="1219200" cy="16192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Surface Wilmar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United Refineries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Olivine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ETG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Parrogate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Cangrow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Grafax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ounded Rectangle 29"/>
          <p:cNvSpPr>
            <a:spLocks noChangeArrowheads="1"/>
          </p:cNvSpPr>
          <p:nvPr/>
        </p:nvSpPr>
        <p:spPr bwMode="auto">
          <a:xfrm>
            <a:off x="8386156" y="1092166"/>
            <a:ext cx="733425" cy="26670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25400">
            <a:solidFill>
              <a:srgbClr val="4E6128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Knitting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ounded Rectangle 30"/>
          <p:cNvSpPr>
            <a:spLocks noChangeArrowheads="1"/>
          </p:cNvSpPr>
          <p:nvPr/>
        </p:nvSpPr>
        <p:spPr bwMode="auto">
          <a:xfrm>
            <a:off x="7934043" y="1909294"/>
            <a:ext cx="742950" cy="225448"/>
          </a:xfrm>
          <a:prstGeom prst="roundRect">
            <a:avLst>
              <a:gd name="adj" fmla="val 16667"/>
            </a:avLst>
          </a:prstGeom>
          <a:solidFill>
            <a:srgbClr val="8064A2"/>
          </a:solidFill>
          <a:ln w="25400">
            <a:solidFill>
              <a:srgbClr val="3F315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Textiles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ounded Rectangle 31"/>
          <p:cNvSpPr>
            <a:spLocks noChangeArrowheads="1"/>
          </p:cNvSpPr>
          <p:nvPr/>
        </p:nvSpPr>
        <p:spPr bwMode="auto">
          <a:xfrm>
            <a:off x="7954118" y="2341993"/>
            <a:ext cx="742950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4B64E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Hosiery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ounded Rectangle 32"/>
          <p:cNvSpPr>
            <a:spLocks noChangeArrowheads="1"/>
          </p:cNvSpPr>
          <p:nvPr/>
        </p:nvSpPr>
        <p:spPr bwMode="auto">
          <a:xfrm>
            <a:off x="7962293" y="2788661"/>
            <a:ext cx="790575" cy="495300"/>
          </a:xfrm>
          <a:prstGeom prst="roundRect">
            <a:avLst>
              <a:gd name="adj" fmla="val 16667"/>
            </a:avLst>
          </a:prstGeom>
          <a:solidFill>
            <a:srgbClr val="8064A2"/>
          </a:solidFill>
          <a:ln w="25400">
            <a:solidFill>
              <a:srgbClr val="3F315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&amp; hygiene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ounded Rectangle 33"/>
          <p:cNvSpPr>
            <a:spLocks noChangeArrowheads="1"/>
          </p:cNvSpPr>
          <p:nvPr/>
        </p:nvSpPr>
        <p:spPr bwMode="auto">
          <a:xfrm>
            <a:off x="7919437" y="3953934"/>
            <a:ext cx="847725" cy="466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Vegetable oi</a:t>
            </a: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ounded Rectangle 35"/>
          <p:cNvSpPr>
            <a:spLocks noChangeArrowheads="1"/>
          </p:cNvSpPr>
          <p:nvPr/>
        </p:nvSpPr>
        <p:spPr bwMode="auto">
          <a:xfrm>
            <a:off x="8867086" y="5142692"/>
            <a:ext cx="990600" cy="466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C4542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Cotton meal and cake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ounded Rectangle 36"/>
          <p:cNvSpPr>
            <a:spLocks noChangeArrowheads="1"/>
          </p:cNvSpPr>
          <p:nvPr/>
        </p:nvSpPr>
        <p:spPr bwMode="auto">
          <a:xfrm>
            <a:off x="8908994" y="4614353"/>
            <a:ext cx="752475" cy="2857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3C4FF"/>
              </a:gs>
              <a:gs pos="35001">
                <a:srgbClr val="BFD5FF"/>
              </a:gs>
              <a:gs pos="100000">
                <a:srgbClr val="E5EEFF"/>
              </a:gs>
            </a:gsLst>
            <a:lin ang="16200000" scaled="1"/>
          </a:gradFill>
          <a:ln w="9525">
            <a:solidFill>
              <a:srgbClr val="4579B8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Linters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Striped Right Arrow 33"/>
          <p:cNvSpPr/>
          <p:nvPr/>
        </p:nvSpPr>
        <p:spPr>
          <a:xfrm>
            <a:off x="7587961" y="1864776"/>
            <a:ext cx="247650" cy="200025"/>
          </a:xfrm>
          <a:prstGeom prst="strip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Striped Right Arrow 34"/>
          <p:cNvSpPr/>
          <p:nvPr/>
        </p:nvSpPr>
        <p:spPr>
          <a:xfrm>
            <a:off x="7566830" y="2321977"/>
            <a:ext cx="247650" cy="200025"/>
          </a:xfrm>
          <a:prstGeom prst="striped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Striped Right Arrow 35"/>
          <p:cNvSpPr/>
          <p:nvPr/>
        </p:nvSpPr>
        <p:spPr>
          <a:xfrm>
            <a:off x="7645045" y="2871788"/>
            <a:ext cx="247650" cy="200025"/>
          </a:xfrm>
          <a:prstGeom prst="striped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7" name="Striped Right Arrow 36"/>
          <p:cNvSpPr/>
          <p:nvPr/>
        </p:nvSpPr>
        <p:spPr>
          <a:xfrm>
            <a:off x="7702596" y="4077407"/>
            <a:ext cx="247650" cy="200025"/>
          </a:xfrm>
          <a:prstGeom prst="stripedRightArrow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8" name="Striped Right Arrow 37"/>
          <p:cNvSpPr/>
          <p:nvPr/>
        </p:nvSpPr>
        <p:spPr>
          <a:xfrm>
            <a:off x="8146460" y="4867028"/>
            <a:ext cx="247650" cy="200025"/>
          </a:xfrm>
          <a:prstGeom prst="striped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9" name="Striped Right Arrow 38"/>
          <p:cNvSpPr/>
          <p:nvPr/>
        </p:nvSpPr>
        <p:spPr>
          <a:xfrm>
            <a:off x="8128981" y="5711765"/>
            <a:ext cx="247650" cy="200025"/>
          </a:xfrm>
          <a:prstGeom prst="striped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0" name="Oval 43"/>
          <p:cNvSpPr>
            <a:spLocks noChangeArrowheads="1"/>
          </p:cNvSpPr>
          <p:nvPr/>
        </p:nvSpPr>
        <p:spPr bwMode="auto">
          <a:xfrm>
            <a:off x="9692052" y="1831209"/>
            <a:ext cx="1466850" cy="885825"/>
          </a:xfrm>
          <a:prstGeom prst="ellipse">
            <a:avLst/>
          </a:prstGeom>
          <a:solidFill>
            <a:srgbClr val="4F81BD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Garment Manufacture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Striped Right Arrow 40"/>
          <p:cNvSpPr/>
          <p:nvPr/>
        </p:nvSpPr>
        <p:spPr>
          <a:xfrm>
            <a:off x="9274651" y="2134969"/>
            <a:ext cx="247650" cy="200025"/>
          </a:xfrm>
          <a:prstGeom prst="stripedRight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2" name="Right Brace 41"/>
          <p:cNvSpPr/>
          <p:nvPr/>
        </p:nvSpPr>
        <p:spPr>
          <a:xfrm>
            <a:off x="8918425" y="1708425"/>
            <a:ext cx="161925" cy="100012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3" name="Rounded Rectangle 49"/>
          <p:cNvSpPr>
            <a:spLocks noChangeArrowheads="1"/>
          </p:cNvSpPr>
          <p:nvPr/>
        </p:nvSpPr>
        <p:spPr bwMode="auto">
          <a:xfrm>
            <a:off x="10282602" y="4452937"/>
            <a:ext cx="876300" cy="600075"/>
          </a:xfrm>
          <a:prstGeom prst="roundRect">
            <a:avLst>
              <a:gd name="adj" fmla="val 16667"/>
            </a:avLst>
          </a:prstGeom>
          <a:solidFill>
            <a:srgbClr val="4BACC6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Stock feed manuf.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Curved Up Arrow 43"/>
          <p:cNvSpPr/>
          <p:nvPr/>
        </p:nvSpPr>
        <p:spPr>
          <a:xfrm rot="19422947">
            <a:off x="10056614" y="5169941"/>
            <a:ext cx="864235" cy="1087699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Rounded Rectangle 52"/>
          <p:cNvSpPr>
            <a:spLocks noChangeArrowheads="1"/>
          </p:cNvSpPr>
          <p:nvPr/>
        </p:nvSpPr>
        <p:spPr bwMode="auto">
          <a:xfrm>
            <a:off x="8930097" y="4079241"/>
            <a:ext cx="952500" cy="314325"/>
          </a:xfrm>
          <a:prstGeom prst="roundRect">
            <a:avLst>
              <a:gd name="adj" fmla="val 16667"/>
            </a:avLst>
          </a:prstGeom>
          <a:solidFill>
            <a:srgbClr val="8064A2"/>
          </a:solidFill>
          <a:ln w="38100">
            <a:solidFill>
              <a:srgbClr val="FFFFFF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Consumers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Curved Down Arrow 45"/>
          <p:cNvSpPr/>
          <p:nvPr/>
        </p:nvSpPr>
        <p:spPr>
          <a:xfrm rot="2466391">
            <a:off x="8782909" y="3649391"/>
            <a:ext cx="657225" cy="371475"/>
          </a:xfrm>
          <a:prstGeom prst="curved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7" name="Right Arrow 46"/>
          <p:cNvSpPr/>
          <p:nvPr/>
        </p:nvSpPr>
        <p:spPr>
          <a:xfrm rot="17768204">
            <a:off x="5712726" y="2909888"/>
            <a:ext cx="744220" cy="323850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8" name="Right Arrow 47"/>
          <p:cNvSpPr/>
          <p:nvPr/>
        </p:nvSpPr>
        <p:spPr>
          <a:xfrm rot="3499551">
            <a:off x="5702363" y="4822310"/>
            <a:ext cx="744220" cy="323850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0" y="-371564"/>
            <a:ext cx="120138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 smtClean="0"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ahoma" panose="020B0604030504040204" pitchFamily="34" charset="0"/>
              </a:rPr>
              <a:t>THE COTTON VALUE CHAIN IN ZIMBABWE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0" y="-52864"/>
            <a:ext cx="428995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 smtClean="0"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ahoma" panose="020B0604030504040204" pitchFamily="34" charset="0"/>
              </a:rPr>
              <a:t>	SEED COTTON PRODUCTION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        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77"/>
          <p:cNvSpPr>
            <a:spLocks noChangeArrowheads="1"/>
          </p:cNvSpPr>
          <p:nvPr/>
        </p:nvSpPr>
        <p:spPr bwMode="auto">
          <a:xfrm>
            <a:off x="0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819912"/>
          </a:xfrm>
        </p:spPr>
        <p:txBody>
          <a:bodyPr/>
          <a:lstStyle/>
          <a:p>
            <a:pPr algn="ctr"/>
            <a:r>
              <a:rPr lang="en-US" b="1" i="1" dirty="0" smtClean="0"/>
              <a:t>Key Players in </a:t>
            </a:r>
            <a:r>
              <a:rPr lang="en-US" b="1" i="1" dirty="0"/>
              <a:t>C</a:t>
            </a:r>
            <a:r>
              <a:rPr lang="en-US" b="1" i="1" dirty="0" smtClean="0"/>
              <a:t>otton Production</a:t>
            </a:r>
            <a:endParaRPr lang="en-US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Farmers 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 200 000 smallholder farmers involved in cotton production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Farmer Organizations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3 Farmer Unions are actively involved in cotton production - ZFU, ZCFU and ZNFU.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800" dirty="0" smtClean="0"/>
              <a:t>Independent farmer groups also get involved in cotton production and marketing</a:t>
            </a:r>
            <a:r>
              <a:rPr lang="en-US" sz="1600" dirty="0" smtClean="0"/>
              <a:t>.</a:t>
            </a:r>
          </a:p>
          <a:p>
            <a:endParaRPr lang="en-US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Service Providers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xfrm>
            <a:off x="7281424" y="2667000"/>
            <a:ext cx="2769413" cy="358933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800" dirty="0" smtClean="0"/>
              <a:t>AMA – Regulatory function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 smtClean="0"/>
              <a:t>Cotton Research Institute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 smtClean="0"/>
              <a:t>Research Services Division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 err="1" smtClean="0"/>
              <a:t>Agritex</a:t>
            </a:r>
            <a:endParaRPr lang="en-US" sz="18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 smtClean="0"/>
              <a:t>Ministry of Lands and Agriculture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 smtClean="0"/>
              <a:t>Ministry of Industry &amp; Commerce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800" dirty="0"/>
              <a:t>Input suppliers</a:t>
            </a:r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6725" y="-184666"/>
            <a:ext cx="11515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56725" y="2568059"/>
            <a:ext cx="115154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809297"/>
            <a:ext cx="9404723" cy="105103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Key Players in Cotton Value Addition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Five </a:t>
            </a:r>
            <a:r>
              <a:rPr lang="en-US" b="1" i="1" dirty="0" smtClean="0"/>
              <a:t>Contractors/Ginners </a:t>
            </a:r>
            <a:r>
              <a:rPr lang="en-US" i="1" dirty="0"/>
              <a:t> </a:t>
            </a:r>
            <a:r>
              <a:rPr lang="en-US" i="1" dirty="0" smtClean="0"/>
              <a:t>and their </a:t>
            </a:r>
            <a:r>
              <a:rPr lang="en-US" b="1" i="1" dirty="0" smtClean="0"/>
              <a:t>Areas of operation </a:t>
            </a:r>
            <a:endParaRPr lang="en-US" b="1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b="1" i="1" dirty="0" smtClean="0"/>
              <a:t>ZITMA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03313" y="2525110"/>
            <a:ext cx="4396339" cy="37417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Cottco – countrywide</a:t>
            </a:r>
          </a:p>
          <a:p>
            <a:r>
              <a:rPr lang="en-US" dirty="0"/>
              <a:t>ETG </a:t>
            </a:r>
            <a:r>
              <a:rPr lang="en-US" dirty="0" err="1"/>
              <a:t>Parrogate</a:t>
            </a:r>
            <a:r>
              <a:rPr lang="en-US" dirty="0"/>
              <a:t> – </a:t>
            </a:r>
            <a:r>
              <a:rPr lang="en-US" dirty="0" err="1" smtClean="0"/>
              <a:t>Masvingo</a:t>
            </a:r>
            <a:r>
              <a:rPr lang="en-US" dirty="0"/>
              <a:t>, </a:t>
            </a:r>
            <a:r>
              <a:rPr lang="en-US" dirty="0" err="1"/>
              <a:t>Manicaland</a:t>
            </a:r>
            <a:r>
              <a:rPr lang="en-US" dirty="0"/>
              <a:t>  </a:t>
            </a:r>
          </a:p>
          <a:p>
            <a:r>
              <a:rPr lang="en-US" dirty="0"/>
              <a:t>China Africa – Gokwe, </a:t>
            </a:r>
            <a:r>
              <a:rPr lang="en-US" dirty="0" err="1" smtClean="0"/>
              <a:t>Sanyati</a:t>
            </a:r>
            <a:endParaRPr lang="en-US" dirty="0"/>
          </a:p>
          <a:p>
            <a:r>
              <a:rPr lang="en-US" dirty="0" smtClean="0"/>
              <a:t>Alliance  </a:t>
            </a:r>
            <a:r>
              <a:rPr lang="en-US" dirty="0"/>
              <a:t>- Gokwe, </a:t>
            </a:r>
            <a:r>
              <a:rPr lang="en-US" dirty="0" err="1"/>
              <a:t>Sanyati</a:t>
            </a:r>
            <a:r>
              <a:rPr lang="en-US" dirty="0"/>
              <a:t>, </a:t>
            </a:r>
            <a:r>
              <a:rPr lang="en-US" dirty="0" err="1" smtClean="0"/>
              <a:t>Kadoma</a:t>
            </a:r>
            <a:endParaRPr lang="en-US" dirty="0"/>
          </a:p>
          <a:p>
            <a:r>
              <a:rPr lang="en-US" dirty="0" smtClean="0"/>
              <a:t>Southern Cotton – </a:t>
            </a:r>
            <a:r>
              <a:rPr lang="en-US" dirty="0" err="1" smtClean="0"/>
              <a:t>Mbire</a:t>
            </a:r>
            <a:r>
              <a:rPr lang="en-US" dirty="0" smtClean="0"/>
              <a:t>, </a:t>
            </a:r>
            <a:r>
              <a:rPr lang="en-US" dirty="0" err="1" smtClean="0"/>
              <a:t>Muzarabani</a:t>
            </a:r>
            <a:r>
              <a:rPr lang="en-US" dirty="0" smtClean="0"/>
              <a:t>, </a:t>
            </a:r>
            <a:r>
              <a:rPr lang="en-US" dirty="0" err="1" smtClean="0"/>
              <a:t>Rushinga</a:t>
            </a:r>
            <a:r>
              <a:rPr lang="en-US" dirty="0" smtClean="0"/>
              <a:t>. </a:t>
            </a:r>
            <a:r>
              <a:rPr lang="en-US" dirty="0" err="1" smtClean="0"/>
              <a:t>Makonde</a:t>
            </a:r>
            <a:r>
              <a:rPr lang="en-US" dirty="0" smtClean="0"/>
              <a:t>, </a:t>
            </a:r>
            <a:r>
              <a:rPr lang="en-US" dirty="0" err="1" smtClean="0"/>
              <a:t>Sanyati</a:t>
            </a:r>
            <a:r>
              <a:rPr lang="en-US" dirty="0" smtClean="0"/>
              <a:t>, </a:t>
            </a:r>
            <a:r>
              <a:rPr lang="en-US" dirty="0" err="1" smtClean="0"/>
              <a:t>Kadoma</a:t>
            </a:r>
            <a:r>
              <a:rPr lang="en-US" dirty="0" smtClean="0"/>
              <a:t>, </a:t>
            </a:r>
            <a:r>
              <a:rPr lang="en-US" dirty="0" err="1" smtClean="0"/>
              <a:t>Gokwe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National Ginning Capacity – 600 000t</a:t>
            </a:r>
          </a:p>
          <a:p>
            <a:pPr marL="0" indent="0">
              <a:buNone/>
            </a:pPr>
            <a:r>
              <a:rPr lang="en-US" dirty="0" smtClean="0"/>
              <a:t>Average ginning </a:t>
            </a:r>
            <a:r>
              <a:rPr lang="en-US" dirty="0" err="1" smtClean="0"/>
              <a:t>outurn</a:t>
            </a:r>
            <a:r>
              <a:rPr lang="en-US" dirty="0" smtClean="0"/>
              <a:t> 41% lint; 58% cotton seed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currently 28 members who include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Spinners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Weavers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Knitters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Dyers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Printers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OIL EXPRESSORS</a:t>
            </a:r>
            <a:endParaRPr lang="en-US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Cotton Production Trends </a:t>
            </a:r>
            <a:endParaRPr lang="en-US" dirty="0"/>
          </a:p>
        </p:txBody>
      </p:sp>
      <p:pic>
        <p:nvPicPr>
          <p:cNvPr id="205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551" y="2166425"/>
            <a:ext cx="9566031" cy="382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5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71480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dirty="0" smtClean="0"/>
              <a:t>Cotton Producer Prices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55228"/>
            <a:ext cx="9491116" cy="4235670"/>
          </a:xfrm>
        </p:spPr>
        <p:txBody>
          <a:bodyPr>
            <a:noAutofit/>
          </a:bodyPr>
          <a:lstStyle/>
          <a:p>
            <a:r>
              <a:rPr lang="en-US" sz="2400" b="1" i="1" dirty="0" smtClean="0"/>
              <a:t>2017 marketing season – </a:t>
            </a:r>
            <a:r>
              <a:rPr lang="en-US" sz="2400" i="1" dirty="0" smtClean="0"/>
              <a:t>US47-52c/kg</a:t>
            </a:r>
          </a:p>
          <a:p>
            <a:r>
              <a:rPr lang="en-US" sz="2400" b="1" i="1" dirty="0" smtClean="0"/>
              <a:t>2016 marketing season </a:t>
            </a:r>
            <a:r>
              <a:rPr lang="en-US" sz="2400" dirty="0" smtClean="0"/>
              <a:t>– US35-52c/kg</a:t>
            </a:r>
            <a:endParaRPr lang="en-US" sz="1050" b="1" i="1" dirty="0" smtClean="0"/>
          </a:p>
          <a:p>
            <a:r>
              <a:rPr lang="en-US" sz="2400" b="1" i="1" dirty="0" smtClean="0"/>
              <a:t>2015 marketing season </a:t>
            </a:r>
            <a:r>
              <a:rPr lang="en-US" sz="2400" dirty="0" smtClean="0"/>
              <a:t>– US30-33c/kg</a:t>
            </a:r>
          </a:p>
          <a:p>
            <a:endParaRPr lang="en-US" sz="1000" b="1" i="1" dirty="0" smtClean="0"/>
          </a:p>
          <a:p>
            <a:r>
              <a:rPr lang="en-US" sz="2400" b="1" i="1" dirty="0" smtClean="0"/>
              <a:t>2014 marketing season </a:t>
            </a:r>
            <a:r>
              <a:rPr lang="en-US" sz="2400" dirty="0" smtClean="0"/>
              <a:t>– </a:t>
            </a:r>
            <a:r>
              <a:rPr lang="en-GB" sz="2400" dirty="0" smtClean="0"/>
              <a:t>US40–70c/kg</a:t>
            </a:r>
            <a:endParaRPr lang="en-US" sz="2400" dirty="0" smtClean="0"/>
          </a:p>
          <a:p>
            <a:endParaRPr lang="en-US" sz="1100" b="1" i="1" dirty="0" smtClean="0"/>
          </a:p>
          <a:p>
            <a:r>
              <a:rPr lang="en-US" sz="2400" b="1" i="1" dirty="0" smtClean="0"/>
              <a:t>2013 marketing season </a:t>
            </a:r>
            <a:r>
              <a:rPr lang="en-US" sz="2400" dirty="0" smtClean="0"/>
              <a:t>– </a:t>
            </a:r>
            <a:r>
              <a:rPr lang="en-GB" sz="2400" dirty="0" smtClean="0"/>
              <a:t>US40 - 53c/kg</a:t>
            </a:r>
            <a:endParaRPr lang="en-US" sz="2400" dirty="0" smtClean="0"/>
          </a:p>
          <a:p>
            <a:endParaRPr lang="en-US" sz="900" b="1" i="1" dirty="0" smtClean="0"/>
          </a:p>
          <a:p>
            <a:r>
              <a:rPr lang="en-US" sz="2400" b="1" i="1" dirty="0" smtClean="0"/>
              <a:t>2012 marketing season </a:t>
            </a:r>
            <a:r>
              <a:rPr lang="en-US" sz="2400" dirty="0" smtClean="0"/>
              <a:t>- US35 </a:t>
            </a:r>
            <a:r>
              <a:rPr lang="en-US" sz="2400" dirty="0"/>
              <a:t>– </a:t>
            </a:r>
            <a:r>
              <a:rPr lang="en-US" sz="2400" dirty="0" smtClean="0"/>
              <a:t>40c/kg </a:t>
            </a:r>
          </a:p>
          <a:p>
            <a:endParaRPr lang="en-US" sz="1100" b="1" i="1" dirty="0" smtClean="0"/>
          </a:p>
          <a:p>
            <a:r>
              <a:rPr lang="en-US" sz="2400" b="1" i="1" dirty="0" smtClean="0"/>
              <a:t>2011 marketing season </a:t>
            </a:r>
            <a:r>
              <a:rPr lang="en-US" sz="2400" dirty="0"/>
              <a:t> </a:t>
            </a:r>
            <a:r>
              <a:rPr lang="en-US" sz="2400" dirty="0" smtClean="0"/>
              <a:t>- US85/c/kg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94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9394"/>
            <a:ext cx="10972800" cy="9564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i="1" dirty="0" smtClean="0"/>
              <a:t>The Role of AMA in Regulating </a:t>
            </a:r>
            <a:br>
              <a:rPr lang="en-US" sz="3600" b="1" i="1" dirty="0" smtClean="0"/>
            </a:br>
            <a:r>
              <a:rPr lang="en-US" sz="3600" b="1" i="1" dirty="0" smtClean="0"/>
              <a:t>the Cotton Sector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76558"/>
            <a:ext cx="8946541" cy="467184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AMA is a statutory body (CAP 18:24)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Regulates the production and marketing of cotton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Administers S.I. 142 (2009) and S.I. 63 (2011)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Grower registration</a:t>
            </a:r>
          </a:p>
          <a:p>
            <a:pPr lvl="1"/>
            <a:r>
              <a:rPr lang="en-US" dirty="0" err="1" smtClean="0"/>
              <a:t>Lincencing</a:t>
            </a:r>
            <a:r>
              <a:rPr lang="en-US" dirty="0" smtClean="0"/>
              <a:t> contractors, buyers and ginners</a:t>
            </a:r>
          </a:p>
          <a:p>
            <a:pPr lvl="1"/>
            <a:r>
              <a:rPr lang="en-US" dirty="0" smtClean="0"/>
              <a:t>Manning of CDPs and CBPs in cotton growing areas – 280 in 2018</a:t>
            </a:r>
          </a:p>
          <a:p>
            <a:pPr lvl="1"/>
            <a:r>
              <a:rPr lang="en-US" dirty="0" smtClean="0"/>
              <a:t>Manning of Grading and Ginning Depots</a:t>
            </a:r>
          </a:p>
          <a:p>
            <a:pPr lvl="1"/>
            <a:r>
              <a:rPr lang="en-US" dirty="0" smtClean="0"/>
              <a:t>Monitors seed cotton grading and lint classification</a:t>
            </a:r>
          </a:p>
          <a:p>
            <a:pPr lvl="1"/>
            <a:r>
              <a:rPr lang="en-US" dirty="0" smtClean="0"/>
              <a:t>Monitors marketing and export of cotton</a:t>
            </a:r>
          </a:p>
          <a:p>
            <a:pPr lvl="1"/>
            <a:r>
              <a:rPr lang="en-US" dirty="0" smtClean="0"/>
              <a:t>Administers the AMF for the cotton sector. Raises resources for:-</a:t>
            </a:r>
          </a:p>
          <a:p>
            <a:pPr lvl="3"/>
            <a:r>
              <a:rPr lang="en-US" dirty="0" smtClean="0"/>
              <a:t>cotton research and training</a:t>
            </a:r>
          </a:p>
          <a:p>
            <a:pPr lvl="3"/>
            <a:r>
              <a:rPr lang="en-US" dirty="0" smtClean="0"/>
              <a:t>Monitoring contract production and marketing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2200" dirty="0" smtClean="0"/>
              <a:t>Undertake economic research in the cotton sector</a:t>
            </a:r>
          </a:p>
          <a:p>
            <a:pPr>
              <a:buFont typeface="Wingdings" pitchFamily="2" charset="2"/>
              <a:buChar char="ü"/>
            </a:pPr>
            <a:r>
              <a:rPr lang="en-US" sz="2200" b="1" dirty="0" smtClean="0"/>
              <a:t>NB</a:t>
            </a:r>
            <a:r>
              <a:rPr lang="en-US" sz="2200" b="1" smtClean="0"/>
              <a:t>: Cotton Research</a:t>
            </a:r>
            <a:r>
              <a:rPr lang="en-US" sz="2200" b="1" dirty="0" smtClean="0"/>
              <a:t>, Plant Pest and Disease Control regulations are administered by the Department of Research &amp; Specialist Services</a:t>
            </a:r>
          </a:p>
          <a:p>
            <a:pPr lvl="1"/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418</TotalTime>
  <Words>792</Words>
  <Application>Microsoft Office PowerPoint</Application>
  <PresentationFormat>Widescreen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Bookman Old Style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  Overview of the Cotton Sector in Zimbabwe: Policy, Regulation and National Strategies</vt:lpstr>
      <vt:lpstr>Outline of Presentation </vt:lpstr>
      <vt:lpstr>Importance of Cotton Production in Zimbabwe </vt:lpstr>
      <vt:lpstr>PowerPoint Presentation</vt:lpstr>
      <vt:lpstr>Key Players in Cotton Production</vt:lpstr>
      <vt:lpstr>Key Players in Cotton Value Addition</vt:lpstr>
      <vt:lpstr>Cotton Production Trends </vt:lpstr>
      <vt:lpstr>Cotton Producer Prices </vt:lpstr>
      <vt:lpstr>The Role of AMA in Regulating  the Cotton Sector</vt:lpstr>
      <vt:lpstr>Key Issues Affecting the Cotton Sector</vt:lpstr>
      <vt:lpstr>National Strategies in the Cotton Sector</vt:lpstr>
      <vt:lpstr>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Cotton Sector in Zimbabwe and the Role of AMA in Regulating the Cotton Industry</dc:title>
  <dc:creator>Jonathan Mukuruba</dc:creator>
  <cp:lastModifiedBy>Zitsanza</cp:lastModifiedBy>
  <cp:revision>58</cp:revision>
  <cp:lastPrinted>2018-07-04T06:22:22Z</cp:lastPrinted>
  <dcterms:created xsi:type="dcterms:W3CDTF">2016-09-13T07:18:24Z</dcterms:created>
  <dcterms:modified xsi:type="dcterms:W3CDTF">2018-07-04T06:40:38Z</dcterms:modified>
</cp:coreProperties>
</file>