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1" r:id="rId2"/>
    <p:sldId id="348" r:id="rId3"/>
    <p:sldId id="356" r:id="rId4"/>
    <p:sldId id="353" r:id="rId5"/>
    <p:sldId id="262" r:id="rId6"/>
    <p:sldId id="264" r:id="rId7"/>
    <p:sldId id="267" r:id="rId8"/>
    <p:sldId id="268" r:id="rId9"/>
    <p:sldId id="271" r:id="rId10"/>
    <p:sldId id="273" r:id="rId11"/>
    <p:sldId id="277" r:id="rId12"/>
    <p:sldId id="278" r:id="rId13"/>
    <p:sldId id="281" r:id="rId14"/>
    <p:sldId id="282" r:id="rId15"/>
    <p:sldId id="284" r:id="rId16"/>
    <p:sldId id="285" r:id="rId17"/>
    <p:sldId id="286" r:id="rId18"/>
    <p:sldId id="288" r:id="rId19"/>
    <p:sldId id="289" r:id="rId20"/>
    <p:sldId id="290" r:id="rId21"/>
    <p:sldId id="292" r:id="rId22"/>
    <p:sldId id="293" r:id="rId23"/>
    <p:sldId id="299" r:id="rId24"/>
    <p:sldId id="357" r:id="rId25"/>
    <p:sldId id="358" r:id="rId26"/>
    <p:sldId id="295" r:id="rId27"/>
    <p:sldId id="296" r:id="rId28"/>
    <p:sldId id="300" r:id="rId29"/>
    <p:sldId id="301" r:id="rId30"/>
    <p:sldId id="302" r:id="rId31"/>
    <p:sldId id="354" r:id="rId32"/>
    <p:sldId id="355" r:id="rId33"/>
    <p:sldId id="298" r:id="rId34"/>
    <p:sldId id="308" r:id="rId35"/>
    <p:sldId id="328" r:id="rId36"/>
    <p:sldId id="350" r:id="rId37"/>
    <p:sldId id="347" r:id="rId38"/>
    <p:sldId id="330" r:id="rId39"/>
    <p:sldId id="331" r:id="rId40"/>
    <p:sldId id="349" r:id="rId41"/>
    <p:sldId id="340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04" y="-1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azam\Desktop\real%20time%20data%20analysis%20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/>
            </a:pPr>
            <a:r>
              <a:rPr lang="en-GB" sz="1400" dirty="0">
                <a:latin typeface="+mj-lt"/>
              </a:rPr>
              <a:t>Relative expression</a:t>
            </a:r>
            <a:r>
              <a:rPr lang="en-GB" sz="1400" baseline="0" dirty="0">
                <a:latin typeface="+mj-lt"/>
              </a:rPr>
              <a:t> of </a:t>
            </a:r>
            <a:r>
              <a:rPr lang="en-GB" sz="1400" i="1" baseline="0" dirty="0" err="1">
                <a:latin typeface="+mj-lt"/>
              </a:rPr>
              <a:t>Phytoene</a:t>
            </a:r>
            <a:r>
              <a:rPr lang="en-GB" sz="1400" i="1" baseline="0" dirty="0">
                <a:latin typeface="+mj-lt"/>
              </a:rPr>
              <a:t> </a:t>
            </a:r>
            <a:r>
              <a:rPr lang="en-GB" sz="1400" i="1" baseline="0" dirty="0" err="1">
                <a:latin typeface="+mj-lt"/>
              </a:rPr>
              <a:t>desaturase</a:t>
            </a:r>
            <a:endParaRPr lang="en-GB" sz="1400" i="1" dirty="0">
              <a:latin typeface="+mj-lt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</c:dPt>
          <c:errBars>
            <c:errBarType val="both"/>
            <c:errValType val="percentage"/>
            <c:noEndCap val="0"/>
            <c:val val="5.0"/>
          </c:errBars>
          <c:cat>
            <c:strRef>
              <c:f>Feuil2!$D$5:$D$10</c:f>
              <c:strCache>
                <c:ptCount val="6"/>
                <c:pt idx="0">
                  <c:v>control</c:v>
                </c:pt>
                <c:pt idx="1">
                  <c:v>P1</c:v>
                </c:pt>
                <c:pt idx="2">
                  <c:v>P2</c:v>
                </c:pt>
                <c:pt idx="3">
                  <c:v>P3</c:v>
                </c:pt>
                <c:pt idx="4">
                  <c:v>P4</c:v>
                </c:pt>
                <c:pt idx="5">
                  <c:v>P5</c:v>
                </c:pt>
              </c:strCache>
            </c:strRef>
          </c:cat>
          <c:val>
            <c:numRef>
              <c:f>Feuil2!$E$5:$E$10</c:f>
              <c:numCache>
                <c:formatCode>General</c:formatCode>
                <c:ptCount val="6"/>
                <c:pt idx="0">
                  <c:v>1.0</c:v>
                </c:pt>
                <c:pt idx="1">
                  <c:v>2.67543</c:v>
                </c:pt>
                <c:pt idx="2">
                  <c:v>6.953391</c:v>
                </c:pt>
                <c:pt idx="3">
                  <c:v>3.68543</c:v>
                </c:pt>
                <c:pt idx="4">
                  <c:v>4.729852</c:v>
                </c:pt>
                <c:pt idx="5">
                  <c:v>1.496664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0198888"/>
        <c:axId val="2108931496"/>
      </c:barChart>
      <c:catAx>
        <c:axId val="2110198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2108931496"/>
        <c:crosses val="autoZero"/>
        <c:auto val="1"/>
        <c:lblAlgn val="ctr"/>
        <c:lblOffset val="100"/>
        <c:noMultiLvlLbl val="0"/>
      </c:catAx>
      <c:valAx>
        <c:axId val="21089314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GB"/>
                  <a:t>Fold</a:t>
                </a:r>
                <a:r>
                  <a:rPr lang="en-GB" baseline="0"/>
                  <a:t> Expression</a:t>
                </a:r>
                <a:endParaRPr lang="en-GB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2110198888"/>
        <c:crosses val="autoZero"/>
        <c:crossBetween val="between"/>
        <c:majorUnit val="1.0"/>
      </c:valAx>
    </c:plotArea>
    <c:legend>
      <c:legendPos val="r"/>
      <c:layout/>
      <c:overlay val="0"/>
      <c:txPr>
        <a:bodyPr/>
        <a:lstStyle/>
        <a:p>
          <a:pPr>
            <a:defRPr lang="de-DE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chemeClr val="bg1">
          <a:lumMod val="85000"/>
        </a:schemeClr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762F1-BE91-4B30-B8D8-4370FE6BC7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D7AF22-CDBD-4FAC-BE8F-26110F179723}">
      <dgm:prSet/>
      <dgm:spPr/>
      <dgm:t>
        <a:bodyPr/>
        <a:lstStyle/>
        <a:p>
          <a:pPr algn="ctr" rtl="0"/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Cotton yield Losses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EABDB5-60DE-435B-B85D-B375D830C921}" type="parTrans" cxnId="{E26EB3C4-B33F-4CA1-9303-0E8491080374}">
      <dgm:prSet/>
      <dgm:spPr/>
      <dgm:t>
        <a:bodyPr/>
        <a:lstStyle/>
        <a:p>
          <a:endParaRPr lang="en-US"/>
        </a:p>
      </dgm:t>
    </dgm:pt>
    <dgm:pt modelId="{10D9D9DE-ED79-4557-AE9C-B092C1382EBD}" type="sibTrans" cxnId="{E26EB3C4-B33F-4CA1-9303-0E8491080374}">
      <dgm:prSet/>
      <dgm:spPr/>
      <dgm:t>
        <a:bodyPr/>
        <a:lstStyle/>
        <a:p>
          <a:endParaRPr lang="en-US"/>
        </a:p>
      </dgm:t>
    </dgm:pt>
    <dgm:pt modelId="{7547B19E-A473-4759-8B30-76A2EFF92F6A}" type="pres">
      <dgm:prSet presAssocID="{201762F1-BE91-4B30-B8D8-4370FE6BC7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F6628B-213A-46E5-9415-266D78247701}" type="pres">
      <dgm:prSet presAssocID="{48D7AF22-CDBD-4FAC-BE8F-26110F17972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6EB3C4-B33F-4CA1-9303-0E8491080374}" srcId="{201762F1-BE91-4B30-B8D8-4370FE6BC7DD}" destId="{48D7AF22-CDBD-4FAC-BE8F-26110F179723}" srcOrd="0" destOrd="0" parTransId="{A3EABDB5-60DE-435B-B85D-B375D830C921}" sibTransId="{10D9D9DE-ED79-4557-AE9C-B092C1382EBD}"/>
    <dgm:cxn modelId="{F89C27C2-6B40-4FFC-849A-22314FC5AF57}" type="presOf" srcId="{201762F1-BE91-4B30-B8D8-4370FE6BC7DD}" destId="{7547B19E-A473-4759-8B30-76A2EFF92F6A}" srcOrd="0" destOrd="0" presId="urn:microsoft.com/office/officeart/2005/8/layout/vList2"/>
    <dgm:cxn modelId="{3073BD0E-551E-438A-8656-3CAA42FFC10A}" type="presOf" srcId="{48D7AF22-CDBD-4FAC-BE8F-26110F179723}" destId="{79F6628B-213A-46E5-9415-266D78247701}" srcOrd="0" destOrd="0" presId="urn:microsoft.com/office/officeart/2005/8/layout/vList2"/>
    <dgm:cxn modelId="{3F5DA8B2-D42E-4DEF-959D-52B21CE5D79E}" type="presParOf" srcId="{7547B19E-A473-4759-8B30-76A2EFF92F6A}" destId="{79F6628B-213A-46E5-9415-266D782477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C4571-9F89-4E3C-A3FD-325B84EB4AA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3DADC-00BA-47D0-97EF-0010EE50BC5E}">
      <dgm:prSet custT="1"/>
      <dgm:spPr/>
      <dgm:t>
        <a:bodyPr vert="vert"/>
        <a:lstStyle/>
        <a:p>
          <a:pPr rtl="0"/>
          <a:r>
            <a:rPr lang="en-US" sz="1200" b="1" dirty="0" err="1" smtClean="0"/>
            <a:t>Haq</a:t>
          </a:r>
          <a:r>
            <a:rPr lang="en-US" sz="1200" b="1" dirty="0" smtClean="0"/>
            <a:t> et al. 2008</a:t>
          </a:r>
        </a:p>
        <a:p>
          <a:pPr rtl="0"/>
          <a:r>
            <a:rPr lang="en-US" sz="1200" b="1" dirty="0" err="1" smtClean="0"/>
            <a:t>Puspito</a:t>
          </a:r>
          <a:r>
            <a:rPr lang="en-US" sz="1200" b="1" dirty="0" smtClean="0"/>
            <a:t> et al 2016</a:t>
          </a:r>
          <a:endParaRPr lang="en-US" sz="1200" dirty="0"/>
        </a:p>
      </dgm:t>
    </dgm:pt>
    <dgm:pt modelId="{DE9EE692-1CF8-4676-A90A-72DC90216E8A}" type="parTrans" cxnId="{0635897F-4C7D-4F83-9DA3-2E22E4484FCC}">
      <dgm:prSet/>
      <dgm:spPr/>
      <dgm:t>
        <a:bodyPr/>
        <a:lstStyle/>
        <a:p>
          <a:endParaRPr lang="en-US"/>
        </a:p>
      </dgm:t>
    </dgm:pt>
    <dgm:pt modelId="{AE6D65F0-BCD9-4CF9-8F7D-59DF382CE1F9}" type="sibTrans" cxnId="{0635897F-4C7D-4F83-9DA3-2E22E4484FCC}">
      <dgm:prSet/>
      <dgm:spPr/>
      <dgm:t>
        <a:bodyPr/>
        <a:lstStyle/>
        <a:p>
          <a:endParaRPr lang="en-US"/>
        </a:p>
      </dgm:t>
    </dgm:pt>
    <dgm:pt modelId="{0C8792FE-DF06-4232-BC07-1606167FBFD3}" type="pres">
      <dgm:prSet presAssocID="{3A7C4571-9F89-4E3C-A3FD-325B84EB4AA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A8B8C6E-97A2-4D05-B4D7-718E5CE1279C}" type="pres">
      <dgm:prSet presAssocID="{A223DADC-00BA-47D0-97EF-0010EE50BC5E}" presName="thickLine" presStyleLbl="alignNode1" presStyleIdx="0" presStyleCnt="1"/>
      <dgm:spPr/>
    </dgm:pt>
    <dgm:pt modelId="{79562667-C0D8-4031-8154-2D41AC00F0FB}" type="pres">
      <dgm:prSet presAssocID="{A223DADC-00BA-47D0-97EF-0010EE50BC5E}" presName="horz1" presStyleCnt="0"/>
      <dgm:spPr/>
    </dgm:pt>
    <dgm:pt modelId="{D2147613-A685-4E60-AA7A-E990B73CE854}" type="pres">
      <dgm:prSet presAssocID="{A223DADC-00BA-47D0-97EF-0010EE50BC5E}" presName="tx1" presStyleLbl="revTx" presStyleIdx="0" presStyleCnt="1"/>
      <dgm:spPr/>
      <dgm:t>
        <a:bodyPr/>
        <a:lstStyle/>
        <a:p>
          <a:endParaRPr lang="en-US"/>
        </a:p>
      </dgm:t>
    </dgm:pt>
    <dgm:pt modelId="{ED7493AC-13BF-4D22-BEE9-3FB3D03EAA80}" type="pres">
      <dgm:prSet presAssocID="{A223DADC-00BA-47D0-97EF-0010EE50BC5E}" presName="vert1" presStyleCnt="0"/>
      <dgm:spPr/>
    </dgm:pt>
  </dgm:ptLst>
  <dgm:cxnLst>
    <dgm:cxn modelId="{0635897F-4C7D-4F83-9DA3-2E22E4484FCC}" srcId="{3A7C4571-9F89-4E3C-A3FD-325B84EB4AA2}" destId="{A223DADC-00BA-47D0-97EF-0010EE50BC5E}" srcOrd="0" destOrd="0" parTransId="{DE9EE692-1CF8-4676-A90A-72DC90216E8A}" sibTransId="{AE6D65F0-BCD9-4CF9-8F7D-59DF382CE1F9}"/>
    <dgm:cxn modelId="{08A090DB-88FE-4052-BB96-6350373B9918}" type="presOf" srcId="{A223DADC-00BA-47D0-97EF-0010EE50BC5E}" destId="{D2147613-A685-4E60-AA7A-E990B73CE854}" srcOrd="0" destOrd="0" presId="urn:microsoft.com/office/officeart/2008/layout/LinedList"/>
    <dgm:cxn modelId="{FC33BF00-697A-4335-8D95-9A56CF8FD09F}" type="presOf" srcId="{3A7C4571-9F89-4E3C-A3FD-325B84EB4AA2}" destId="{0C8792FE-DF06-4232-BC07-1606167FBFD3}" srcOrd="0" destOrd="0" presId="urn:microsoft.com/office/officeart/2008/layout/LinedList"/>
    <dgm:cxn modelId="{1FDE81B5-C586-4EE7-AE9A-AA2AF11BAFCA}" type="presParOf" srcId="{0C8792FE-DF06-4232-BC07-1606167FBFD3}" destId="{7A8B8C6E-97A2-4D05-B4D7-718E5CE1279C}" srcOrd="0" destOrd="0" presId="urn:microsoft.com/office/officeart/2008/layout/LinedList"/>
    <dgm:cxn modelId="{C554A2E5-ECBA-41C4-B2C7-032E21249846}" type="presParOf" srcId="{0C8792FE-DF06-4232-BC07-1606167FBFD3}" destId="{79562667-C0D8-4031-8154-2D41AC00F0FB}" srcOrd="1" destOrd="0" presId="urn:microsoft.com/office/officeart/2008/layout/LinedList"/>
    <dgm:cxn modelId="{C1D99D92-90A8-4A04-A527-FA8860AAE159}" type="presParOf" srcId="{79562667-C0D8-4031-8154-2D41AC00F0FB}" destId="{D2147613-A685-4E60-AA7A-E990B73CE854}" srcOrd="0" destOrd="0" presId="urn:microsoft.com/office/officeart/2008/layout/LinedList"/>
    <dgm:cxn modelId="{785C3A12-177E-4FF2-B748-265ECFE5943A}" type="presParOf" srcId="{79562667-C0D8-4031-8154-2D41AC00F0FB}" destId="{ED7493AC-13BF-4D22-BEE9-3FB3D03EAA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7F8B3-0C0D-484C-B5BD-EE325EEC3B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1DDE32-651C-4BF8-B78E-53C0475F579D}">
      <dgm:prSet/>
      <dgm:spPr/>
      <dgm:t>
        <a:bodyPr vert="vert"/>
        <a:lstStyle/>
        <a:p>
          <a:pPr rtl="0"/>
          <a:r>
            <a:rPr lang="en-US" b="1" dirty="0" smtClean="0"/>
            <a:t>Khan and Khan et al. 2003</a:t>
          </a:r>
        </a:p>
        <a:p>
          <a:pPr rtl="0"/>
          <a:r>
            <a:rPr lang="en-US" b="1" dirty="0" err="1" smtClean="0"/>
            <a:t>Latif</a:t>
          </a:r>
          <a:r>
            <a:rPr lang="en-US" b="1" dirty="0" smtClean="0"/>
            <a:t> et al 2015</a:t>
          </a:r>
          <a:endParaRPr lang="en-US" dirty="0"/>
        </a:p>
      </dgm:t>
    </dgm:pt>
    <dgm:pt modelId="{D5EA68D8-3DED-40FF-90FA-8DE153D5594F}" type="parTrans" cxnId="{7AA65521-3124-4EB1-87B1-00B296CB63D7}">
      <dgm:prSet/>
      <dgm:spPr/>
      <dgm:t>
        <a:bodyPr/>
        <a:lstStyle/>
        <a:p>
          <a:endParaRPr lang="en-US"/>
        </a:p>
      </dgm:t>
    </dgm:pt>
    <dgm:pt modelId="{31F63BF1-603C-47AE-926E-5710B84D0B80}" type="sibTrans" cxnId="{7AA65521-3124-4EB1-87B1-00B296CB63D7}">
      <dgm:prSet/>
      <dgm:spPr/>
      <dgm:t>
        <a:bodyPr/>
        <a:lstStyle/>
        <a:p>
          <a:endParaRPr lang="en-US"/>
        </a:p>
      </dgm:t>
    </dgm:pt>
    <dgm:pt modelId="{8F7AF89A-80CC-4F95-A157-6D35037A3396}" type="pres">
      <dgm:prSet presAssocID="{A807F8B3-0C0D-484C-B5BD-EE325EEC3B2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98F642C-DEA1-46B1-BAD1-C82F21778B4F}" type="pres">
      <dgm:prSet presAssocID="{201DDE32-651C-4BF8-B78E-53C0475F579D}" presName="thickLine" presStyleLbl="alignNode1" presStyleIdx="0" presStyleCnt="1"/>
      <dgm:spPr/>
    </dgm:pt>
    <dgm:pt modelId="{A235EDEB-5ACD-41DF-A036-545D41E2DE20}" type="pres">
      <dgm:prSet presAssocID="{201DDE32-651C-4BF8-B78E-53C0475F579D}" presName="horz1" presStyleCnt="0"/>
      <dgm:spPr/>
    </dgm:pt>
    <dgm:pt modelId="{52F8D72A-0F1A-4005-9BF6-271B64B0FB75}" type="pres">
      <dgm:prSet presAssocID="{201DDE32-651C-4BF8-B78E-53C0475F579D}" presName="tx1" presStyleLbl="revTx" presStyleIdx="0" presStyleCnt="1"/>
      <dgm:spPr/>
      <dgm:t>
        <a:bodyPr/>
        <a:lstStyle/>
        <a:p>
          <a:endParaRPr lang="en-US"/>
        </a:p>
      </dgm:t>
    </dgm:pt>
    <dgm:pt modelId="{DA2A38D0-BC95-48E3-AB1B-5814D7AADFAF}" type="pres">
      <dgm:prSet presAssocID="{201DDE32-651C-4BF8-B78E-53C0475F579D}" presName="vert1" presStyleCnt="0"/>
      <dgm:spPr/>
    </dgm:pt>
  </dgm:ptLst>
  <dgm:cxnLst>
    <dgm:cxn modelId="{7AA65521-3124-4EB1-87B1-00B296CB63D7}" srcId="{A807F8B3-0C0D-484C-B5BD-EE325EEC3B24}" destId="{201DDE32-651C-4BF8-B78E-53C0475F579D}" srcOrd="0" destOrd="0" parTransId="{D5EA68D8-3DED-40FF-90FA-8DE153D5594F}" sibTransId="{31F63BF1-603C-47AE-926E-5710B84D0B80}"/>
    <dgm:cxn modelId="{6C2C15F8-E940-4113-8CFE-0F4BAA54D5F3}" type="presOf" srcId="{A807F8B3-0C0D-484C-B5BD-EE325EEC3B24}" destId="{8F7AF89A-80CC-4F95-A157-6D35037A3396}" srcOrd="0" destOrd="0" presId="urn:microsoft.com/office/officeart/2008/layout/LinedList"/>
    <dgm:cxn modelId="{B3330FDA-69F1-446D-A637-68DCC6B28D45}" type="presOf" srcId="{201DDE32-651C-4BF8-B78E-53C0475F579D}" destId="{52F8D72A-0F1A-4005-9BF6-271B64B0FB75}" srcOrd="0" destOrd="0" presId="urn:microsoft.com/office/officeart/2008/layout/LinedList"/>
    <dgm:cxn modelId="{86359CA5-4A5E-4394-85CF-06AFD83200F0}" type="presParOf" srcId="{8F7AF89A-80CC-4F95-A157-6D35037A3396}" destId="{F98F642C-DEA1-46B1-BAD1-C82F21778B4F}" srcOrd="0" destOrd="0" presId="urn:microsoft.com/office/officeart/2008/layout/LinedList"/>
    <dgm:cxn modelId="{C324604E-CB2B-45B5-9F32-0147DD24ADC1}" type="presParOf" srcId="{8F7AF89A-80CC-4F95-A157-6D35037A3396}" destId="{A235EDEB-5ACD-41DF-A036-545D41E2DE20}" srcOrd="1" destOrd="0" presId="urn:microsoft.com/office/officeart/2008/layout/LinedList"/>
    <dgm:cxn modelId="{C17C4DC2-0643-48FF-8F82-C06249300218}" type="presParOf" srcId="{A235EDEB-5ACD-41DF-A036-545D41E2DE20}" destId="{52F8D72A-0F1A-4005-9BF6-271B64B0FB75}" srcOrd="0" destOrd="0" presId="urn:microsoft.com/office/officeart/2008/layout/LinedList"/>
    <dgm:cxn modelId="{4877243D-8438-4E41-B42D-739B6E4C0074}" type="presParOf" srcId="{A235EDEB-5ACD-41DF-A036-545D41E2DE20}" destId="{DA2A38D0-BC95-48E3-AB1B-5814D7AADF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5EDE3D-5B3B-4C27-B625-3934563BDD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13F76-CCD7-44ED-9D85-11875244D57F}">
      <dgm:prSet/>
      <dgm:spPr/>
      <dgm:t>
        <a:bodyPr vert="vert"/>
        <a:lstStyle/>
        <a:p>
          <a:pPr rtl="0"/>
          <a:r>
            <a:rPr lang="en-US" b="1" dirty="0" err="1" smtClean="0"/>
            <a:t>Asad</a:t>
          </a:r>
          <a:r>
            <a:rPr lang="en-US" b="1" dirty="0" smtClean="0"/>
            <a:t> et al. 2008</a:t>
          </a:r>
        </a:p>
        <a:p>
          <a:pPr rtl="0"/>
          <a:r>
            <a:rPr lang="en-US" b="1" dirty="0" smtClean="0"/>
            <a:t>Ahmad et al 2017</a:t>
          </a:r>
          <a:endParaRPr lang="en-US" dirty="0"/>
        </a:p>
      </dgm:t>
    </dgm:pt>
    <dgm:pt modelId="{72D77148-B8AD-4BE7-B382-AEC5DB7EF239}" type="parTrans" cxnId="{7F53897D-D79C-40D4-86CE-D7B3DD64AA53}">
      <dgm:prSet/>
      <dgm:spPr/>
      <dgm:t>
        <a:bodyPr/>
        <a:lstStyle/>
        <a:p>
          <a:endParaRPr lang="en-US"/>
        </a:p>
      </dgm:t>
    </dgm:pt>
    <dgm:pt modelId="{A12F7D50-A635-49C7-8A80-7D24BB6CD482}" type="sibTrans" cxnId="{7F53897D-D79C-40D4-86CE-D7B3DD64AA53}">
      <dgm:prSet/>
      <dgm:spPr/>
      <dgm:t>
        <a:bodyPr/>
        <a:lstStyle/>
        <a:p>
          <a:endParaRPr lang="en-US"/>
        </a:p>
      </dgm:t>
    </dgm:pt>
    <dgm:pt modelId="{7F7A95A1-17F7-4AAC-8E94-60AD290B7846}" type="pres">
      <dgm:prSet presAssocID="{2C5EDE3D-5B3B-4C27-B625-3934563BDDB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B271B42-C310-4BB1-BEFB-E64BC9464B9D}" type="pres">
      <dgm:prSet presAssocID="{DBB13F76-CCD7-44ED-9D85-11875244D57F}" presName="thickLine" presStyleLbl="alignNode1" presStyleIdx="0" presStyleCnt="1"/>
      <dgm:spPr/>
    </dgm:pt>
    <dgm:pt modelId="{746A0F9F-C324-483E-BDBE-310BA5CF79A3}" type="pres">
      <dgm:prSet presAssocID="{DBB13F76-CCD7-44ED-9D85-11875244D57F}" presName="horz1" presStyleCnt="0"/>
      <dgm:spPr/>
    </dgm:pt>
    <dgm:pt modelId="{A426FD75-CB68-4631-A59D-5E60E14989A3}" type="pres">
      <dgm:prSet presAssocID="{DBB13F76-CCD7-44ED-9D85-11875244D57F}" presName="tx1" presStyleLbl="revTx" presStyleIdx="0" presStyleCnt="1"/>
      <dgm:spPr/>
      <dgm:t>
        <a:bodyPr/>
        <a:lstStyle/>
        <a:p>
          <a:endParaRPr lang="en-US"/>
        </a:p>
      </dgm:t>
    </dgm:pt>
    <dgm:pt modelId="{B1B723F6-34AA-4A06-9A63-793516839FD6}" type="pres">
      <dgm:prSet presAssocID="{DBB13F76-CCD7-44ED-9D85-11875244D57F}" presName="vert1" presStyleCnt="0"/>
      <dgm:spPr/>
    </dgm:pt>
  </dgm:ptLst>
  <dgm:cxnLst>
    <dgm:cxn modelId="{8CB42D3E-8808-498C-8E34-8C2C833C69C3}" type="presOf" srcId="{2C5EDE3D-5B3B-4C27-B625-3934563BDDB6}" destId="{7F7A95A1-17F7-4AAC-8E94-60AD290B7846}" srcOrd="0" destOrd="0" presId="urn:microsoft.com/office/officeart/2008/layout/LinedList"/>
    <dgm:cxn modelId="{7F53897D-D79C-40D4-86CE-D7B3DD64AA53}" srcId="{2C5EDE3D-5B3B-4C27-B625-3934563BDDB6}" destId="{DBB13F76-CCD7-44ED-9D85-11875244D57F}" srcOrd="0" destOrd="0" parTransId="{72D77148-B8AD-4BE7-B382-AEC5DB7EF239}" sibTransId="{A12F7D50-A635-49C7-8A80-7D24BB6CD482}"/>
    <dgm:cxn modelId="{F2C9416D-9119-4941-AAC2-A34491CEA260}" type="presOf" srcId="{DBB13F76-CCD7-44ED-9D85-11875244D57F}" destId="{A426FD75-CB68-4631-A59D-5E60E14989A3}" srcOrd="0" destOrd="0" presId="urn:microsoft.com/office/officeart/2008/layout/LinedList"/>
    <dgm:cxn modelId="{0B4FA042-0C52-4A06-8A07-18D76F5DF61A}" type="presParOf" srcId="{7F7A95A1-17F7-4AAC-8E94-60AD290B7846}" destId="{1B271B42-C310-4BB1-BEFB-E64BC9464B9D}" srcOrd="0" destOrd="0" presId="urn:microsoft.com/office/officeart/2008/layout/LinedList"/>
    <dgm:cxn modelId="{134F48C6-4F56-439C-9F36-28EA44435AE5}" type="presParOf" srcId="{7F7A95A1-17F7-4AAC-8E94-60AD290B7846}" destId="{746A0F9F-C324-483E-BDBE-310BA5CF79A3}" srcOrd="1" destOrd="0" presId="urn:microsoft.com/office/officeart/2008/layout/LinedList"/>
    <dgm:cxn modelId="{85B4A360-DE4D-4D9A-896C-27F7919380F0}" type="presParOf" srcId="{746A0F9F-C324-483E-BDBE-310BA5CF79A3}" destId="{A426FD75-CB68-4631-A59D-5E60E14989A3}" srcOrd="0" destOrd="0" presId="urn:microsoft.com/office/officeart/2008/layout/LinedList"/>
    <dgm:cxn modelId="{D138DA2C-0341-43A5-A5B5-EDB8F4F4E24D}" type="presParOf" srcId="{746A0F9F-C324-483E-BDBE-310BA5CF79A3}" destId="{B1B723F6-34AA-4A06-9A63-793516839F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A4B2A1-9AC1-4942-BD0C-637FC59FF4D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6BBFF-7E44-41CD-B6FF-1F440ABC54EA}">
      <dgm:prSet phldrT="[Text]" custT="1"/>
      <dgm:spPr/>
      <dgm:t>
        <a:bodyPr/>
        <a:lstStyle/>
        <a:p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C0A406C-FD1E-4836-865E-936CCFC548A0}" type="parTrans" cxnId="{70F87E29-6B90-4286-96C3-9E07572AA04D}">
      <dgm:prSet/>
      <dgm:spPr/>
      <dgm:t>
        <a:bodyPr/>
        <a:lstStyle/>
        <a:p>
          <a:endParaRPr lang="en-US"/>
        </a:p>
      </dgm:t>
    </dgm:pt>
    <dgm:pt modelId="{469F59F5-E15D-4E00-919A-031BC640274E}" type="sibTrans" cxnId="{70F87E29-6B90-4286-96C3-9E07572AA04D}">
      <dgm:prSet/>
      <dgm:spPr/>
      <dgm:t>
        <a:bodyPr/>
        <a:lstStyle/>
        <a:p>
          <a:endParaRPr lang="en-US"/>
        </a:p>
      </dgm:t>
    </dgm:pt>
    <dgm:pt modelId="{908C5241-DF57-4CFD-A80D-98EC16BB5BF5}">
      <dgm:prSet phldrT="[Text]" custT="1"/>
      <dgm:spPr/>
      <dgm:t>
        <a:bodyPr/>
        <a:lstStyle/>
        <a:p>
          <a:r>
            <a:rPr lang="en-US" sz="3500" b="1" dirty="0" smtClean="0"/>
            <a:t>Work at KIT</a:t>
          </a:r>
          <a:endParaRPr lang="en-US" sz="3500" b="1" dirty="0"/>
        </a:p>
      </dgm:t>
    </dgm:pt>
    <dgm:pt modelId="{A3BF108F-9D9E-4E45-B74F-9E275FE9A0F2}" type="parTrans" cxnId="{B4111775-6DFA-44A7-9819-5AD4F8234CFE}">
      <dgm:prSet/>
      <dgm:spPr/>
      <dgm:t>
        <a:bodyPr/>
        <a:lstStyle/>
        <a:p>
          <a:endParaRPr lang="en-US"/>
        </a:p>
      </dgm:t>
    </dgm:pt>
    <dgm:pt modelId="{7568A9B2-0FD5-4E16-BB0B-C4A1C6E8AE2B}" type="sibTrans" cxnId="{B4111775-6DFA-44A7-9819-5AD4F8234CFE}">
      <dgm:prSet/>
      <dgm:spPr/>
      <dgm:t>
        <a:bodyPr/>
        <a:lstStyle/>
        <a:p>
          <a:endParaRPr lang="en-US"/>
        </a:p>
      </dgm:t>
    </dgm:pt>
    <dgm:pt modelId="{343DD879-50D8-437E-99CF-8CE5141C1EE5}" type="pres">
      <dgm:prSet presAssocID="{14A4B2A1-9AC1-4942-BD0C-637FC59FF4D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2029F1E-6810-43D4-916E-1F5283A51A45}" type="pres">
      <dgm:prSet presAssocID="{CC46BBFF-7E44-41CD-B6FF-1F440ABC54EA}" presName="thickLine" presStyleLbl="alignNode1" presStyleIdx="0" presStyleCnt="1"/>
      <dgm:spPr/>
    </dgm:pt>
    <dgm:pt modelId="{3A15F364-907B-4C0C-82AC-367B3FDE958E}" type="pres">
      <dgm:prSet presAssocID="{CC46BBFF-7E44-41CD-B6FF-1F440ABC54EA}" presName="horz1" presStyleCnt="0"/>
      <dgm:spPr/>
    </dgm:pt>
    <dgm:pt modelId="{29CB1A69-34D0-4E3B-BE56-AB875D3D0FEE}" type="pres">
      <dgm:prSet presAssocID="{CC46BBFF-7E44-41CD-B6FF-1F440ABC54EA}" presName="tx1" presStyleLbl="revTx" presStyleIdx="0" presStyleCnt="2"/>
      <dgm:spPr/>
      <dgm:t>
        <a:bodyPr/>
        <a:lstStyle/>
        <a:p>
          <a:endParaRPr lang="en-US"/>
        </a:p>
      </dgm:t>
    </dgm:pt>
    <dgm:pt modelId="{921B8807-239F-4BBA-AA79-A4A56DCF4EAC}" type="pres">
      <dgm:prSet presAssocID="{CC46BBFF-7E44-41CD-B6FF-1F440ABC54EA}" presName="vert1" presStyleCnt="0"/>
      <dgm:spPr/>
    </dgm:pt>
    <dgm:pt modelId="{7E290197-FCE4-4A7A-9FD5-981583EE2327}" type="pres">
      <dgm:prSet presAssocID="{908C5241-DF57-4CFD-A80D-98EC16BB5BF5}" presName="vertSpace2a" presStyleCnt="0"/>
      <dgm:spPr/>
    </dgm:pt>
    <dgm:pt modelId="{980E8AFA-91EA-4B99-98D5-54DB3B854050}" type="pres">
      <dgm:prSet presAssocID="{908C5241-DF57-4CFD-A80D-98EC16BB5BF5}" presName="horz2" presStyleCnt="0"/>
      <dgm:spPr/>
    </dgm:pt>
    <dgm:pt modelId="{A06249EE-9B70-49AC-9074-9E0A2F4D8F06}" type="pres">
      <dgm:prSet presAssocID="{908C5241-DF57-4CFD-A80D-98EC16BB5BF5}" presName="horzSpace2" presStyleCnt="0"/>
      <dgm:spPr/>
    </dgm:pt>
    <dgm:pt modelId="{74151EB5-2B44-4AB1-8291-FC6D7281B152}" type="pres">
      <dgm:prSet presAssocID="{908C5241-DF57-4CFD-A80D-98EC16BB5BF5}" presName="tx2" presStyleLbl="revTx" presStyleIdx="1" presStyleCnt="2" custScaleX="638826" custScaleY="212523" custLinFactY="200000" custLinFactNeighborX="-26743" custLinFactNeighborY="220891"/>
      <dgm:spPr/>
      <dgm:t>
        <a:bodyPr/>
        <a:lstStyle/>
        <a:p>
          <a:endParaRPr lang="en-US"/>
        </a:p>
      </dgm:t>
    </dgm:pt>
    <dgm:pt modelId="{05EBEF24-E428-42DD-A8B6-45F90BC560DD}" type="pres">
      <dgm:prSet presAssocID="{908C5241-DF57-4CFD-A80D-98EC16BB5BF5}" presName="vert2" presStyleCnt="0"/>
      <dgm:spPr/>
    </dgm:pt>
    <dgm:pt modelId="{C4FCC41B-94B5-41D0-A514-FC12BBDFB271}" type="pres">
      <dgm:prSet presAssocID="{908C5241-DF57-4CFD-A80D-98EC16BB5BF5}" presName="thinLine2b" presStyleLbl="callout" presStyleIdx="0" presStyleCnt="1"/>
      <dgm:spPr/>
    </dgm:pt>
    <dgm:pt modelId="{CB2AAAAF-6B80-4E84-A425-4C87F5E4AEFB}" type="pres">
      <dgm:prSet presAssocID="{908C5241-DF57-4CFD-A80D-98EC16BB5BF5}" presName="vertSpace2b" presStyleCnt="0"/>
      <dgm:spPr/>
    </dgm:pt>
  </dgm:ptLst>
  <dgm:cxnLst>
    <dgm:cxn modelId="{3D81B48C-D4E8-40EF-89BA-C65400861284}" type="presOf" srcId="{908C5241-DF57-4CFD-A80D-98EC16BB5BF5}" destId="{74151EB5-2B44-4AB1-8291-FC6D7281B152}" srcOrd="0" destOrd="0" presId="urn:microsoft.com/office/officeart/2008/layout/LinedList"/>
    <dgm:cxn modelId="{D2F457B5-CA85-478E-8E98-804F7864725E}" type="presOf" srcId="{14A4B2A1-9AC1-4942-BD0C-637FC59FF4DF}" destId="{343DD879-50D8-437E-99CF-8CE5141C1EE5}" srcOrd="0" destOrd="0" presId="urn:microsoft.com/office/officeart/2008/layout/LinedList"/>
    <dgm:cxn modelId="{105F4256-5169-4B47-9C58-198944F5D93F}" type="presOf" srcId="{CC46BBFF-7E44-41CD-B6FF-1F440ABC54EA}" destId="{29CB1A69-34D0-4E3B-BE56-AB875D3D0FEE}" srcOrd="0" destOrd="0" presId="urn:microsoft.com/office/officeart/2008/layout/LinedList"/>
    <dgm:cxn modelId="{70F87E29-6B90-4286-96C3-9E07572AA04D}" srcId="{14A4B2A1-9AC1-4942-BD0C-637FC59FF4DF}" destId="{CC46BBFF-7E44-41CD-B6FF-1F440ABC54EA}" srcOrd="0" destOrd="0" parTransId="{1C0A406C-FD1E-4836-865E-936CCFC548A0}" sibTransId="{469F59F5-E15D-4E00-919A-031BC640274E}"/>
    <dgm:cxn modelId="{B4111775-6DFA-44A7-9819-5AD4F8234CFE}" srcId="{CC46BBFF-7E44-41CD-B6FF-1F440ABC54EA}" destId="{908C5241-DF57-4CFD-A80D-98EC16BB5BF5}" srcOrd="0" destOrd="0" parTransId="{A3BF108F-9D9E-4E45-B74F-9E275FE9A0F2}" sibTransId="{7568A9B2-0FD5-4E16-BB0B-C4A1C6E8AE2B}"/>
    <dgm:cxn modelId="{655DB617-4C94-4E28-8B2D-F1FDE43C8568}" type="presParOf" srcId="{343DD879-50D8-437E-99CF-8CE5141C1EE5}" destId="{F2029F1E-6810-43D4-916E-1F5283A51A45}" srcOrd="0" destOrd="0" presId="urn:microsoft.com/office/officeart/2008/layout/LinedList"/>
    <dgm:cxn modelId="{D66C358B-0FE3-41E9-93ED-785CBF8CFDD2}" type="presParOf" srcId="{343DD879-50D8-437E-99CF-8CE5141C1EE5}" destId="{3A15F364-907B-4C0C-82AC-367B3FDE958E}" srcOrd="1" destOrd="0" presId="urn:microsoft.com/office/officeart/2008/layout/LinedList"/>
    <dgm:cxn modelId="{5279F79C-A198-41CF-8EA6-384B43813516}" type="presParOf" srcId="{3A15F364-907B-4C0C-82AC-367B3FDE958E}" destId="{29CB1A69-34D0-4E3B-BE56-AB875D3D0FEE}" srcOrd="0" destOrd="0" presId="urn:microsoft.com/office/officeart/2008/layout/LinedList"/>
    <dgm:cxn modelId="{9C745CA7-403D-4E34-8508-A70B314456EF}" type="presParOf" srcId="{3A15F364-907B-4C0C-82AC-367B3FDE958E}" destId="{921B8807-239F-4BBA-AA79-A4A56DCF4EAC}" srcOrd="1" destOrd="0" presId="urn:microsoft.com/office/officeart/2008/layout/LinedList"/>
    <dgm:cxn modelId="{630BC8A6-EA36-4BFF-B7DF-E96191A7F445}" type="presParOf" srcId="{921B8807-239F-4BBA-AA79-A4A56DCF4EAC}" destId="{7E290197-FCE4-4A7A-9FD5-981583EE2327}" srcOrd="0" destOrd="0" presId="urn:microsoft.com/office/officeart/2008/layout/LinedList"/>
    <dgm:cxn modelId="{01B12D69-0FCA-4518-9659-52532A1E75BE}" type="presParOf" srcId="{921B8807-239F-4BBA-AA79-A4A56DCF4EAC}" destId="{980E8AFA-91EA-4B99-98D5-54DB3B854050}" srcOrd="1" destOrd="0" presId="urn:microsoft.com/office/officeart/2008/layout/LinedList"/>
    <dgm:cxn modelId="{43B196A0-5C99-4730-9AAA-79AE6E18D74F}" type="presParOf" srcId="{980E8AFA-91EA-4B99-98D5-54DB3B854050}" destId="{A06249EE-9B70-49AC-9074-9E0A2F4D8F06}" srcOrd="0" destOrd="0" presId="urn:microsoft.com/office/officeart/2008/layout/LinedList"/>
    <dgm:cxn modelId="{1BBECA75-EC4D-414C-A956-2502C4746954}" type="presParOf" srcId="{980E8AFA-91EA-4B99-98D5-54DB3B854050}" destId="{74151EB5-2B44-4AB1-8291-FC6D7281B152}" srcOrd="1" destOrd="0" presId="urn:microsoft.com/office/officeart/2008/layout/LinedList"/>
    <dgm:cxn modelId="{E5277EEB-5442-4D1A-82C7-EEB917672D27}" type="presParOf" srcId="{980E8AFA-91EA-4B99-98D5-54DB3B854050}" destId="{05EBEF24-E428-42DD-A8B6-45F90BC560DD}" srcOrd="2" destOrd="0" presId="urn:microsoft.com/office/officeart/2008/layout/LinedList"/>
    <dgm:cxn modelId="{4CFEE93C-F3FC-4A3E-AED6-92C5A58376B4}" type="presParOf" srcId="{921B8807-239F-4BBA-AA79-A4A56DCF4EAC}" destId="{C4FCC41B-94B5-41D0-A514-FC12BBDFB271}" srcOrd="2" destOrd="0" presId="urn:microsoft.com/office/officeart/2008/layout/LinedList"/>
    <dgm:cxn modelId="{7FBB5D41-9AC0-4713-9C5A-21AD2FFA14C9}" type="presParOf" srcId="{921B8807-239F-4BBA-AA79-A4A56DCF4EAC}" destId="{CB2AAAAF-6B80-4E84-A425-4C87F5E4AEF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6628B-213A-46E5-9415-266D78247701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Cotton yield Losses</a:t>
          </a:r>
          <a:endParaRPr lang="en-US" sz="4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0" y="62882"/>
        <a:ext cx="8119540" cy="101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B8C6E-97A2-4D05-B4D7-718E5CE1279C}">
      <dsp:nvSpPr>
        <dsp:cNvPr id="0" name=""/>
        <dsp:cNvSpPr/>
      </dsp:nvSpPr>
      <dsp:spPr>
        <a:xfrm>
          <a:off x="0" y="967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47613-A685-4E60-AA7A-E990B73CE854}">
      <dsp:nvSpPr>
        <dsp:cNvPr id="0" name=""/>
        <dsp:cNvSpPr/>
      </dsp:nvSpPr>
      <dsp:spPr>
        <a:xfrm>
          <a:off x="0" y="967"/>
          <a:ext cx="461665" cy="1979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5720" tIns="45720" rIns="45720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Haq</a:t>
          </a:r>
          <a:r>
            <a:rPr lang="en-US" sz="1200" b="1" kern="1200" dirty="0" smtClean="0"/>
            <a:t> et al. 2008</a:t>
          </a:r>
        </a:p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Puspito</a:t>
          </a:r>
          <a:r>
            <a:rPr lang="en-US" sz="1200" b="1" kern="1200" dirty="0" smtClean="0"/>
            <a:t> et al 2016</a:t>
          </a:r>
          <a:endParaRPr lang="en-US" sz="1200" kern="1200" dirty="0"/>
        </a:p>
      </dsp:txBody>
      <dsp:txXfrm>
        <a:off x="0" y="967"/>
        <a:ext cx="461665" cy="1979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642C-DEA1-46B1-BAD1-C82F21778B4F}">
      <dsp:nvSpPr>
        <dsp:cNvPr id="0" name=""/>
        <dsp:cNvSpPr/>
      </dsp:nvSpPr>
      <dsp:spPr>
        <a:xfrm>
          <a:off x="0" y="0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8D72A-0F1A-4005-9BF6-271B64B0FB75}">
      <dsp:nvSpPr>
        <dsp:cNvPr id="0" name=""/>
        <dsp:cNvSpPr/>
      </dsp:nvSpPr>
      <dsp:spPr>
        <a:xfrm>
          <a:off x="0" y="0"/>
          <a:ext cx="461665" cy="272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1910" tIns="41910" rIns="41910" bIns="41910" numCol="1" spcCol="127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Khan and Khan et al. 2003</a:t>
          </a: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Latif</a:t>
          </a:r>
          <a:r>
            <a:rPr lang="en-US" sz="1100" b="1" kern="1200" dirty="0" smtClean="0"/>
            <a:t> et al 2015</a:t>
          </a:r>
          <a:endParaRPr lang="en-US" sz="1100" kern="1200" dirty="0"/>
        </a:p>
      </dsp:txBody>
      <dsp:txXfrm>
        <a:off x="0" y="0"/>
        <a:ext cx="461665" cy="2721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71B42-C310-4BB1-BEFB-E64BC9464B9D}">
      <dsp:nvSpPr>
        <dsp:cNvPr id="0" name=""/>
        <dsp:cNvSpPr/>
      </dsp:nvSpPr>
      <dsp:spPr>
        <a:xfrm>
          <a:off x="0" y="0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FD75-CB68-4631-A59D-5E60E14989A3}">
      <dsp:nvSpPr>
        <dsp:cNvPr id="0" name=""/>
        <dsp:cNvSpPr/>
      </dsp:nvSpPr>
      <dsp:spPr>
        <a:xfrm>
          <a:off x="0" y="0"/>
          <a:ext cx="461665" cy="179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1910" tIns="41910" rIns="41910" bIns="41910" numCol="1" spcCol="127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Asad</a:t>
          </a:r>
          <a:r>
            <a:rPr lang="en-US" sz="1100" b="1" kern="1200" dirty="0" smtClean="0"/>
            <a:t> et al. 2008</a:t>
          </a: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Ahmad et al 2017</a:t>
          </a:r>
          <a:endParaRPr lang="en-US" sz="1100" kern="1200" dirty="0"/>
        </a:p>
      </dsp:txBody>
      <dsp:txXfrm>
        <a:off x="0" y="0"/>
        <a:ext cx="461665" cy="1792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29F1E-6810-43D4-916E-1F5283A51A45}">
      <dsp:nvSpPr>
        <dsp:cNvPr id="0" name=""/>
        <dsp:cNvSpPr/>
      </dsp:nvSpPr>
      <dsp:spPr>
        <a:xfrm>
          <a:off x="0" y="0"/>
          <a:ext cx="899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B1A69-34D0-4E3B-BE56-AB875D3D0FEE}">
      <dsp:nvSpPr>
        <dsp:cNvPr id="0" name=""/>
        <dsp:cNvSpPr/>
      </dsp:nvSpPr>
      <dsp:spPr>
        <a:xfrm>
          <a:off x="0" y="0"/>
          <a:ext cx="343770" cy="144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343770" cy="1447800"/>
      </dsp:txXfrm>
    </dsp:sp>
    <dsp:sp modelId="{74151EB5-2B44-4AB1-8291-FC6D7281B152}">
      <dsp:nvSpPr>
        <dsp:cNvPr id="0" name=""/>
        <dsp:cNvSpPr/>
      </dsp:nvSpPr>
      <dsp:spPr>
        <a:xfrm>
          <a:off x="8710" y="65595"/>
          <a:ext cx="8619677" cy="138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/>
            <a:t>Work at KIT</a:t>
          </a:r>
          <a:endParaRPr lang="en-US" sz="3500" b="1" kern="1200" dirty="0"/>
        </a:p>
      </dsp:txBody>
      <dsp:txXfrm>
        <a:off x="8710" y="65595"/>
        <a:ext cx="8619677" cy="1382204"/>
      </dsp:txXfrm>
    </dsp:sp>
    <dsp:sp modelId="{C4FCC41B-94B5-41D0-A514-FC12BBDFB271}">
      <dsp:nvSpPr>
        <dsp:cNvPr id="0" name=""/>
        <dsp:cNvSpPr/>
      </dsp:nvSpPr>
      <dsp:spPr>
        <a:xfrm>
          <a:off x="343770" y="1414723"/>
          <a:ext cx="1375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460ABE-BF38-48BF-A4F0-6D59EF524A7B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A04F10-ADB4-47A8-A892-B7125EAB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75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71A24F-0E38-421B-A90B-7A2ABD37E2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82AD6-8801-4399-B605-129E1F03536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616F1-69C8-4C08-AFFA-25B9EEDD465F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7E9E1-15EC-4C74-AFB1-1A3CA23ACB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CEMB university of the punja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4053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32C2-8958-4451-8EA1-8EC250A31349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4C86-8793-4512-92DC-41B841224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68E1A-2D69-464E-9CFB-E0388DF57B3B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570-2797-4112-93AE-88E3086E2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13AB-55E0-4AF8-AE20-F0610FFD118A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0675-AEEA-4F30-BAC9-EADB21E4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3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 userDrawn="1"/>
        </p:nvSpPr>
        <p:spPr>
          <a:xfrm rot="5400000">
            <a:off x="1238992" y="-983509"/>
            <a:ext cx="6400800" cy="8875816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E43AB-8FDB-4A49-BF81-E0F1AAE16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220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1724-C101-4FEA-82FB-1AE006D791E3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CC57-D4F4-497C-B4C5-43FD22D30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5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5B13-AA67-41F6-ADED-A18B3750A274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C0A7-86F1-4F16-9C67-DED3004B2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9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F6E9D-CB71-4456-9248-E66C5BDD02B1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4306-5901-4E6B-B66A-E1E879B99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EF36D-3143-46F2-9476-CBAC601A7422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FFCC1-B021-4C4D-AD69-36993039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9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481D-BD06-4F49-B7D0-D4A56E322D88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94C4-C48D-4B47-817C-01CB1195D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9F8E-B602-4758-B164-9194CBC90134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7482-F9DC-46AA-B556-C9A5CECB9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F84-4BA1-4E70-82A1-1F990BA20287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81BA-28F2-4C81-A533-942ECD5A2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0E52E-B136-4D26-95C1-3EB390159663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9352C-23DA-408A-9CEE-571422600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1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Image result for CEMB university of the punjab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783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381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12700"/>
            <a:ext cx="9144000" cy="682783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3B777F-F3C4-4C67-8371-E7DF362B3480}" type="datetimeFigureOut">
              <a:rPr lang="en-US"/>
              <a:pPr>
                <a:defRPr/>
              </a:pPr>
              <a:t>2/16/18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A5696F-37F6-40D2-B098-676C7390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9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6.jpeg"/><Relationship Id="rId21" Type="http://schemas.openxmlformats.org/officeDocument/2006/relationships/image" Target="../media/image27.jpeg"/><Relationship Id="rId22" Type="http://schemas.openxmlformats.org/officeDocument/2006/relationships/image" Target="../media/image28.jpeg"/><Relationship Id="rId23" Type="http://schemas.openxmlformats.org/officeDocument/2006/relationships/image" Target="../media/image29.jpeg"/><Relationship Id="rId24" Type="http://schemas.openxmlformats.org/officeDocument/2006/relationships/image" Target="../media/image30.jpeg"/><Relationship Id="rId25" Type="http://schemas.openxmlformats.org/officeDocument/2006/relationships/image" Target="../media/image31.jpeg"/><Relationship Id="rId26" Type="http://schemas.openxmlformats.org/officeDocument/2006/relationships/image" Target="../media/image32.jpeg"/><Relationship Id="rId27" Type="http://schemas.openxmlformats.org/officeDocument/2006/relationships/image" Target="../media/image33.jpeg"/><Relationship Id="rId28" Type="http://schemas.openxmlformats.org/officeDocument/2006/relationships/image" Target="../media/image34.jpeg"/><Relationship Id="rId29" Type="http://schemas.openxmlformats.org/officeDocument/2006/relationships/image" Target="../media/image35.jpeg"/><Relationship Id="rId30" Type="http://schemas.openxmlformats.org/officeDocument/2006/relationships/image" Target="../media/image36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jpeg"/><Relationship Id="rId14" Type="http://schemas.openxmlformats.org/officeDocument/2006/relationships/image" Target="../media/image20.jpeg"/><Relationship Id="rId15" Type="http://schemas.openxmlformats.org/officeDocument/2006/relationships/image" Target="../media/image21.jpeg"/><Relationship Id="rId16" Type="http://schemas.openxmlformats.org/officeDocument/2006/relationships/image" Target="../media/image22.jpeg"/><Relationship Id="rId17" Type="http://schemas.openxmlformats.org/officeDocument/2006/relationships/image" Target="../media/image23.jpeg"/><Relationship Id="rId18" Type="http://schemas.openxmlformats.org/officeDocument/2006/relationships/image" Target="../media/image24.jpeg"/><Relationship Id="rId19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jpeg"/><Relationship Id="rId3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7.png"/><Relationship Id="rId8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file:///E:\GHAZANFAR%2031.10.05\Pictures\PICTURES1\cotton20-9-05\PICT0014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mmara Ahad\Desktop\cemb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0"/>
            <a:ext cx="8686800" cy="1143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Genetic Modification of Cotton to Control Insects, Weeds and </a:t>
            </a:r>
            <a:r>
              <a:rPr lang="en-US" sz="4000" b="1" dirty="0" err="1" smtClean="0">
                <a:solidFill>
                  <a:schemeClr val="tx1"/>
                </a:solidFill>
              </a:rPr>
              <a:t>CLCuV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5124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201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2667000" y="1752600"/>
            <a:ext cx="441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Dr. Abdul </a:t>
            </a:r>
            <a:r>
              <a:rPr lang="en-US" altLang="en-US" sz="2800" b="1" dirty="0" err="1"/>
              <a:t>Qayyum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Rao</a:t>
            </a:r>
            <a:endParaRPr lang="en-US" altLang="en-US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Assistant  Professor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 CEMB, University of the Punjab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Lahore, Pakistan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0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60425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295400" y="1295400"/>
            <a:ext cx="13716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0" y="90646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Dead Larvae</a:t>
            </a:r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H="1">
            <a:off x="5334000" y="1143000"/>
            <a:ext cx="19050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6858000" y="75406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Alive Larvae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1600200" y="504031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Transgenic 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239000" y="4343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5905500" y="50403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Control 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1371600" y="5935663"/>
            <a:ext cx="693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              </a:t>
            </a:r>
            <a:r>
              <a:rPr lang="en-US" altLang="en-US" sz="2000" b="1"/>
              <a:t>Cotton Leaf Bioassay with </a:t>
            </a:r>
            <a:r>
              <a:rPr lang="en-US" altLang="en-US" sz="2000" b="1" i="1"/>
              <a:t>Heliothis armigera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2667000" y="152400"/>
            <a:ext cx="3962400" cy="584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Leaf Bioassay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neela\8. ICARDA\FISH Results\C4\CC4-17-2karyotyp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1449388"/>
            <a:ext cx="46863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204788" y="6107112"/>
            <a:ext cx="8786812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Fig: FISH and Karyotyping </a:t>
            </a:r>
            <a:r>
              <a:rPr lang="en-US" b="1" dirty="0" smtClean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of CC4-17(2)</a:t>
            </a:r>
            <a:r>
              <a:rPr lang="en-US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Plant of Construct 4</a:t>
            </a:r>
            <a:r>
              <a:rPr lang="en-US" b="1" dirty="0" smtClean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Garamond" panose="02020404030301010803" pitchFamily="18" charset="0"/>
                <a:cs typeface="Times New Roman" pitchFamily="18" charset="0"/>
              </a:rPr>
              <a:t>Showing </a:t>
            </a:r>
            <a:r>
              <a:rPr lang="en-US" b="1" dirty="0" smtClean="0">
                <a:solidFill>
                  <a:srgbClr val="FF0000"/>
                </a:solidFill>
                <a:latin typeface="Garamond" panose="02020404030301010803" pitchFamily="18" charset="0"/>
                <a:cs typeface="Times New Roman" pitchFamily="18" charset="0"/>
              </a:rPr>
              <a:t>One Copy </a:t>
            </a: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itchFamily="18" charset="0"/>
              </a:rPr>
              <a:t>No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49388"/>
            <a:ext cx="41370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343400" y="1524000"/>
            <a:ext cx="76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5297488"/>
            <a:ext cx="90471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772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Karyo-typing (FISH) of transgenic cotton plant #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 CC4-17(2)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0688"/>
            <a:ext cx="9372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762000"/>
            <a:ext cx="37877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E:\OLD  DATA E\Allah Bakhsh\Pics Multan Tour\CEMB Farm pics\PICT004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2225" y="0"/>
            <a:ext cx="904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Commercialized CEMB-33 and CA-12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325" y="0"/>
            <a:ext cx="8991600" cy="6858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Development of weedicide Resistant Cotton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4318000"/>
            <a:ext cx="43592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4267200"/>
            <a:ext cx="4314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4648200" y="3733800"/>
            <a:ext cx="44958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smtClean="0"/>
              <a:t>Fig: Putative transgenic plants with construct 1 under acclimatization stage</a:t>
            </a: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52400" y="3733800"/>
            <a:ext cx="41910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smtClean="0"/>
              <a:t>Fig: Different Stages of Putative Transgenic Plants</a:t>
            </a: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0" y="6248400"/>
            <a:ext cx="44196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err="1" smtClean="0"/>
              <a:t>Fig:Acclimatization</a:t>
            </a:r>
            <a:r>
              <a:rPr lang="en-US" altLang="en-US" sz="1600" b="1" dirty="0" smtClean="0"/>
              <a:t> of Putative Transgenic </a:t>
            </a:r>
          </a:p>
          <a:p>
            <a:pPr algn="ctr">
              <a:defRPr/>
            </a:pPr>
            <a:r>
              <a:rPr lang="en-US" altLang="en-US" sz="1600" b="1" dirty="0" smtClean="0"/>
              <a:t>Plants of Construct 2</a:t>
            </a: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4694238" y="6248400"/>
            <a:ext cx="4449762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err="1" smtClean="0"/>
              <a:t>Fig:Acclimatization</a:t>
            </a:r>
            <a:r>
              <a:rPr lang="en-US" altLang="en-US" sz="1600" b="1" dirty="0" smtClean="0"/>
              <a:t> of Putative Transgenic </a:t>
            </a:r>
          </a:p>
          <a:p>
            <a:pPr algn="ctr">
              <a:defRPr/>
            </a:pPr>
            <a:r>
              <a:rPr lang="en-US" altLang="en-US" sz="1600" b="1" dirty="0" smtClean="0"/>
              <a:t>Plants of Construct 3</a:t>
            </a:r>
          </a:p>
        </p:txBody>
      </p:sp>
      <p:pic>
        <p:nvPicPr>
          <p:cNvPr id="20490" name="Picture 2" descr="E:\PAK-US project\Pics ICARDA\Grafts\DSC045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762000"/>
            <a:ext cx="4357687" cy="29051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88" grpId="0" animBg="1"/>
      <p:bldP spid="204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Fluorescence in situ hybridization and Karyo-typing (FISH) 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990600"/>
            <a:ext cx="835818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5589588"/>
            <a:ext cx="31099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email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5589588"/>
            <a:ext cx="3048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685800" y="51816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Fig: FISH and Karyotyping of MC1-3 Plant of Construct 1</a:t>
            </a: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547688" y="6345238"/>
            <a:ext cx="2957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Raw Data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5729288" y="6400800"/>
            <a:ext cx="295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Metastatic Data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" y="22098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382000" y="22098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53000" y="57912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534400" y="5791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Glyphosate Spray Assay of transgenic cotton plants at T</a:t>
            </a:r>
            <a:r>
              <a:rPr lang="en-US" altLang="en-US" sz="28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 generation @1900ml/acre </a:t>
            </a:r>
          </a:p>
        </p:txBody>
      </p:sp>
      <p:pic>
        <p:nvPicPr>
          <p:cNvPr id="21507" name="Picture 2" descr="D:\PARB 191 final yearwise report 2012\1900mlacre spray\field plant glyphosate analysis\20140523_2327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6213"/>
            <a:ext cx="400526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D:\PARB 191 final yearwise report 2012\1900mlacre spray\field plant glyphosate analysis\20140528_0949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16050"/>
            <a:ext cx="40386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D:\PARB 191 final yearwise report 2012\1900mlacre spray\field plant glyphosate analysis\20140610_1220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40052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D:\PARB 191 final yearwise report 2012\1900mlacre spray\field plant glyphosate analysis\20140714_1234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34290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mtClean="0"/>
              <a:t>Spray of Glyphosate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4495800" y="3810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4 Days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04800" y="64881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10 days</a:t>
            </a:r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4498975" y="64881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1 month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66294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349375"/>
            <a:ext cx="2514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Different stages of weedicide resistant Cotton after temporal spray of Galaxy in Contained Premises of CEMB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0" y="-76200"/>
            <a:ext cx="166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Annexure-II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80100" y="3387725"/>
            <a:ext cx="749300" cy="142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3946525" y="2892425"/>
            <a:ext cx="268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20 days of Sowing</a:t>
            </a: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179388" y="3413125"/>
            <a:ext cx="2684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30 days of Sowing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12963" y="3781425"/>
            <a:ext cx="374650" cy="182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3092450" y="3387725"/>
            <a:ext cx="268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40 days of Sowing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3313" y="3757613"/>
            <a:ext cx="374650" cy="1809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3503613" y="5510213"/>
            <a:ext cx="268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25 days of Sowing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538663" y="5854700"/>
            <a:ext cx="374650" cy="1809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384" y="310864"/>
            <a:ext cx="795046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Glyphosate</a:t>
            </a:r>
            <a:r>
              <a:rPr lang="en-US" sz="2400" b="1" spc="3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Spray test on transgenic cotton (</a:t>
            </a:r>
            <a:r>
              <a:rPr lang="en-US" sz="2400" b="1" spc="3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GTGene</a:t>
            </a:r>
            <a:r>
              <a:rPr lang="en-US" sz="2400" b="1" spc="3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Cry1Ac, Cry2A) plants in contained field settings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1300"/>
            <a:ext cx="9144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096000" cy="9906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CEMB KLEAN COTTON WITH </a:t>
            </a:r>
            <a:b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CEMB-33 AND CA-12</a:t>
            </a:r>
          </a:p>
        </p:txBody>
      </p:sp>
      <p:pic>
        <p:nvPicPr>
          <p:cNvPr id="11266" name="Picture 2" descr="file:///C:/Documents%20and%20Settings/plantlab/Local%20Settings/Temp/Rar$DIa0.945/Slid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524000"/>
            <a:ext cx="8382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6172200"/>
            <a:ext cx="2514600" cy="381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CEMB KLEAN COTTON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7000" y="6096000"/>
            <a:ext cx="2057400" cy="533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CEMB -33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62400" y="6134100"/>
            <a:ext cx="1219200" cy="495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CA-12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zam\Desktop\Untitled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08" y="3581400"/>
            <a:ext cx="4139692" cy="2667000"/>
          </a:xfrm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6150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PCR from genomic DNA of transgenic plants</a:t>
            </a:r>
            <a:endParaRPr lang="en-GB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Lane 1: 50bp </a:t>
            </a:r>
            <a:r>
              <a:rPr lang="en-US" altLang="en-US" sz="1200" b="1" dirty="0" smtClean="0"/>
              <a:t>ladder           Lane </a:t>
            </a:r>
            <a:r>
              <a:rPr lang="en-US" altLang="en-US" sz="1200" b="1" dirty="0"/>
              <a:t>2-9: PCR product</a:t>
            </a:r>
            <a:endParaRPr lang="en-GB" altLang="en-US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Lane 11: Positive </a:t>
            </a:r>
            <a:r>
              <a:rPr lang="en-US" altLang="en-US" sz="1200" b="1" dirty="0" smtClean="0"/>
              <a:t>control   Lane10</a:t>
            </a:r>
            <a:r>
              <a:rPr lang="en-US" altLang="en-US" sz="1200" b="1" dirty="0"/>
              <a:t>: Negative </a:t>
            </a:r>
            <a:r>
              <a:rPr lang="en-US" altLang="en-US" sz="1200" b="1" dirty="0" smtClean="0"/>
              <a:t>control  Lane12</a:t>
            </a:r>
            <a:r>
              <a:rPr lang="en-US" altLang="en-US" sz="1200" b="1" dirty="0"/>
              <a:t>: 1kb Ladder</a:t>
            </a:r>
            <a:endParaRPr lang="en-GB" altLang="en-US" sz="1200" b="1" dirty="0"/>
          </a:p>
        </p:txBody>
      </p:sp>
      <p:graphicFrame>
        <p:nvGraphicFramePr>
          <p:cNvPr id="10" name="Chart 9"/>
          <p:cNvGraphicFramePr/>
          <p:nvPr/>
        </p:nvGraphicFramePr>
        <p:xfrm>
          <a:off x="4648200" y="3581400"/>
          <a:ext cx="366807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876800" y="6197600"/>
            <a:ext cx="374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Relative expression of </a:t>
            </a:r>
            <a:r>
              <a:rPr lang="en-US" altLang="en-US" sz="1600" b="1" i="1" dirty="0" err="1"/>
              <a:t>Phytoene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desaturase</a:t>
            </a:r>
            <a:r>
              <a:rPr lang="en-US" altLang="en-US" sz="1600" b="1" i="1" dirty="0"/>
              <a:t> </a:t>
            </a:r>
            <a:r>
              <a:rPr lang="en-US" altLang="en-US" sz="1600" b="1" dirty="0"/>
              <a:t>in transgenic cotton plants</a:t>
            </a:r>
            <a:endParaRPr lang="en-GB" altLang="en-US" sz="1600" b="1" dirty="0"/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7848599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0" y="51054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-76200" y="4648200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400bp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vel map of Pakista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680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3619500" y="2667000"/>
            <a:ext cx="8382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0000"/>
              </a:solidFill>
            </a:endParaRPr>
          </a:p>
        </p:txBody>
      </p:sp>
      <p:pic>
        <p:nvPicPr>
          <p:cNvPr id="5124" name="Grafik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304800"/>
            <a:ext cx="33369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>
            <a:off x="4191000" y="2933700"/>
            <a:ext cx="3352800" cy="1257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7329488" y="33528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Admin</a:t>
            </a:r>
            <a:endParaRPr lang="de-DE" sz="1000" b="1" dirty="0"/>
          </a:p>
        </p:txBody>
      </p:sp>
      <p:sp>
        <p:nvSpPr>
          <p:cNvPr id="13" name="Rechteck 12"/>
          <p:cNvSpPr/>
          <p:nvPr/>
        </p:nvSpPr>
        <p:spPr>
          <a:xfrm>
            <a:off x="7062788" y="43815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Labs</a:t>
            </a:r>
            <a:endParaRPr lang="de-DE" sz="1000" b="1" dirty="0"/>
          </a:p>
        </p:txBody>
      </p:sp>
      <p:sp>
        <p:nvSpPr>
          <p:cNvPr id="14" name="Rechteck 13"/>
          <p:cNvSpPr/>
          <p:nvPr/>
        </p:nvSpPr>
        <p:spPr>
          <a:xfrm>
            <a:off x="8458200" y="38862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Labs</a:t>
            </a:r>
            <a:endParaRPr lang="de-DE" sz="1000" b="1" dirty="0"/>
          </a:p>
        </p:txBody>
      </p:sp>
      <p:sp>
        <p:nvSpPr>
          <p:cNvPr id="15" name="Rechteck 14"/>
          <p:cNvSpPr/>
          <p:nvPr/>
        </p:nvSpPr>
        <p:spPr>
          <a:xfrm>
            <a:off x="6705600" y="5327650"/>
            <a:ext cx="98425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Field Containments</a:t>
            </a:r>
            <a:endParaRPr lang="de-DE" sz="1000" b="1" dirty="0"/>
          </a:p>
        </p:txBody>
      </p:sp>
      <p:sp>
        <p:nvSpPr>
          <p:cNvPr id="16" name="Rechteck 15"/>
          <p:cNvSpPr/>
          <p:nvPr/>
        </p:nvSpPr>
        <p:spPr>
          <a:xfrm>
            <a:off x="7435850" y="2678113"/>
            <a:ext cx="64135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Hostels</a:t>
            </a:r>
            <a:endParaRPr lang="de-DE" sz="1000" b="1" dirty="0"/>
          </a:p>
        </p:txBody>
      </p:sp>
      <p:sp>
        <p:nvSpPr>
          <p:cNvPr id="17" name="Rechteck 16"/>
          <p:cNvSpPr/>
          <p:nvPr/>
        </p:nvSpPr>
        <p:spPr>
          <a:xfrm>
            <a:off x="6061075" y="1905000"/>
            <a:ext cx="1177925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Field for Experiments trials</a:t>
            </a:r>
            <a:endParaRPr lang="de-DE" sz="1000" b="1" dirty="0"/>
          </a:p>
        </p:txBody>
      </p:sp>
      <p:sp>
        <p:nvSpPr>
          <p:cNvPr id="12" name="Ellipse 11"/>
          <p:cNvSpPr/>
          <p:nvPr/>
        </p:nvSpPr>
        <p:spPr>
          <a:xfrm>
            <a:off x="7355661" y="3867150"/>
            <a:ext cx="5334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ln>
                  <a:solidFill>
                    <a:srgbClr val="002060"/>
                  </a:solidFill>
                </a:ln>
              </a:rPr>
              <a:t>My Lab</a:t>
            </a:r>
            <a:endParaRPr lang="de-DE" sz="1000" dirty="0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662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3" y="1554163"/>
            <a:ext cx="7177087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152400"/>
            <a:ext cx="7239000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Transgenic VS control  after 3 days </a:t>
            </a:r>
            <a:b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 Norflurazon spray @ 80mg/L</a:t>
            </a:r>
            <a:endParaRPr lang="en-GB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5" t="6592" r="8904" b="8333"/>
          <a:stretch>
            <a:fillRect/>
          </a:stretch>
        </p:blipFill>
        <p:spPr bwMode="auto">
          <a:xfrm>
            <a:off x="0" y="0"/>
            <a:ext cx="58293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13" y="269875"/>
            <a:ext cx="1373187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0" y="346075"/>
            <a:ext cx="1984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638800" y="1954213"/>
            <a:ext cx="381000" cy="255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488" y="2476500"/>
            <a:ext cx="2403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91200" y="3048000"/>
            <a:ext cx="606425" cy="2667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791200" y="0"/>
            <a:ext cx="3462338" cy="2425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450" y="4038600"/>
            <a:ext cx="10985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338" y="4076700"/>
            <a:ext cx="17541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562600" y="4038600"/>
            <a:ext cx="9906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988" y="5475288"/>
            <a:ext cx="19240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638800" y="4756150"/>
            <a:ext cx="1219200" cy="7191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2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13" y="6308725"/>
            <a:ext cx="42195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676400" y="6400800"/>
            <a:ext cx="1116013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938" y="5654675"/>
            <a:ext cx="15668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657600" y="5981700"/>
            <a:ext cx="68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Transformation of different Construct to Control CLCuV</a:t>
            </a:r>
          </a:p>
        </p:txBody>
      </p:sp>
      <p:pic>
        <p:nvPicPr>
          <p:cNvPr id="28675" name="Picture 2" descr="D:\Aneela\8. ICARDA\cotton pics\IMG_8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733800" cy="2590800"/>
          </a:xfrm>
        </p:spPr>
      </p:pic>
      <p:pic>
        <p:nvPicPr>
          <p:cNvPr id="28676" name="Picture 3" descr="D:\Aneela\8. ICARDA\cotton pics\IMG_8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225" y="1066800"/>
            <a:ext cx="3762375" cy="2514600"/>
          </a:xfrm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733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1125538" y="3733800"/>
            <a:ext cx="6951662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Construct 6 putative transgenic plants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973138" y="6467475"/>
            <a:ext cx="6951662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latin typeface="Times New Roman" pitchFamily="18" charset="0"/>
                <a:cs typeface="Times New Roman" pitchFamily="18" charset="0"/>
              </a:rPr>
              <a:t>Construct 8 and 9 transgenic plants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4235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latin typeface="Times New Roman" pitchFamily="18" charset="0"/>
                <a:cs typeface="Times New Roman" pitchFamily="18" charset="0"/>
              </a:rPr>
              <a:t>Whitefly feeding assay</a:t>
            </a:r>
          </a:p>
        </p:txBody>
      </p:sp>
      <p:pic>
        <p:nvPicPr>
          <p:cNvPr id="29699" name="Picture 2" descr="G:\whitefly experiment pi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02418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388" y="1752600"/>
            <a:ext cx="17653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925" y="1754188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688" y="1754188"/>
            <a:ext cx="1392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752600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1752600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200400" y="2819400"/>
            <a:ext cx="1244600" cy="3335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32300" y="2590800"/>
            <a:ext cx="3263900" cy="35623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32300" y="2819400"/>
            <a:ext cx="3905250" cy="333375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45000" y="2590800"/>
            <a:ext cx="2413000" cy="35623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445000" y="2590800"/>
            <a:ext cx="1619250" cy="35623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45000" y="2819400"/>
            <a:ext cx="127000" cy="333375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1" name="TextBox 23"/>
          <p:cNvSpPr txBox="1">
            <a:spLocks noChangeArrowheads="1"/>
          </p:cNvSpPr>
          <p:nvPr/>
        </p:nvSpPr>
        <p:spPr bwMode="auto">
          <a:xfrm>
            <a:off x="457200" y="6154738"/>
            <a:ext cx="853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Transgenic plants with whitefly clippers having ten whitefly </a:t>
            </a:r>
          </a:p>
        </p:txBody>
      </p:sp>
      <p:pic>
        <p:nvPicPr>
          <p:cNvPr id="28" name="Picture 2" descr="D:\Aneela\8. ICARDA\cotton pics\IMG_815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388" y="1744663"/>
            <a:ext cx="3886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Pathogen derived Resistance against vector (Whitefly)</a:t>
            </a:r>
          </a:p>
        </p:txBody>
      </p:sp>
      <p:pic>
        <p:nvPicPr>
          <p:cNvPr id="36867" name="Picture 2" descr="C:\Users\Maryum\Desktop\thesis\final theis\new assa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9725"/>
            <a:ext cx="7772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457200" y="5715000"/>
            <a:ext cx="838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Both cages with transgenic control and non-transgenic plants; </a:t>
            </a: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B, C: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WF1 Transgenic plants with Control non-transgenic plant; </a:t>
            </a: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D,E: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Inner view of cages.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Determination Of CLCV Titer of Transgenic And Control Plants of Construct Wf1 after Transmission Assay (Construct: 9)</a:t>
            </a:r>
            <a:endParaRPr lang="en-US" sz="2400" dirty="0"/>
          </a:p>
        </p:txBody>
      </p:sp>
      <p:graphicFrame>
        <p:nvGraphicFramePr>
          <p:cNvPr id="37891" name="Object 24"/>
          <p:cNvGraphicFramePr>
            <a:graphicFrameLocks/>
          </p:cNvGraphicFramePr>
          <p:nvPr/>
        </p:nvGraphicFramePr>
        <p:xfrm>
          <a:off x="1143000" y="1295400"/>
          <a:ext cx="606742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Worksheet" r:id="rId3" imgW="6067461" imgH="3943460" progId="Excel.Sheet.8">
                  <p:embed/>
                </p:oleObj>
              </mc:Choice>
              <mc:Fallback>
                <p:oleObj name="Worksheet" r:id="rId3" imgW="6067461" imgH="3943460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295400"/>
                        <a:ext cx="6067425" cy="409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228600" y="5486400"/>
            <a:ext cx="861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Absolute quantification of β DNA molecule/µl of transgenic cotton plants having Wf1 construct; 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Symptomatic non-transgenic control plant,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non-transgenic plant,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control non-transgenic plant,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 Wf1, Wf2: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Symptomatic transgenic cotton plants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 Wf3, Wf4 and Wf5: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transgenic plants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180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705100" y="3390900"/>
            <a:ext cx="838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29000" y="2743200"/>
            <a:ext cx="1752600" cy="13716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533900" y="4305300"/>
            <a:ext cx="762000" cy="762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800600" y="4038600"/>
            <a:ext cx="990600" cy="381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5029200" y="3581400"/>
            <a:ext cx="1219200" cy="914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81600" y="3200400"/>
            <a:ext cx="1524000" cy="13716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198438"/>
            <a:ext cx="7772400" cy="868362"/>
          </a:xfrm>
        </p:spPr>
        <p:txBody>
          <a:bodyPr/>
          <a:lstStyle/>
          <a:p>
            <a:pPr eaLnBrk="1" hangingPunct="1"/>
            <a:r>
              <a:rPr lang="en-GB" altLang="en-US" sz="3600" b="1" smtClean="0">
                <a:latin typeface="Times New Roman" pitchFamily="18" charset="0"/>
                <a:cs typeface="Times New Roman" pitchFamily="18" charset="0"/>
              </a:rPr>
              <a:t>Non Pathogen derived Resistance against CLCuV</a:t>
            </a:r>
          </a:p>
        </p:txBody>
      </p:sp>
      <p:pic>
        <p:nvPicPr>
          <p:cNvPr id="30723" name="Content Placeholder 3" descr="C:\Users\Adnan Iqbal\Desktop\New folder\IMAG0631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9000" y="1712913"/>
            <a:ext cx="1589088" cy="3381375"/>
          </a:xfrm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 rot="5400000">
            <a:off x="3641725" y="3016251"/>
            <a:ext cx="3527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Virus</a:t>
            </a:r>
            <a:r>
              <a:rPr lang="en-US" alt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resistant transgenic cotton plants of  T1 generation in PARB Project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#426</a:t>
            </a: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425" y="1563688"/>
            <a:ext cx="3344863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38" y="4953000"/>
            <a:ext cx="40528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248400" y="3490913"/>
            <a:ext cx="1331913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600200"/>
            <a:ext cx="3505201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52438" y="3856038"/>
            <a:ext cx="1331912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3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4627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T1 Generation </a:t>
            </a:r>
          </a:p>
        </p:txBody>
      </p:sp>
      <p:pic>
        <p:nvPicPr>
          <p:cNvPr id="31747" name="Picture 2" descr="F:\tunnel and green house visit\IMG_50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263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808038" y="6267450"/>
            <a:ext cx="795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Comparison of Transgenic and Control non Transgenic Plants of T1 generation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4800" y="3886200"/>
            <a:ext cx="2667000" cy="685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4800" y="3733800"/>
            <a:ext cx="6477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7"/>
          <p:cNvSpPr txBox="1">
            <a:spLocks noChangeArrowheads="1"/>
          </p:cNvSpPr>
          <p:nvPr/>
        </p:nvSpPr>
        <p:spPr bwMode="auto">
          <a:xfrm rot="-5400000">
            <a:off x="-1504950" y="3225800"/>
            <a:ext cx="361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Difference </a:t>
            </a:r>
            <a:r>
              <a:rPr lang="en-US" altLang="en-US" sz="1800" b="1"/>
              <a:t>of </a:t>
            </a:r>
            <a:r>
              <a:rPr lang="en-US" altLang="en-US" sz="1800" b="1">
                <a:solidFill>
                  <a:srgbClr val="0070C0"/>
                </a:solidFill>
              </a:rPr>
              <a:t>Fruiting and Growth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886200" y="2895600"/>
            <a:ext cx="4876800" cy="304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81800" y="2209800"/>
            <a:ext cx="19812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12"/>
          <p:cNvSpPr txBox="1">
            <a:spLocks noChangeArrowheads="1"/>
          </p:cNvSpPr>
          <p:nvPr/>
        </p:nvSpPr>
        <p:spPr bwMode="auto">
          <a:xfrm rot="-5400000">
            <a:off x="5834063" y="3227387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Effect</a:t>
            </a:r>
            <a:r>
              <a:rPr lang="en-US" altLang="en-US" sz="2000" b="1"/>
              <a:t> of </a:t>
            </a:r>
            <a:r>
              <a:rPr lang="en-US" altLang="en-US" sz="2000" b="1">
                <a:solidFill>
                  <a:srgbClr val="FF0000"/>
                </a:solidFill>
              </a:rPr>
              <a:t>Virus Symptoms but recovery in Transgenic Cotton Plants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766" y="0"/>
            <a:ext cx="9159766" cy="11430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Pathogen Derived Resistance against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CLCuV</a:t>
            </a:r>
            <a:r>
              <a:rPr lang="en-US" sz="3200" b="1" dirty="0" smtClean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 </a:t>
            </a:r>
            <a:br>
              <a:rPr lang="en-US" sz="3200" b="1" dirty="0" smtClean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</a:br>
            <a:r>
              <a:rPr lang="en-US" sz="13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SOWING 30-04-2015</a:t>
            </a:r>
            <a:endParaRPr lang="en-US" sz="1300" b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Book Antiqua" panose="02040602050305030304" pitchFamily="18" charset="0"/>
            </a:endParaRPr>
          </a:p>
        </p:txBody>
      </p:sp>
      <p:pic>
        <p:nvPicPr>
          <p:cNvPr id="32771" name="Picture 2" descr="D:\M.phil thesis\Transformation in field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2514600"/>
            <a:ext cx="44719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4724400"/>
            <a:ext cx="4606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2514600"/>
            <a:ext cx="46878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228600" y="6411913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Symptomless Plants  through out season</a:t>
            </a:r>
          </a:p>
        </p:txBody>
      </p:sp>
      <p:pic>
        <p:nvPicPr>
          <p:cNvPr id="8" name="Picture 7" descr="file:///F:/vb3%20n%20wf1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196975"/>
            <a:ext cx="6553200" cy="13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9" name="Straight Arrow Connector 8"/>
          <p:cNvCxnSpPr/>
          <p:nvPr/>
        </p:nvCxnSpPr>
        <p:spPr>
          <a:xfrm>
            <a:off x="-107950" y="2057400"/>
            <a:ext cx="1066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44450" y="1671638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301bp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02525" y="2057400"/>
            <a:ext cx="7286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TextBox 11"/>
          <p:cNvSpPr txBox="1">
            <a:spLocks noChangeArrowheads="1"/>
          </p:cNvSpPr>
          <p:nvPr/>
        </p:nvSpPr>
        <p:spPr bwMode="auto">
          <a:xfrm>
            <a:off x="7600950" y="16875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301bp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01713"/>
            <a:ext cx="3429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506663" y="1752600"/>
            <a:ext cx="3889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506663" y="2057400"/>
            <a:ext cx="3889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94013" y="2971800"/>
            <a:ext cx="38258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81200" y="2667000"/>
            <a:ext cx="38893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9144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Determination of integration and copy no through Southern Blot analysis </a:t>
            </a:r>
          </a:p>
        </p:txBody>
      </p:sp>
      <p:sp>
        <p:nvSpPr>
          <p:cNvPr id="33800" name="TextBox 10"/>
          <p:cNvSpPr txBox="1">
            <a:spLocks noChangeArrowheads="1"/>
          </p:cNvSpPr>
          <p:nvPr/>
        </p:nvSpPr>
        <p:spPr bwMode="auto">
          <a:xfrm>
            <a:off x="669925" y="10652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1         2       3      4         5       6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387350" y="3632200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1: 1 Kb Ladder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2: Negative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3: Vc1-12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4: Mc1-3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5: VC1-1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 6: Digested Plasmid DNA as Positive Control</a:t>
            </a:r>
          </a:p>
        </p:txBody>
      </p:sp>
      <p:pic>
        <p:nvPicPr>
          <p:cNvPr id="33802" name="Picture 15" descr="F:\IMG_0002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12825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7010400" y="914400"/>
            <a:ext cx="20796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Note: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Restriction Digestion </a:t>
            </a:r>
            <a:r>
              <a:rPr lang="en-US" altLang="en-US" sz="1800" b="1"/>
              <a:t>was done by using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HindIII</a:t>
            </a:r>
            <a:r>
              <a:rPr lang="en-US" altLang="en-US" sz="1800" b="1"/>
              <a:t> Enzyme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Probe Labeling and Detection was done by Using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</a:rPr>
              <a:t>Dig Labeling Kit Cat# 11585614910</a:t>
            </a:r>
          </a:p>
        </p:txBody>
      </p:sp>
      <p:pic>
        <p:nvPicPr>
          <p:cNvPr id="3380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63" y="2819400"/>
            <a:ext cx="5540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Box 13"/>
          <p:cNvSpPr txBox="1">
            <a:spLocks noChangeArrowheads="1"/>
          </p:cNvSpPr>
          <p:nvPr/>
        </p:nvSpPr>
        <p:spPr bwMode="auto">
          <a:xfrm>
            <a:off x="4343400" y="1001713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1 2  3   4   5   6    </a:t>
            </a:r>
          </a:p>
        </p:txBody>
      </p:sp>
      <p:pic>
        <p:nvPicPr>
          <p:cNvPr id="338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" t="13991" b="18471"/>
          <a:stretch>
            <a:fillRect/>
          </a:stretch>
        </p:blipFill>
        <p:spPr bwMode="auto">
          <a:xfrm>
            <a:off x="4103688" y="3776663"/>
            <a:ext cx="4986337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36957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0" y="5403850"/>
            <a:ext cx="11953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25" y="1012825"/>
            <a:ext cx="6254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495800" y="3352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5800" y="30480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5800" y="28194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95800" y="2590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95800" y="23622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95800" y="21336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19812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95800" y="19050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95800" y="1828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95800" y="1668463"/>
            <a:ext cx="395288" cy="841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95800" y="1584325"/>
            <a:ext cx="395288" cy="841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495800" y="1490663"/>
            <a:ext cx="395288" cy="1349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564063" y="1350963"/>
            <a:ext cx="395287" cy="1349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2000" y="1250950"/>
            <a:ext cx="395288" cy="1349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0"/>
            <a:ext cx="4648200" cy="457200"/>
          </a:xfrm>
          <a:ln w="57150">
            <a:solidFill>
              <a:srgbClr val="FFC00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latin typeface="Arial Black" pitchFamily="34" charset="0"/>
              </a:rPr>
              <a:t>Plant Molecular Biology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1270000" y="4343400"/>
            <a:ext cx="586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0" y="4876800"/>
            <a:ext cx="1447800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Insects Resistance</a:t>
            </a:r>
          </a:p>
        </p:txBody>
      </p:sp>
      <p:sp>
        <p:nvSpPr>
          <p:cNvPr id="7173" name="TextBox 20"/>
          <p:cNvSpPr txBox="1">
            <a:spLocks noChangeArrowheads="1"/>
          </p:cNvSpPr>
          <p:nvPr/>
        </p:nvSpPr>
        <p:spPr bwMode="auto">
          <a:xfrm>
            <a:off x="2438400" y="-69850"/>
            <a:ext cx="4572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CEMB,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 b="1"/>
              <a:t> University of the Punjab</a:t>
            </a:r>
          </a:p>
        </p:txBody>
      </p:sp>
      <p:grpSp>
        <p:nvGrpSpPr>
          <p:cNvPr id="7174" name="Group 28"/>
          <p:cNvGrpSpPr>
            <a:grpSpLocks/>
          </p:cNvGrpSpPr>
          <p:nvPr/>
        </p:nvGrpSpPr>
        <p:grpSpPr bwMode="auto">
          <a:xfrm>
            <a:off x="2971800" y="762000"/>
            <a:ext cx="3660775" cy="306388"/>
            <a:chOff x="2971006" y="1066800"/>
            <a:chExt cx="3659982" cy="30559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972594" y="1066800"/>
              <a:ext cx="3656808" cy="158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819795" y="1219595"/>
              <a:ext cx="30401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6478190" y="1218011"/>
              <a:ext cx="304010" cy="1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75" name="TextBox 29"/>
          <p:cNvSpPr txBox="1">
            <a:spLocks noChangeArrowheads="1"/>
          </p:cNvSpPr>
          <p:nvPr/>
        </p:nvSpPr>
        <p:spPr bwMode="auto">
          <a:xfrm>
            <a:off x="1066800" y="9144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Plant Molecular Biology</a:t>
            </a:r>
          </a:p>
        </p:txBody>
      </p:sp>
      <p:sp>
        <p:nvSpPr>
          <p:cNvPr id="7176" name="TextBox 31"/>
          <p:cNvSpPr txBox="1">
            <a:spLocks noChangeArrowheads="1"/>
          </p:cNvSpPr>
          <p:nvPr/>
        </p:nvSpPr>
        <p:spPr bwMode="auto">
          <a:xfrm>
            <a:off x="5181600" y="9144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Health Molecular Biology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5400000">
            <a:off x="2858294" y="140890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648994" y="21328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447800" y="2286000"/>
            <a:ext cx="7086600" cy="15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0" name="Group 65"/>
          <p:cNvGrpSpPr>
            <a:grpSpLocks/>
          </p:cNvGrpSpPr>
          <p:nvPr/>
        </p:nvGrpSpPr>
        <p:grpSpPr bwMode="auto">
          <a:xfrm>
            <a:off x="1447800" y="2286000"/>
            <a:ext cx="7088188" cy="304800"/>
            <a:chOff x="1447800" y="2819400"/>
            <a:chExt cx="7088188" cy="304800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>
              <a:off x="46489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12961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5400000">
              <a:off x="83827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 txBox="1">
            <a:spLocks/>
          </p:cNvSpPr>
          <p:nvPr/>
        </p:nvSpPr>
        <p:spPr>
          <a:xfrm>
            <a:off x="4419600" y="2590800"/>
            <a:ext cx="18288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Plant Genomics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447800" y="2590800"/>
            <a:ext cx="21336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j-ea"/>
                <a:cs typeface="+mj-cs"/>
              </a:rPr>
              <a:t>Plant Biotechnology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010400" y="2590800"/>
            <a:ext cx="2057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Seed Biotechnology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895600" y="3200400"/>
            <a:ext cx="3200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Biotechnology</a:t>
            </a:r>
          </a:p>
        </p:txBody>
      </p:sp>
      <p:cxnSp>
        <p:nvCxnSpPr>
          <p:cNvPr id="39" name="Shape 38"/>
          <p:cNvCxnSpPr/>
          <p:nvPr/>
        </p:nvCxnSpPr>
        <p:spPr>
          <a:xfrm rot="16200000" flipH="1">
            <a:off x="2133600" y="2743200"/>
            <a:ext cx="381000" cy="990600"/>
          </a:xfrm>
          <a:prstGeom prst="bentConnector2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1524000" y="3886200"/>
            <a:ext cx="3200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Transformation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334000" y="3886200"/>
            <a:ext cx="28956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</a:t>
            </a:r>
            <a:r>
              <a:rPr lang="en-US" dirty="0" err="1">
                <a:latin typeface="Arial Black" pitchFamily="34" charset="0"/>
                <a:ea typeface="+mj-ea"/>
                <a:cs typeface="+mj-cs"/>
              </a:rPr>
              <a:t>Biosafety</a:t>
            </a:r>
            <a:endParaRPr lang="en-US" dirty="0"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188" name="Object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 t="-3847" r="-1302" b="-3847"/>
          <a:stretch>
            <a:fillRect/>
          </a:stretch>
        </p:blipFill>
        <p:spPr bwMode="auto">
          <a:xfrm>
            <a:off x="4572000" y="838200"/>
            <a:ext cx="723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C:\Users\Plant\Desktop\pics\p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685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Object 1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73" t="-2905" r="-1289" b="-5110"/>
          <a:stretch>
            <a:fillRect/>
          </a:stretch>
        </p:blipFill>
        <p:spPr bwMode="auto">
          <a:xfrm>
            <a:off x="6296025" y="2514600"/>
            <a:ext cx="71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Object 4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 t="-3847" r="-1302" b="-3847"/>
          <a:stretch>
            <a:fillRect/>
          </a:stretch>
        </p:blipFill>
        <p:spPr bwMode="auto">
          <a:xfrm>
            <a:off x="457200" y="2057400"/>
            <a:ext cx="647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6" descr="C:\Users\Azam\Desktop\20160325_1324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" r="-369" b="-990"/>
          <a:stretch>
            <a:fillRect/>
          </a:stretch>
        </p:blipFill>
        <p:spPr bwMode="auto">
          <a:xfrm>
            <a:off x="228600" y="2590800"/>
            <a:ext cx="533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Object 5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" t="-2905" r="-2560" b="-5110"/>
          <a:stretch>
            <a:fillRect/>
          </a:stretch>
        </p:blipFill>
        <p:spPr bwMode="auto">
          <a:xfrm>
            <a:off x="685800" y="25908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Object 5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" t="-2905" r="-2560" b="-5110"/>
          <a:stretch>
            <a:fillRect/>
          </a:stretch>
        </p:blipFill>
        <p:spPr bwMode="auto">
          <a:xfrm>
            <a:off x="838200" y="38100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" descr="C:\Users\Azam\Desktop\20160325_1324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" r="-369" b="-990"/>
          <a:stretch>
            <a:fillRect/>
          </a:stretch>
        </p:blipFill>
        <p:spPr bwMode="auto">
          <a:xfrm>
            <a:off x="8229600" y="3810000"/>
            <a:ext cx="533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 rot="5400000">
            <a:off x="3429794" y="44950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2743994" y="58666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819400" y="5791200"/>
            <a:ext cx="144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4191794" y="58666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01" name="Text Box 11"/>
          <p:cNvSpPr txBox="1">
            <a:spLocks noChangeArrowheads="1"/>
          </p:cNvSpPr>
          <p:nvPr/>
        </p:nvSpPr>
        <p:spPr bwMode="auto">
          <a:xfrm>
            <a:off x="1066800" y="5910263"/>
            <a:ext cx="2590800" cy="338137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CRISPR Based strategy</a:t>
            </a:r>
          </a:p>
        </p:txBody>
      </p:sp>
      <p:sp>
        <p:nvSpPr>
          <p:cNvPr id="7202" name="Text Box 11"/>
          <p:cNvSpPr txBox="1">
            <a:spLocks noChangeArrowheads="1"/>
          </p:cNvSpPr>
          <p:nvPr/>
        </p:nvSpPr>
        <p:spPr bwMode="auto">
          <a:xfrm>
            <a:off x="3962400" y="5910263"/>
            <a:ext cx="2438400" cy="338137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RNAi based Strategy</a:t>
            </a:r>
          </a:p>
        </p:txBody>
      </p:sp>
      <p:pic>
        <p:nvPicPr>
          <p:cNvPr id="7203" name="Object 2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8" t="-1866" r="-2232" b="-4028"/>
          <a:stretch>
            <a:fillRect/>
          </a:stretch>
        </p:blipFill>
        <p:spPr bwMode="auto">
          <a:xfrm>
            <a:off x="762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Object 3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0" t="-1866" r="-3354" b="-4028"/>
          <a:stretch>
            <a:fillRect/>
          </a:stretch>
        </p:blipFill>
        <p:spPr bwMode="auto">
          <a:xfrm>
            <a:off x="4267200" y="5410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8" descr="C:\Users\Plant\Desktop\pics\pic (1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54864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Arrow Connector 79"/>
          <p:cNvCxnSpPr/>
          <p:nvPr/>
        </p:nvCxnSpPr>
        <p:spPr>
          <a:xfrm rot="5400000">
            <a:off x="3505994" y="38092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8" name="Picture 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563" y="5486400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6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25" y="6324600"/>
            <a:ext cx="485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6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9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3571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9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9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ounded Rectangle 95"/>
          <p:cNvSpPr/>
          <p:nvPr/>
        </p:nvSpPr>
        <p:spPr>
          <a:xfrm>
            <a:off x="41910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7" name="Rounded Rectangle 96"/>
          <p:cNvSpPr/>
          <p:nvPr/>
        </p:nvSpPr>
        <p:spPr>
          <a:xfrm>
            <a:off x="49530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8" name="Rounded Rectangle 97"/>
          <p:cNvSpPr/>
          <p:nvPr/>
        </p:nvSpPr>
        <p:spPr>
          <a:xfrm>
            <a:off x="56388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223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6900" y="5486400"/>
            <a:ext cx="39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ounded Rectangle 98"/>
          <p:cNvSpPr/>
          <p:nvPr/>
        </p:nvSpPr>
        <p:spPr>
          <a:xfrm>
            <a:off x="1752600" y="5486400"/>
            <a:ext cx="457200" cy="457200"/>
          </a:xfrm>
          <a:prstGeom prst="roundRect">
            <a:avLst>
              <a:gd name="adj" fmla="val 10000"/>
            </a:avLst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01" name="AutoShape 4" descr="https://apis.mail.yahoo.com/ws/v3/mailboxes/@.id==VjJ-37gGyyjLa9DLBorGW1hlUudr-Sp3Mtn13pBPQu8auMaUajQX9AcKi_0eNJzWOaV0-OZtZrw2rULBXQ-scIJXZQ/messages/@.id==AM5b9goAAECNWmrQ2wKAoMngpk8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228" name="Picture 5" descr="C:\Users\Dr A Q Rao\Pictures\mukhtar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410200"/>
            <a:ext cx="3286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6" descr="C:\Users\Dr A Q Rao\Pictures\thumbnail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Straight Arrow Connector 99"/>
          <p:cNvCxnSpPr/>
          <p:nvPr/>
        </p:nvCxnSpPr>
        <p:spPr>
          <a:xfrm rot="5400000">
            <a:off x="3429794" y="56380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31" name="Picture 7" descr="C:\Users\Dr A Q Rao\Pictures\thumbnail (1)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8" descr="G:\IMG_2536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3" y="5486400"/>
            <a:ext cx="3825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9" descr="G:\Adnan1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467350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10" descr="C:\Users\Dr A Q Rao\Downloads\ammara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11" descr="C:\Users\Dr A Q Rao\Pictures\thumbnail (2)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410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12" descr="C:\Users\Dr A Q Rao\Downloads\20180126_114839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0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7" name="Picture 13" descr="C:\Users\Dr A Q Rao\Pictures\thumbnail (3).jp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Arrow Connector 80"/>
          <p:cNvCxnSpPr/>
          <p:nvPr/>
        </p:nvCxnSpPr>
        <p:spPr>
          <a:xfrm rot="5400000">
            <a:off x="5666582" y="3809206"/>
            <a:ext cx="3048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524000" y="4826000"/>
            <a:ext cx="1371600" cy="584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Weedicide Resistance</a:t>
            </a: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2971800" y="4826000"/>
            <a:ext cx="1447800" cy="584200"/>
          </a:xfrm>
          <a:prstGeom prst="rect">
            <a:avLst/>
          </a:prstGeom>
          <a:solidFill>
            <a:srgbClr val="FF00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Virus Resistance</a:t>
            </a:r>
          </a:p>
        </p:txBody>
      </p:sp>
      <p:sp>
        <p:nvSpPr>
          <p:cNvPr id="85" name="Text Box 11"/>
          <p:cNvSpPr txBox="1">
            <a:spLocks noChangeArrowheads="1"/>
          </p:cNvSpPr>
          <p:nvPr/>
        </p:nvSpPr>
        <p:spPr bwMode="auto">
          <a:xfrm>
            <a:off x="4495800" y="4826000"/>
            <a:ext cx="1524000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Fiber improvment </a:t>
            </a:r>
          </a:p>
        </p:txBody>
      </p:sp>
      <p:sp>
        <p:nvSpPr>
          <p:cNvPr id="86" name="Text Box 11"/>
          <p:cNvSpPr txBox="1">
            <a:spLocks noChangeArrowheads="1"/>
          </p:cNvSpPr>
          <p:nvPr/>
        </p:nvSpPr>
        <p:spPr bwMode="auto">
          <a:xfrm>
            <a:off x="6096000" y="4826000"/>
            <a:ext cx="1524000" cy="584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Physiological improvement</a:t>
            </a:r>
          </a:p>
        </p:txBody>
      </p:sp>
      <p:sp>
        <p:nvSpPr>
          <p:cNvPr id="87" name="Text Box 11"/>
          <p:cNvSpPr txBox="1">
            <a:spLocks noChangeArrowheads="1"/>
          </p:cNvSpPr>
          <p:nvPr/>
        </p:nvSpPr>
        <p:spPr bwMode="auto">
          <a:xfrm>
            <a:off x="7675563" y="4800600"/>
            <a:ext cx="1468437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Edible vaccine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4648200"/>
            <a:ext cx="7810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5800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864350" y="4638675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5316538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3730625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209800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8489950" y="4659313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72" grpId="0" animBg="1"/>
      <p:bldP spid="7173" grpId="0"/>
      <p:bldP spid="7175" grpId="0"/>
      <p:bldP spid="7176" grpId="0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7201" grpId="0" animBg="1"/>
      <p:bldP spid="7202" grpId="0" animBg="1"/>
      <p:bldP spid="82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Fluorescence in situ hybridization and Karyo-typing (FISH) of microRNA159 plant MC1(3)-2</a:t>
            </a:r>
            <a:endParaRPr lang="en-US" altLang="en-US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25538"/>
            <a:ext cx="83820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52400" y="1676400"/>
            <a:ext cx="114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An alternative way of exploring wax role against CLCuV Transmission</a:t>
            </a:r>
            <a:endParaRPr lang="en-US" altLang="en-US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838200" y="1371600"/>
            <a:ext cx="8001000" cy="4876800"/>
            <a:chOff x="195" y="2220"/>
            <a:chExt cx="12600" cy="7679"/>
          </a:xfrm>
        </p:grpSpPr>
        <p:pic>
          <p:nvPicPr>
            <p:cNvPr id="38920" name="Picture 1" descr="F:\AZMAT\Mphil\Res\Thesis azmat\Pic results\Photo0719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2220"/>
              <a:ext cx="5490" cy="348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1" name="Picture 6" descr="Photo072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6289"/>
              <a:ext cx="5491" cy="361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2" name="Picture 7" descr="Photo024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" y="2280"/>
              <a:ext cx="5476" cy="354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3" name="Text Box 10"/>
            <p:cNvSpPr txBox="1">
              <a:spLocks noChangeArrowheads="1"/>
            </p:cNvSpPr>
            <p:nvPr/>
          </p:nvSpPr>
          <p:spPr bwMode="auto">
            <a:xfrm>
              <a:off x="6075" y="6539"/>
              <a:ext cx="6720" cy="336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Figure:  Plants after incubation of whiteflies (A) Wax mutant GaWM3 showing symptoms of upward curling (B) </a:t>
              </a:r>
              <a:r>
                <a:rPr lang="en-US" altLang="en-US" sz="1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Gossypium</a:t>
              </a:r>
              <a:r>
                <a:rPr lang="en-US" alt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arboreum</a:t>
              </a:r>
              <a:r>
                <a:rPr lang="en-US" alt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- 786 have no symptoms on it while (C) </a:t>
              </a:r>
              <a:r>
                <a:rPr lang="en-US" altLang="en-US" sz="1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Gossypium</a:t>
              </a:r>
              <a:r>
                <a:rPr lang="en-US" alt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hirsutum</a:t>
              </a:r>
              <a:r>
                <a:rPr lang="en-US" alt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MNH 93 showing severe leaf curling, enation and thickening of leaf veins. </a:t>
              </a:r>
              <a:endPara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917" name="Oval 6"/>
          <p:cNvSpPr>
            <a:spLocks noChangeArrowheads="1"/>
          </p:cNvSpPr>
          <p:nvPr/>
        </p:nvSpPr>
        <p:spPr bwMode="auto">
          <a:xfrm>
            <a:off x="3925888" y="5884863"/>
            <a:ext cx="360362" cy="32861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C</a:t>
            </a:r>
            <a:endParaRPr lang="en-US" altLang="en-US" sz="1800"/>
          </a:p>
        </p:txBody>
      </p:sp>
      <p:sp>
        <p:nvSpPr>
          <p:cNvPr id="38918" name="Oval 7"/>
          <p:cNvSpPr>
            <a:spLocks noChangeArrowheads="1"/>
          </p:cNvSpPr>
          <p:nvPr/>
        </p:nvSpPr>
        <p:spPr bwMode="auto">
          <a:xfrm>
            <a:off x="7840663" y="3287713"/>
            <a:ext cx="360362" cy="32861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B</a:t>
            </a:r>
            <a:endParaRPr lang="en-US" altLang="en-US" sz="1800"/>
          </a:p>
        </p:txBody>
      </p:sp>
      <p:sp>
        <p:nvSpPr>
          <p:cNvPr id="38919" name="Oval 8"/>
          <p:cNvSpPr>
            <a:spLocks noChangeArrowheads="1"/>
          </p:cNvSpPr>
          <p:nvPr/>
        </p:nvSpPr>
        <p:spPr bwMode="auto">
          <a:xfrm>
            <a:off x="3875088" y="3232150"/>
            <a:ext cx="361950" cy="3286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A</a:t>
            </a:r>
            <a:endParaRPr lang="en-US" altLang="en-US" sz="180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953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Dye assay of Whitefly for wax as Barrier</a:t>
            </a:r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213" y="2462213"/>
            <a:ext cx="1828800" cy="3876675"/>
          </a:xfrm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505075"/>
            <a:ext cx="192246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462213"/>
            <a:ext cx="19986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2213"/>
            <a:ext cx="1676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863" y="2505075"/>
            <a:ext cx="18700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2"/>
          <p:cNvSpPr txBox="1">
            <a:spLocks noChangeArrowheads="1"/>
          </p:cNvSpPr>
          <p:nvPr/>
        </p:nvSpPr>
        <p:spPr bwMode="auto">
          <a:xfrm rot="-5400000">
            <a:off x="-779462" y="4454525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Normal Fly from Field</a:t>
            </a:r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 rot="-5400000">
            <a:off x="419101" y="4303712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arboreum</a:t>
            </a:r>
          </a:p>
        </p:txBody>
      </p:sp>
      <p:sp>
        <p:nvSpPr>
          <p:cNvPr id="39946" name="TextBox 9"/>
          <p:cNvSpPr txBox="1">
            <a:spLocks noChangeArrowheads="1"/>
          </p:cNvSpPr>
          <p:nvPr/>
        </p:nvSpPr>
        <p:spPr bwMode="auto">
          <a:xfrm rot="-5400000">
            <a:off x="2266951" y="430371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harkasnessi</a:t>
            </a:r>
          </a:p>
        </p:txBody>
      </p:sp>
      <p:sp>
        <p:nvSpPr>
          <p:cNvPr id="39947" name="TextBox 10"/>
          <p:cNvSpPr txBox="1">
            <a:spLocks noChangeArrowheads="1"/>
          </p:cNvSpPr>
          <p:nvPr/>
        </p:nvSpPr>
        <p:spPr bwMode="auto">
          <a:xfrm rot="-5400000">
            <a:off x="4170363" y="430371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hirsutum</a:t>
            </a:r>
          </a:p>
        </p:txBody>
      </p:sp>
      <p:sp>
        <p:nvSpPr>
          <p:cNvPr id="39948" name="TextBox 11"/>
          <p:cNvSpPr txBox="1">
            <a:spLocks noChangeArrowheads="1"/>
          </p:cNvSpPr>
          <p:nvPr/>
        </p:nvSpPr>
        <p:spPr bwMode="auto">
          <a:xfrm rot="-5400000">
            <a:off x="5559425" y="4032250"/>
            <a:ext cx="320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 arboreum mutant</a:t>
            </a:r>
          </a:p>
        </p:txBody>
      </p:sp>
      <p:sp>
        <p:nvSpPr>
          <p:cNvPr id="13" name="Oval 12"/>
          <p:cNvSpPr/>
          <p:nvPr/>
        </p:nvSpPr>
        <p:spPr>
          <a:xfrm>
            <a:off x="7315200" y="3656013"/>
            <a:ext cx="533400" cy="106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9800" y="3581400"/>
            <a:ext cx="685800" cy="14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7200" y="3713163"/>
            <a:ext cx="685800" cy="1411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Visit of USDA and ICARDA Team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495800"/>
            <a:ext cx="4114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295400"/>
            <a:ext cx="4029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512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2362200" y="4038600"/>
            <a:ext cx="4614863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/>
              <a:t>Visit of USDA and ICARDA Team on 25-03-2013</a:t>
            </a:r>
          </a:p>
        </p:txBody>
      </p:sp>
      <p:sp>
        <p:nvSpPr>
          <p:cNvPr id="40969" name="TextBox 3"/>
          <p:cNvSpPr txBox="1">
            <a:spLocks noChangeArrowheads="1"/>
          </p:cNvSpPr>
          <p:nvPr/>
        </p:nvSpPr>
        <p:spPr bwMode="auto">
          <a:xfrm>
            <a:off x="228600" y="6477000"/>
            <a:ext cx="42672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/>
              <a:t>Morphology of Transgenic Plants in Tunnel</a:t>
            </a:r>
          </a:p>
        </p:txBody>
      </p:sp>
      <p:sp>
        <p:nvSpPr>
          <p:cNvPr id="40970" name="TextBox 4"/>
          <p:cNvSpPr txBox="1">
            <a:spLocks noChangeArrowheads="1"/>
          </p:cNvSpPr>
          <p:nvPr/>
        </p:nvSpPr>
        <p:spPr bwMode="auto">
          <a:xfrm>
            <a:off x="4724400" y="6477000"/>
            <a:ext cx="41148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/>
              <a:t>Close Overview of Plant Architecture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7" name="Picture 2" descr="F:\Red Flash data\ICARDA  pics\IMG_6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381000" y="60960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2012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" y="3498669"/>
          <a:ext cx="89916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011" name="Grafik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962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511300"/>
            <a:ext cx="190341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 See full-sized image  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675" y="1905000"/>
            <a:ext cx="36004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Application of State of the art Technology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de-DE" dirty="0" smtClean="0"/>
              <a:t>Abdul Qayyum Rao CEMB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612775" y="6443663"/>
            <a:ext cx="1673225" cy="414337"/>
          </a:xfrm>
        </p:spPr>
        <p:txBody>
          <a:bodyPr/>
          <a:lstStyle/>
          <a:p>
            <a:pPr>
              <a:defRPr/>
            </a:pPr>
            <a:fld id="{92EEC2FF-F6B1-4953-8BD6-DF423CDA3B5D}" type="datetime1">
              <a:rPr lang="de-DE"/>
              <a:pPr>
                <a:defRPr/>
              </a:pPr>
              <a:t>2/16/18</a:t>
            </a:fld>
            <a:endParaRPr lang="de-DE" dirty="0"/>
          </a:p>
        </p:txBody>
      </p:sp>
      <p:pic>
        <p:nvPicPr>
          <p:cNvPr id="44037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38" y="1081088"/>
            <a:ext cx="34798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1069975"/>
            <a:ext cx="37068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Grafi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" y="4283075"/>
            <a:ext cx="2971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4471988"/>
            <a:ext cx="30130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hteck 10"/>
          <p:cNvSpPr>
            <a:spLocks noChangeArrowheads="1"/>
          </p:cNvSpPr>
          <p:nvPr/>
        </p:nvSpPr>
        <p:spPr bwMode="auto">
          <a:xfrm>
            <a:off x="4064000" y="4354513"/>
            <a:ext cx="528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042" name="Rechteck 11"/>
          <p:cNvSpPr>
            <a:spLocks noChangeArrowheads="1"/>
          </p:cNvSpPr>
          <p:nvPr/>
        </p:nvSpPr>
        <p:spPr bwMode="auto">
          <a:xfrm>
            <a:off x="4100513" y="5083175"/>
            <a:ext cx="527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043" name="Rechteck 12"/>
          <p:cNvSpPr>
            <a:spLocks noChangeArrowheads="1"/>
          </p:cNvSpPr>
          <p:nvPr/>
        </p:nvSpPr>
        <p:spPr bwMode="auto">
          <a:xfrm>
            <a:off x="5472113" y="4714875"/>
            <a:ext cx="527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2987675" y="3675063"/>
            <a:ext cx="1152525" cy="977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81463" y="3644900"/>
            <a:ext cx="1025525" cy="682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516688" y="5083175"/>
            <a:ext cx="287337" cy="0"/>
          </a:xfrm>
          <a:prstGeom prst="straightConnector1">
            <a:avLst/>
          </a:prstGeom>
          <a:ln w="38100">
            <a:solidFill>
              <a:srgbClr val="82B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7" name="Grafik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25" y="4397375"/>
            <a:ext cx="21923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Textfeld 23"/>
          <p:cNvSpPr txBox="1">
            <a:spLocks noChangeArrowheads="1"/>
          </p:cNvSpPr>
          <p:nvPr/>
        </p:nvSpPr>
        <p:spPr bwMode="auto">
          <a:xfrm>
            <a:off x="7092950" y="5867400"/>
            <a:ext cx="205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Happy Cotton and Healthy Economy</a:t>
            </a:r>
          </a:p>
        </p:txBody>
      </p:sp>
    </p:spTree>
  </p:cSld>
  <p:clrMapOvr>
    <a:masterClrMapping/>
  </p:clrMapOvr>
  <p:transition xmlns:p14="http://schemas.microsoft.com/office/powerpoint/2010/main" spd="slow" advClick="0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670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72394">
            <a:off x="3886200" y="3276600"/>
            <a:ext cx="22987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2272">
            <a:off x="4732338" y="3619500"/>
            <a:ext cx="225583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901">
            <a:off x="5576888" y="3935413"/>
            <a:ext cx="23526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41183">
            <a:off x="6450013" y="4232275"/>
            <a:ext cx="23288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649069"/>
            <a:ext cx="6875087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CEMB Appreciations and Awards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First Technology Award on production of Insect Resistant Cotton March, 2015</a:t>
            </a:r>
          </a:p>
        </p:txBody>
      </p:sp>
      <p:pic>
        <p:nvPicPr>
          <p:cNvPr id="3" name="Picture 2" descr="file:///C:/Documents%20and%20Settings/plantlab/Local%20Settings/Temp/Rar$DIa0.012/P30501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167855"/>
            <a:ext cx="5029200" cy="294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50292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First Technology Award on production of Klean Cotton on November 2015</a:t>
            </a:r>
          </a:p>
        </p:txBody>
      </p:sp>
      <p:pic>
        <p:nvPicPr>
          <p:cNvPr id="47107" name="Picture 2" descr="F:\Award\DSCN41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91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990600" y="6248400"/>
            <a:ext cx="71628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Hari </a:t>
            </a:r>
            <a:r>
              <a:rPr lang="en-US" alt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en-US" sz="1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Invention to Innovation Summit 2015</a:t>
            </a:r>
            <a:endParaRPr lang="en-US" alt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20574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05400" y="14478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0" y="20574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2447925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20%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19200" y="3581400"/>
          <a:ext cx="461665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2976391" y="2447976"/>
          <a:ext cx="461665" cy="2721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4643735" y="1785580"/>
          <a:ext cx="461665" cy="17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04800" y="2514600"/>
            <a:ext cx="8153400" cy="4154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dirty="0" smtClean="0"/>
              <a:t>CEMB has newly constructed furnished Auditorium</a:t>
            </a:r>
          </a:p>
          <a:p>
            <a:pPr>
              <a:defRPr/>
            </a:pPr>
            <a:endParaRPr lang="en-US" altLang="en-US" sz="2400" dirty="0" smtClean="0"/>
          </a:p>
          <a:p>
            <a:pPr>
              <a:defRPr/>
            </a:pPr>
            <a:r>
              <a:rPr lang="en-US" altLang="en-US" sz="2400" dirty="0" smtClean="0"/>
              <a:t>Furnished Guest house within walled area.</a:t>
            </a:r>
          </a:p>
          <a:p>
            <a:pPr>
              <a:defRPr/>
            </a:pPr>
            <a:endParaRPr lang="en-US" altLang="en-US" sz="2400" dirty="0" smtClean="0"/>
          </a:p>
          <a:p>
            <a:pPr algn="ctr">
              <a:defRPr/>
            </a:pPr>
            <a:r>
              <a:rPr lang="en-US" altLang="en-US" sz="2400" b="1" dirty="0" smtClean="0"/>
              <a:t>Request</a:t>
            </a:r>
          </a:p>
          <a:p>
            <a:pPr algn="ctr">
              <a:defRPr/>
            </a:pPr>
            <a:endParaRPr lang="en-US" altLang="en-US" sz="2400" b="1" dirty="0" smtClean="0"/>
          </a:p>
          <a:p>
            <a:pPr algn="ctr">
              <a:defRPr/>
            </a:pPr>
            <a:r>
              <a:rPr lang="en-US" altLang="en-US" sz="2400" b="1" dirty="0" smtClean="0"/>
              <a:t>ICAC is therefore requested </a:t>
            </a:r>
          </a:p>
          <a:p>
            <a:pPr algn="ctr">
              <a:defRPr/>
            </a:pPr>
            <a:endParaRPr lang="en-US" altLang="en-US" sz="2400" b="1" dirty="0" smtClean="0"/>
          </a:p>
          <a:p>
            <a:pPr algn="ctr">
              <a:defRPr/>
            </a:pPr>
            <a:r>
              <a:rPr lang="en-US" altLang="en-US" sz="2400" b="1" dirty="0" smtClean="0"/>
              <a:t>to give a chance to </a:t>
            </a:r>
          </a:p>
          <a:p>
            <a:pPr algn="ctr">
              <a:defRPr/>
            </a:pPr>
            <a:endParaRPr lang="en-US" altLang="en-US" sz="2400" b="1" dirty="0" smtClean="0"/>
          </a:p>
          <a:p>
            <a:pPr algn="ctr">
              <a:defRPr/>
            </a:pPr>
            <a:r>
              <a:rPr lang="en-US" altLang="en-US" sz="2400" b="1" dirty="0" smtClean="0"/>
              <a:t>CEMB, Lahore Pakistan for hosting ICAC meeting in future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76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Acknowledgements and Request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Thankful to</a:t>
            </a:r>
          </a:p>
          <a:p>
            <a:r>
              <a:rPr lang="en-US" sz="2400" b="1" dirty="0" smtClean="0"/>
              <a:t>ICAC</a:t>
            </a:r>
          </a:p>
          <a:p>
            <a:r>
              <a:rPr lang="en-US" sz="2400" b="1" dirty="0" smtClean="0"/>
              <a:t>ICRA,</a:t>
            </a:r>
          </a:p>
          <a:p>
            <a:r>
              <a:rPr lang="en-US" sz="2400" b="1" dirty="0" smtClean="0"/>
              <a:t>Especially Dr. </a:t>
            </a:r>
            <a:r>
              <a:rPr lang="en-US" sz="2400" b="1" dirty="0" err="1" smtClean="0"/>
              <a:t>Keshav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Kranthi</a:t>
            </a:r>
            <a:r>
              <a:rPr lang="en-US" sz="2400" b="1" dirty="0" smtClean="0"/>
              <a:t>, Michael FOK and Prof </a:t>
            </a:r>
            <a:r>
              <a:rPr lang="en-US" sz="2400" b="1" dirty="0" err="1" smtClean="0"/>
              <a:t>Negm</a:t>
            </a:r>
            <a:endParaRPr lang="en-US" sz="2400" b="1" dirty="0"/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9155" name="Picture 2" descr="C:\Users\Dr Abdul Qayyum\Downloads\10378223_284272391749921_29048490717876212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838200" y="3048000"/>
            <a:ext cx="7924800" cy="3575050"/>
            <a:chOff x="838200" y="3276600"/>
            <a:chExt cx="7924800" cy="3575050"/>
          </a:xfrm>
        </p:grpSpPr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276600"/>
              <a:ext cx="79248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12272">
              <a:off x="2979305" y="3813175"/>
              <a:ext cx="2255838" cy="232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20901">
              <a:off x="4052201" y="4114800"/>
              <a:ext cx="2352675" cy="237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941183">
              <a:off x="5394881" y="4479925"/>
              <a:ext cx="2328863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22987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81200" y="457200"/>
            <a:ext cx="5245100" cy="1143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/>
              <a:t>Thankyou/</a:t>
            </a:r>
            <a:r>
              <a:rPr lang="en-US" sz="3600" b="1" i="1" dirty="0" err="1"/>
              <a:t>Danke</a:t>
            </a:r>
            <a:endParaRPr lang="en-US" sz="3600" b="1" i="1" dirty="0"/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26513" cy="7620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Somatic Embryogenesis of Local and Wild Relatives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0613"/>
            <a:ext cx="91440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Steps of Cotton Transformation</a:t>
            </a:r>
            <a:endParaRPr lang="en-US" altLang="en-US" sz="5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84163" y="5410200"/>
            <a:ext cx="2992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Germination of embryos in sterilized flask</a:t>
            </a:r>
            <a:endParaRPr lang="en-US" alt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1613" y="1524000"/>
            <a:ext cx="8686800" cy="44958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1" name="Picture 4" descr="E:\PAK-US project\Pics ICARDA\DSC039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641475"/>
            <a:ext cx="25146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4"/>
          <p:cNvSpPr>
            <a:spLocks noChangeArrowheads="1"/>
          </p:cNvSpPr>
          <p:nvPr/>
        </p:nvSpPr>
        <p:spPr bwMode="auto">
          <a:xfrm>
            <a:off x="3332163" y="5410200"/>
            <a:ext cx="20018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Embryos are taken out</a:t>
            </a:r>
            <a:endParaRPr lang="en-US" altLang="en-US" sz="13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5" descr="E:\PAK-US project\Pics ICARDA\DSC039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627188"/>
            <a:ext cx="28956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5"/>
          <p:cNvSpPr>
            <a:spLocks noChangeArrowheads="1"/>
          </p:cNvSpPr>
          <p:nvPr/>
        </p:nvSpPr>
        <p:spPr bwMode="auto">
          <a:xfrm>
            <a:off x="5861050" y="5410200"/>
            <a:ext cx="3130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Agrobacterium-treated embryos are implanted on MS medium</a:t>
            </a:r>
          </a:p>
        </p:txBody>
      </p:sp>
      <p:pic>
        <p:nvPicPr>
          <p:cNvPr id="9225" name="Picture 6" descr="E:\PAK-US project\Pics ICARDA\DSC039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36713"/>
            <a:ext cx="297180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itle 1"/>
          <p:cNvSpPr txBox="1">
            <a:spLocks/>
          </p:cNvSpPr>
          <p:nvPr/>
        </p:nvSpPr>
        <p:spPr bwMode="auto">
          <a:xfrm>
            <a:off x="457200" y="838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Agrobacterium-mediated Shoot-apex method</a:t>
            </a:r>
            <a:endParaRPr lang="en-US" altLang="en-US" sz="4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Schematic Overview of Transgenic Plant Processing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6176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16256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352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5"/>
          <p:cNvSpPr>
            <a:spLocks noChangeArrowheads="1"/>
          </p:cNvSpPr>
          <p:nvPr/>
        </p:nvSpPr>
        <p:spPr bwMode="auto">
          <a:xfrm>
            <a:off x="4419600" y="3048000"/>
            <a:ext cx="1157288" cy="457200"/>
          </a:xfrm>
          <a:prstGeom prst="rightArrow">
            <a:avLst>
              <a:gd name="adj1" fmla="val 50000"/>
              <a:gd name="adj2" fmla="val 43523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646 bp</a:t>
            </a:r>
            <a:endParaRPr lang="en-US" altLang="en-US" sz="1800"/>
          </a:p>
        </p:txBody>
      </p: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6858000" y="4892675"/>
            <a:ext cx="2286000" cy="1965325"/>
            <a:chOff x="720" y="2528"/>
            <a:chExt cx="4320" cy="4312"/>
          </a:xfrm>
        </p:grpSpPr>
        <p:pic>
          <p:nvPicPr>
            <p:cNvPr id="10267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864"/>
            <a:stretch>
              <a:fillRect/>
            </a:stretch>
          </p:blipFill>
          <p:spPr bwMode="auto">
            <a:xfrm>
              <a:off x="720" y="2528"/>
              <a:ext cx="4320" cy="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Line 8"/>
            <p:cNvSpPr>
              <a:spLocks noChangeShapeType="1"/>
            </p:cNvSpPr>
            <p:nvPr/>
          </p:nvSpPr>
          <p:spPr bwMode="auto">
            <a:xfrm>
              <a:off x="2520" y="3780"/>
              <a:ext cx="720" cy="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9"/>
            <p:cNvSpPr>
              <a:spLocks noChangeShapeType="1"/>
            </p:cNvSpPr>
            <p:nvPr/>
          </p:nvSpPr>
          <p:spPr bwMode="auto">
            <a:xfrm>
              <a:off x="2700" y="3960"/>
              <a:ext cx="720" cy="3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10"/>
            <p:cNvSpPr>
              <a:spLocks noChangeShapeType="1"/>
            </p:cNvSpPr>
            <p:nvPr/>
          </p:nvSpPr>
          <p:spPr bwMode="auto">
            <a:xfrm>
              <a:off x="2700" y="4140"/>
              <a:ext cx="720" cy="5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Line 11"/>
            <p:cNvSpPr>
              <a:spLocks noChangeShapeType="1"/>
            </p:cNvSpPr>
            <p:nvPr/>
          </p:nvSpPr>
          <p:spPr bwMode="auto">
            <a:xfrm flipV="1">
              <a:off x="1620" y="4602"/>
              <a:ext cx="720" cy="7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76200" y="4343400"/>
            <a:ext cx="2286000" cy="3238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500" b="1" dirty="0" smtClean="0"/>
              <a:t>Putative Transgenic Plants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2590800" y="4343400"/>
            <a:ext cx="2179638" cy="33813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smtClean="0"/>
              <a:t>Transgenic Plant</a:t>
            </a:r>
          </a:p>
        </p:txBody>
      </p:sp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4953000" y="5343525"/>
            <a:ext cx="1828800" cy="55403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500" b="1" dirty="0" smtClean="0"/>
              <a:t>Copy no. of Transgene by FISH</a:t>
            </a:r>
          </a:p>
        </p:txBody>
      </p:sp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5265738" y="4310063"/>
            <a:ext cx="3886200" cy="3381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smtClean="0"/>
              <a:t>Confirmation of Transgene through PCR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486400" y="1524000"/>
            <a:ext cx="3657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 </a:t>
            </a:r>
            <a:r>
              <a:rPr lang="en-US" altLang="en-US" sz="1200" b="1">
                <a:solidFill>
                  <a:srgbClr val="FFFFFF"/>
                </a:solidFill>
              </a:rPr>
              <a:t>1    2      3     4    5    6    7    8     9   10    11    12   </a:t>
            </a:r>
            <a:endParaRPr lang="en-US" altLang="en-US" sz="120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848601" y="4799012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181600" y="6172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9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26"/>
          <a:stretch>
            <a:fillRect/>
          </a:stretch>
        </p:blipFill>
        <p:spPr bwMode="auto">
          <a:xfrm>
            <a:off x="2773363" y="5000625"/>
            <a:ext cx="21034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2286000" y="6165850"/>
            <a:ext cx="487363" cy="63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281" name="Group 14"/>
          <p:cNvGrpSpPr>
            <a:grpSpLocks/>
          </p:cNvGrpSpPr>
          <p:nvPr/>
        </p:nvGrpSpPr>
        <p:grpSpPr bwMode="auto">
          <a:xfrm>
            <a:off x="76200" y="5562600"/>
            <a:ext cx="2286000" cy="1295400"/>
            <a:chOff x="1654" y="4296"/>
            <a:chExt cx="8542" cy="3773"/>
          </a:xfrm>
        </p:grpSpPr>
        <p:sp>
          <p:nvSpPr>
            <p:cNvPr id="11282" name="Text Box 15"/>
            <p:cNvSpPr txBox="1">
              <a:spLocks noChangeArrowheads="1"/>
            </p:cNvSpPr>
            <p:nvPr/>
          </p:nvSpPr>
          <p:spPr bwMode="auto">
            <a:xfrm>
              <a:off x="1802" y="6959"/>
              <a:ext cx="8026" cy="111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4981" tIns="37490" rIns="74981" bIns="3749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Aft>
                  <a:spcPts val="1000"/>
                </a:spcAft>
                <a:defRPr/>
              </a:pPr>
              <a:r>
                <a:rPr lang="en-US" altLang="en-US" sz="1600" b="1" dirty="0" smtClean="0">
                  <a:solidFill>
                    <a:srgbClr val="000000"/>
                  </a:solidFill>
                </a:rPr>
                <a:t>ELISA of plants</a:t>
              </a:r>
              <a:endParaRPr lang="en-US" altLang="en-US" sz="2000" dirty="0" smtClean="0"/>
            </a:p>
          </p:txBody>
        </p:sp>
        <p:grpSp>
          <p:nvGrpSpPr>
            <p:cNvPr id="10260" name="Group 16"/>
            <p:cNvGrpSpPr>
              <a:grpSpLocks noChangeAspect="1"/>
            </p:cNvGrpSpPr>
            <p:nvPr/>
          </p:nvGrpSpPr>
          <p:grpSpPr bwMode="auto">
            <a:xfrm>
              <a:off x="1654" y="4296"/>
              <a:ext cx="8542" cy="3039"/>
              <a:chOff x="2520" y="8959"/>
              <a:chExt cx="8725" cy="3192"/>
            </a:xfrm>
          </p:grpSpPr>
          <p:sp>
            <p:nvSpPr>
              <p:cNvPr id="10261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2520" y="9427"/>
                <a:ext cx="8725" cy="2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0262" name="Group 18"/>
              <p:cNvGrpSpPr>
                <a:grpSpLocks/>
              </p:cNvGrpSpPr>
              <p:nvPr/>
            </p:nvGrpSpPr>
            <p:grpSpPr bwMode="auto">
              <a:xfrm>
                <a:off x="2520" y="8959"/>
                <a:ext cx="8725" cy="2674"/>
                <a:chOff x="720" y="2698"/>
                <a:chExt cx="4188" cy="1248"/>
              </a:xfrm>
            </p:grpSpPr>
            <p:grpSp>
              <p:nvGrpSpPr>
                <p:cNvPr id="10263" name="Group 19"/>
                <p:cNvGrpSpPr>
                  <a:grpSpLocks/>
                </p:cNvGrpSpPr>
                <p:nvPr/>
              </p:nvGrpSpPr>
              <p:grpSpPr bwMode="auto">
                <a:xfrm>
                  <a:off x="720" y="2698"/>
                  <a:ext cx="4188" cy="1248"/>
                  <a:chOff x="720" y="2698"/>
                  <a:chExt cx="4188" cy="1248"/>
                </a:xfrm>
              </p:grpSpPr>
              <p:pic>
                <p:nvPicPr>
                  <p:cNvPr id="10265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" y="2698"/>
                    <a:ext cx="4032" cy="12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266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2916"/>
                    <a:ext cx="408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74981" tIns="37490" rIns="74981" bIns="37490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ts val="1000"/>
                      </a:spcAft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102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20" y="3504"/>
                  <a:ext cx="417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74981" tIns="37490" rIns="74981" bIns="37490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500" b="1">
                      <a:solidFill>
                        <a:srgbClr val="00FF00"/>
                      </a:solidFill>
                    </a:rPr>
                    <a:t>  </a:t>
                  </a:r>
                  <a:endParaRPr lang="en-US" altLang="en-US" sz="1800"/>
                </a:p>
              </p:txBody>
            </p:sp>
          </p:grpSp>
        </p:grpSp>
      </p:grpSp>
      <p:cxnSp>
        <p:nvCxnSpPr>
          <p:cNvPr id="31" name="Straight Arrow Connector 30"/>
          <p:cNvCxnSpPr/>
          <p:nvPr/>
        </p:nvCxnSpPr>
        <p:spPr>
          <a:xfrm flipV="1">
            <a:off x="2087563" y="3124200"/>
            <a:ext cx="7016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2" grpId="0" animBg="1"/>
      <p:bldP spid="11273" grpId="0" animBg="1"/>
      <p:bldP spid="11274" grpId="0" animBg="1"/>
      <p:bldP spid="11275" grpId="0" animBg="1"/>
      <p:bldP spid="112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424113" y="1323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52663" y="128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8" name="Picture 4" descr="E:\GHAZANFAR 31.10.05\Pictures\PICTURES1\cotton20-9-05\PICT001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" y="323850"/>
            <a:ext cx="8534400" cy="11049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7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FIELD TRIAL OF TRANSGENIC COTTON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5562600" y="25527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A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5638800" y="3581400"/>
            <a:ext cx="47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B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638800" y="4267200"/>
            <a:ext cx="47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304800" y="2971800"/>
            <a:ext cx="556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 flipV="1">
            <a:off x="5867400" y="2895600"/>
            <a:ext cx="2895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04800" y="3429000"/>
            <a:ext cx="5562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 flipV="1">
            <a:off x="5867400" y="3276600"/>
            <a:ext cx="2971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285750" y="4895850"/>
            <a:ext cx="859155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 aerial view of the </a:t>
            </a:r>
            <a:r>
              <a:rPr lang="en-US" altLang="en-US" sz="19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altLang="en-US" sz="19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Cotton planted under biosafety guidelines.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Plants</a:t>
            </a:r>
            <a:r>
              <a:rPr lang="en-US" altLang="en-US" sz="33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 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Refugia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Sorghum Boundary to entrap 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 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genes from horizontal flow</a:t>
            </a: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33475"/>
            <a:ext cx="4267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1113" y="533400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DEVELOPMENT OF CEMB INSECT RESISTANTCOTTON</a:t>
            </a:r>
          </a:p>
        </p:txBody>
      </p:sp>
      <p:pic>
        <p:nvPicPr>
          <p:cNvPr id="12292" name="Picture 2" descr="PICT00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198563"/>
            <a:ext cx="47244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3854"/>
            <a:ext cx="4495799" cy="265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184301"/>
            <a:ext cx="4724400" cy="26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4191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mRNA  Expression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419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Temporal Expression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1092</Words>
  <Application>Microsoft Macintosh PowerPoint</Application>
  <PresentationFormat>On-screen Show (4:3)</PresentationFormat>
  <Paragraphs>196</Paragraphs>
  <Slides>41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Worksheet</vt:lpstr>
      <vt:lpstr>PowerPoint Presentation</vt:lpstr>
      <vt:lpstr>PowerPoint Presentation</vt:lpstr>
      <vt:lpstr>Plant Molecular Biology</vt:lpstr>
      <vt:lpstr>PowerPoint Presentation</vt:lpstr>
      <vt:lpstr>Somatic Embryogenesis of Local and Wild Relatives</vt:lpstr>
      <vt:lpstr>Steps of Cotton Transformation</vt:lpstr>
      <vt:lpstr>Schematic Overview of Transgenic Plant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weedicide Resistant Cotton</vt:lpstr>
      <vt:lpstr>Fluorescence in situ hybridization and Karyo-typing (FISH) </vt:lpstr>
      <vt:lpstr>Glyphosate Spray Assay of transgenic cotton plants at T3 generation @1900ml/acre </vt:lpstr>
      <vt:lpstr>PowerPoint Presentation</vt:lpstr>
      <vt:lpstr>PowerPoint Presentation</vt:lpstr>
      <vt:lpstr>CEMB KLEAN COTTON WITH  CEMB-33 AND CA-12</vt:lpstr>
      <vt:lpstr>PowerPoint Presentation</vt:lpstr>
      <vt:lpstr>PowerPoint Presentation</vt:lpstr>
      <vt:lpstr>PowerPoint Presentation</vt:lpstr>
      <vt:lpstr>Transformation of different Construct to Control CLCuV</vt:lpstr>
      <vt:lpstr>Whitefly feeding assay</vt:lpstr>
      <vt:lpstr>Pathogen derived Resistance against vector (Whitefly)</vt:lpstr>
      <vt:lpstr>Determination Of CLCV Titer of Transgenic And Control Plants of Construct Wf1 after Transmission Assay (Construct: 9)</vt:lpstr>
      <vt:lpstr>Non Pathogen derived Resistance against CLCuV</vt:lpstr>
      <vt:lpstr>T1 Generation </vt:lpstr>
      <vt:lpstr>Pathogen Derived Resistance against CLCuV  SOWING 30-04-2015</vt:lpstr>
      <vt:lpstr>Determination of integration and copy no through Southern Blot analysis </vt:lpstr>
      <vt:lpstr>Fluorescence in situ hybridization and Karyo-typing (FISH) of microRNA159 plant MC1(3)-2</vt:lpstr>
      <vt:lpstr>An alternative way of exploring wax role against CLCuV Transmission</vt:lpstr>
      <vt:lpstr>Dye assay of Whitefly for wax as Barrier</vt:lpstr>
      <vt:lpstr>Visit of USDA and ICARDA Team</vt:lpstr>
      <vt:lpstr>PowerPoint Presentation</vt:lpstr>
      <vt:lpstr>PowerPoint Presentation</vt:lpstr>
      <vt:lpstr>Application of State of the art Technology</vt:lpstr>
      <vt:lpstr>PowerPoint Presentation</vt:lpstr>
      <vt:lpstr>First Technology Award on production of Insect Resistant Cotton March, 2015</vt:lpstr>
      <vt:lpstr>First Technology Award on production of Klean Cotton on November 2015</vt:lpstr>
      <vt:lpstr>PowerPoint Presentation</vt:lpstr>
      <vt:lpstr>PowerPoint Presentation</vt:lpstr>
    </vt:vector>
  </TitlesOfParts>
  <Manager/>
  <Company>Hewlett-Packard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Ammara Ahad</dc:creator>
  <cp:keywords/>
  <dc:description/>
  <cp:lastModifiedBy>Keshav Kranthi</cp:lastModifiedBy>
  <cp:revision>232</cp:revision>
  <dcterms:created xsi:type="dcterms:W3CDTF">2014-11-13T18:08:20Z</dcterms:created>
  <dcterms:modified xsi:type="dcterms:W3CDTF">2018-02-16T20:29:38Z</dcterms:modified>
  <cp:category/>
</cp:coreProperties>
</file>