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64" r:id="rId4"/>
    <p:sldId id="261" r:id="rId5"/>
    <p:sldId id="265" r:id="rId6"/>
    <p:sldId id="270" r:id="rId7"/>
    <p:sldId id="258" r:id="rId8"/>
    <p:sldId id="262" r:id="rId9"/>
    <p:sldId id="259" r:id="rId10"/>
    <p:sldId id="263" r:id="rId11"/>
    <p:sldId id="266" r:id="rId12"/>
    <p:sldId id="268" r:id="rId13"/>
    <p:sldId id="260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09329978233354E-2"/>
          <c:y val="2.2405083244032072E-2"/>
          <c:w val="0.86907799524909524"/>
          <c:h val="0.84538123359580086"/>
        </c:manualLayout>
      </c:layout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Rainfall mm</c:v>
                </c:pt>
              </c:strCache>
            </c:strRef>
          </c:tx>
          <c:spPr>
            <a:ln w="38100"/>
          </c:spPr>
          <c:cat>
            <c:strRef>
              <c:f>Sheet2!$B$3:$B$32</c:f>
              <c:strCache>
                <c:ptCount val="25"/>
                <c:pt idx="0">
                  <c:v>June</c:v>
                </c:pt>
                <c:pt idx="4">
                  <c:v>July</c:v>
                </c:pt>
                <c:pt idx="8">
                  <c:v>August</c:v>
                </c:pt>
                <c:pt idx="12">
                  <c:v>September</c:v>
                </c:pt>
                <c:pt idx="16">
                  <c:v>October</c:v>
                </c:pt>
                <c:pt idx="20">
                  <c:v>November</c:v>
                </c:pt>
                <c:pt idx="24">
                  <c:v>December</c:v>
                </c:pt>
              </c:strCache>
            </c:strRef>
          </c:cat>
          <c:val>
            <c:numRef>
              <c:f>Sheet2!$C$3:$C$32</c:f>
              <c:numCache>
                <c:formatCode>General</c:formatCode>
                <c:ptCount val="30"/>
                <c:pt idx="0">
                  <c:v>5</c:v>
                </c:pt>
                <c:pt idx="1">
                  <c:v>30</c:v>
                </c:pt>
                <c:pt idx="2">
                  <c:v>60</c:v>
                </c:pt>
                <c:pt idx="3">
                  <c:v>55</c:v>
                </c:pt>
                <c:pt idx="4">
                  <c:v>75</c:v>
                </c:pt>
                <c:pt idx="5">
                  <c:v>70</c:v>
                </c:pt>
                <c:pt idx="6">
                  <c:v>65</c:v>
                </c:pt>
                <c:pt idx="7">
                  <c:v>80</c:v>
                </c:pt>
                <c:pt idx="8">
                  <c:v>85</c:v>
                </c:pt>
                <c:pt idx="9">
                  <c:v>70</c:v>
                </c:pt>
                <c:pt idx="10">
                  <c:v>62</c:v>
                </c:pt>
                <c:pt idx="11">
                  <c:v>50</c:v>
                </c:pt>
                <c:pt idx="12">
                  <c:v>70</c:v>
                </c:pt>
                <c:pt idx="13">
                  <c:v>30</c:v>
                </c:pt>
                <c:pt idx="14">
                  <c:v>15</c:v>
                </c:pt>
                <c:pt idx="15">
                  <c:v>10</c:v>
                </c:pt>
                <c:pt idx="16">
                  <c:v>0</c:v>
                </c:pt>
                <c:pt idx="17">
                  <c:v>15</c:v>
                </c:pt>
                <c:pt idx="18">
                  <c:v>0</c:v>
                </c:pt>
                <c:pt idx="19">
                  <c:v>5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3B-1748-8A02-72E2CA4AD274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HDPS Variety</c:v>
                </c:pt>
              </c:strCache>
            </c:strRef>
          </c:tx>
          <c:spPr>
            <a:ln w="38100"/>
          </c:spPr>
          <c:cat>
            <c:strRef>
              <c:f>Sheet2!$B$3:$B$32</c:f>
              <c:strCache>
                <c:ptCount val="25"/>
                <c:pt idx="0">
                  <c:v>June</c:v>
                </c:pt>
                <c:pt idx="4">
                  <c:v>July</c:v>
                </c:pt>
                <c:pt idx="8">
                  <c:v>August</c:v>
                </c:pt>
                <c:pt idx="12">
                  <c:v>September</c:v>
                </c:pt>
                <c:pt idx="16">
                  <c:v>October</c:v>
                </c:pt>
                <c:pt idx="20">
                  <c:v>November</c:v>
                </c:pt>
                <c:pt idx="24">
                  <c:v>December</c:v>
                </c:pt>
              </c:strCache>
            </c:strRef>
          </c:cat>
          <c:val>
            <c:numRef>
              <c:f>Sheet2!$D$3:$D$32</c:f>
              <c:numCache>
                <c:formatCode>General</c:formatCode>
                <c:ptCount val="30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22</c:v>
                </c:pt>
                <c:pt idx="7">
                  <c:v>26</c:v>
                </c:pt>
                <c:pt idx="8">
                  <c:v>30</c:v>
                </c:pt>
                <c:pt idx="9">
                  <c:v>34</c:v>
                </c:pt>
                <c:pt idx="10">
                  <c:v>38</c:v>
                </c:pt>
                <c:pt idx="11">
                  <c:v>38</c:v>
                </c:pt>
                <c:pt idx="12">
                  <c:v>36</c:v>
                </c:pt>
                <c:pt idx="13">
                  <c:v>32</c:v>
                </c:pt>
                <c:pt idx="14">
                  <c:v>28</c:v>
                </c:pt>
                <c:pt idx="15">
                  <c:v>22</c:v>
                </c:pt>
                <c:pt idx="16">
                  <c:v>18</c:v>
                </c:pt>
                <c:pt idx="17">
                  <c:v>14</c:v>
                </c:pt>
                <c:pt idx="18">
                  <c:v>10</c:v>
                </c:pt>
                <c:pt idx="19">
                  <c:v>10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6</c:v>
                </c:pt>
                <c:pt idx="24">
                  <c:v>4</c:v>
                </c:pt>
                <c:pt idx="25">
                  <c:v>4</c:v>
                </c:pt>
                <c:pt idx="26">
                  <c:v>0</c:v>
                </c:pt>
                <c:pt idx="27">
                  <c:v>6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3B-1748-8A02-72E2CA4AD274}"/>
            </c:ext>
          </c:extLst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Hybrid</c:v>
                </c:pt>
              </c:strCache>
            </c:strRef>
          </c:tx>
          <c:spPr>
            <a:ln w="38100"/>
          </c:spPr>
          <c:cat>
            <c:strRef>
              <c:f>Sheet2!$B$3:$B$32</c:f>
              <c:strCache>
                <c:ptCount val="25"/>
                <c:pt idx="0">
                  <c:v>June</c:v>
                </c:pt>
                <c:pt idx="4">
                  <c:v>July</c:v>
                </c:pt>
                <c:pt idx="8">
                  <c:v>August</c:v>
                </c:pt>
                <c:pt idx="12">
                  <c:v>September</c:v>
                </c:pt>
                <c:pt idx="16">
                  <c:v>October</c:v>
                </c:pt>
                <c:pt idx="20">
                  <c:v>November</c:v>
                </c:pt>
                <c:pt idx="24">
                  <c:v>December</c:v>
                </c:pt>
              </c:strCache>
            </c:strRef>
          </c:cat>
          <c:val>
            <c:numRef>
              <c:f>Sheet2!$E$3:$E$32</c:f>
              <c:numCache>
                <c:formatCode>General</c:formatCode>
                <c:ptCount val="30"/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14</c:v>
                </c:pt>
                <c:pt idx="6">
                  <c:v>16</c:v>
                </c:pt>
                <c:pt idx="7">
                  <c:v>18</c:v>
                </c:pt>
                <c:pt idx="8">
                  <c:v>20</c:v>
                </c:pt>
                <c:pt idx="9">
                  <c:v>22</c:v>
                </c:pt>
                <c:pt idx="10">
                  <c:v>26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40</c:v>
                </c:pt>
                <c:pt idx="15">
                  <c:v>46</c:v>
                </c:pt>
                <c:pt idx="16">
                  <c:v>50</c:v>
                </c:pt>
                <c:pt idx="17">
                  <c:v>50</c:v>
                </c:pt>
                <c:pt idx="18">
                  <c:v>46</c:v>
                </c:pt>
                <c:pt idx="19">
                  <c:v>42</c:v>
                </c:pt>
                <c:pt idx="20">
                  <c:v>36</c:v>
                </c:pt>
                <c:pt idx="21">
                  <c:v>26</c:v>
                </c:pt>
                <c:pt idx="22">
                  <c:v>20</c:v>
                </c:pt>
                <c:pt idx="23">
                  <c:v>16</c:v>
                </c:pt>
                <c:pt idx="24">
                  <c:v>14</c:v>
                </c:pt>
                <c:pt idx="25">
                  <c:v>12</c:v>
                </c:pt>
                <c:pt idx="26">
                  <c:v>10</c:v>
                </c:pt>
                <c:pt idx="27">
                  <c:v>10</c:v>
                </c:pt>
                <c:pt idx="28">
                  <c:v>8</c:v>
                </c:pt>
                <c:pt idx="29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3B-1748-8A02-72E2CA4AD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18976"/>
        <c:axId val="70720512"/>
      </c:lineChart>
      <c:catAx>
        <c:axId val="7071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720512"/>
        <c:crosses val="autoZero"/>
        <c:auto val="1"/>
        <c:lblAlgn val="ctr"/>
        <c:lblOffset val="100"/>
        <c:noMultiLvlLbl val="0"/>
      </c:catAx>
      <c:valAx>
        <c:axId val="70720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mm Rainfall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718976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41951055927486547"/>
          <c:y val="4.5694916374610234E-2"/>
          <c:w val="0.51899924768466565"/>
          <c:h val="0.109474927637374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0.57027</cdr:x>
      <cdr:y>0.25574</cdr:y>
    </cdr:from>
    <cdr:to>
      <cdr:x>0.71961</cdr:x>
      <cdr:y>0.30958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46877" y="14478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Tahoma" pitchFamily="34" charset="0"/>
              <a:ea typeface="Tahoma" pitchFamily="34" charset="0"/>
              <a:cs typeface="Tahoma" pitchFamily="34" charset="0"/>
            </a:rPr>
            <a:t>Boll formation</a:t>
          </a:r>
        </a:p>
      </cdr:txBody>
    </cdr:sp>
  </cdr:relSizeAnchor>
  <cdr:relSizeAnchor xmlns:cdr="http://schemas.openxmlformats.org/drawingml/2006/chartDrawing">
    <cdr:from>
      <cdr:x>0.35945</cdr:x>
      <cdr:y>0.39034</cdr:y>
    </cdr:from>
    <cdr:to>
      <cdr:x>0.50878</cdr:x>
      <cdr:y>0.44418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18077" y="2209800"/>
          <a:ext cx="1295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dirty="0">
              <a:latin typeface="Tahoma" pitchFamily="34" charset="0"/>
              <a:ea typeface="Tahoma" pitchFamily="34" charset="0"/>
              <a:cs typeface="Tahoma" pitchFamily="34" charset="0"/>
            </a:rPr>
            <a:t>Boll formation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670675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0" y="1752600"/>
            <a:ext cx="33147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72100" y="1752600"/>
            <a:ext cx="33147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72100" y="4114800"/>
            <a:ext cx="33147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Best Management Practices (BMP’</a:t>
            </a:r>
            <a:r>
              <a:rPr lang="en-US" cap="none" dirty="0"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81800" cy="838200"/>
          </a:xfrm>
        </p:spPr>
        <p:txBody>
          <a:bodyPr>
            <a:no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Blaise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Desouza</a:t>
            </a:r>
            <a:endParaRPr lang="en-US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ICAR-Central Institute for Cotton Research, Nagpur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762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en-US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Southern and Eastern Africa Cotton Forum (4-6 July 2018)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Crop diversification 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intercropping and crop rotation </a:t>
            </a:r>
            <a:endParaRPr lang="en-US" sz="27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91400" cy="6858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Better to have intercrops – legumes, some local vegetables etc.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Important that they are compatible fast growing and early maturing &lt;60 days</a:t>
            </a:r>
          </a:p>
          <a:p>
            <a:endParaRPr lang="en-US" dirty="0"/>
          </a:p>
        </p:txBody>
      </p:sp>
      <p:pic>
        <p:nvPicPr>
          <p:cNvPr id="6" name="Picture 2" descr="C:\Documents and Settings\tmc\Desktop\Photos for Dr Blaise\DSC0679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143000" y="34290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295400" y="3048000"/>
            <a:ext cx="76200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2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Right Rate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71550" lvl="1" indent="-51435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Right Balance</a:t>
            </a:r>
          </a:p>
          <a:p>
            <a:pPr marL="914400" lvl="1" indent="-457200">
              <a:spcBef>
                <a:spcPct val="50000"/>
              </a:spcBef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3. Right Timing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4024"/>
            <a:ext cx="8915400" cy="13746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Matching Nutrient Supply with Crop Demand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Insect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IPM and IRM based strategies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Advocate least use of insecticide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Following the window based strategy</a:t>
            </a:r>
          </a:p>
        </p:txBody>
      </p:sp>
      <p:pic>
        <p:nvPicPr>
          <p:cNvPr id="5" name="Picture 4" descr="jassid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686157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169039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ink bollworm"/>
          <p:cNvPicPr>
            <a:picLocks noChangeAspect="1" noChangeArrowheads="1"/>
          </p:cNvPicPr>
          <p:nvPr/>
        </p:nvPicPr>
        <p:blipFill>
          <a:blip r:embed="rId4" cstate="email">
            <a:lum bright="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1594134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639762"/>
          </a:xfrm>
        </p:spPr>
        <p:txBody>
          <a:bodyPr>
            <a:noAutofit/>
          </a:bodyPr>
          <a:lstStyle/>
          <a:p>
            <a:pPr algn="l" eaLnBrk="1" hangingPunct="1"/>
            <a:r>
              <a:rPr lang="en-IN" sz="4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Implements for Small farmers</a:t>
            </a:r>
          </a:p>
        </p:txBody>
      </p:sp>
      <p:sp>
        <p:nvSpPr>
          <p:cNvPr id="16387" name="Text Placeholder 4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229600" cy="36576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endParaRPr lang="en-IN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1" hangingPunct="1">
              <a:buNone/>
            </a:pPr>
            <a:endParaRPr lang="en-IN" sz="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defRPr/>
            </a:pPr>
            <a:r>
              <a:rPr lang="en-US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Specially designed for small holdings</a:t>
            </a:r>
          </a:p>
          <a:p>
            <a:pPr lvl="0">
              <a:defRPr/>
            </a:pPr>
            <a:r>
              <a:rPr lang="en-US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Mechanization helps in improving productivity</a:t>
            </a:r>
          </a:p>
          <a:p>
            <a:pPr lvl="0">
              <a:defRPr/>
            </a:pPr>
            <a:r>
              <a:rPr lang="en-US" sz="3300" dirty="0">
                <a:latin typeface="Tahoma" pitchFamily="34" charset="0"/>
                <a:ea typeface="Tahoma" pitchFamily="34" charset="0"/>
                <a:cs typeface="Tahoma" pitchFamily="34" charset="0"/>
              </a:rPr>
              <a:t>Reduce drudgery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I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8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4800600" cy="30480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7244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Users\ABC\Desktop\Logos\ICAR n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85800" y="304800"/>
            <a:ext cx="8001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Acknowledgements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Thankful to the ICAR and CICR for deputing me to attend the SEACF 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the ICAC for the invitation and sponsorship</a:t>
            </a:r>
          </a:p>
          <a:p>
            <a:pPr marL="514350" indent="-51435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Thank the local organizers for the kind hospitality</a:t>
            </a:r>
          </a:p>
        </p:txBody>
      </p:sp>
    </p:spTree>
    <p:extLst>
      <p:ext uri="{BB962C8B-B14F-4D97-AF65-F5344CB8AC3E}">
        <p14:creationId xmlns:p14="http://schemas.microsoft.com/office/powerpoint/2010/main" val="38179307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Some BMP technologies that can be adopted after suitable modifications to suit the local conditions</a:t>
            </a:r>
            <a:endParaRPr lang="en-IN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C:\Users\ABC\Desktop\Logos\ICAR n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3DE23-7A41-454A-A944-27F7C4656B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Reduced/conservation tillage systems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Timely planting in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rainfed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areas ensures crop taking full advantage of rainfall</a:t>
            </a:r>
            <a:endParaRPr lang="hi-IN" sz="2800" dirty="0">
              <a:latin typeface="Tahoma" pitchFamily="34" charset="0"/>
              <a:ea typeface="Tahoma" pitchFamily="34" charset="0"/>
            </a:endParaRPr>
          </a:p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Avoidance of late-season pests</a:t>
            </a:r>
            <a:r>
              <a:rPr lang="hi-IN" sz="2800" dirty="0">
                <a:latin typeface="Tahoma" pitchFamily="34" charset="0"/>
                <a:ea typeface="Tahoma" pitchFamily="34" charset="0"/>
              </a:rPr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Planting dates – </a:t>
            </a:r>
            <a:r>
              <a:rPr lang="en-US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rainfed</a:t>
            </a: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central India</a:t>
            </a: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1FAAEEF-1381-40DB-A46F-AAABD8EFC3A7}" type="slidenum">
              <a:rPr lang="en-US"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defRPr/>
              </a:pPr>
              <a:t>4</a:t>
            </a:fld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Picture Placeholder 7"/>
          <p:cNvGraphicFramePr>
            <a:graphicFrameLocks noGrp="1"/>
          </p:cNvGraphicFramePr>
          <p:nvPr>
            <p:ph type="pic" idx="1"/>
          </p:nvPr>
        </p:nvGraphicFramePr>
        <p:xfrm>
          <a:off x="1560513" y="152400"/>
          <a:ext cx="735488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IN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45 to 60 cm (1.5 - 2 feet) and 10 cm between plants</a:t>
            </a:r>
          </a:p>
          <a:p>
            <a:r>
              <a:rPr lang="en-IN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166,0000 to 222,000 plants/</a:t>
            </a:r>
            <a:r>
              <a:rPr lang="en-IN" sz="2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hectacre</a:t>
            </a:r>
            <a:endParaRPr lang="en-IN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IN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IN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Spacing, plant population, canopy management 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Agro-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ecoregion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based</a:t>
            </a:r>
          </a:p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Climate and soil type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Planting the right variety</a:t>
            </a:r>
          </a:p>
        </p:txBody>
      </p:sp>
      <p:pic>
        <p:nvPicPr>
          <p:cNvPr id="10" name="Picture 9" descr="D:\venu\Cotton growing Are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0998" cy="45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00529" y="1752600"/>
            <a:ext cx="4643471" cy="25853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30188" indent="-230188"/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Within Central zone </a:t>
            </a:r>
          </a:p>
          <a:p>
            <a:pPr marL="230188" indent="-230188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there area areas with 50 mm to 200mm available water capacity (mm/m), locations with shallow (&lt; 50 cm) to very deep (&gt;150 cm) soils of various textures, </a:t>
            </a:r>
          </a:p>
          <a:p>
            <a:pPr marL="230188" indent="-230188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varying from 300 to 1200mm </a:t>
            </a:r>
          </a:p>
          <a:p>
            <a:pPr marL="230188" indent="-230188"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LGP from 60 days (irrigated?) to more than 210 days.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1968" y="0"/>
            <a:ext cx="457203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 Narrow" pitchFamily="34" charset="0"/>
              </a:rPr>
              <a:t>Cotton is predominantly grown in India under arid, semi-arid and sub-humid conditions in the agro-eco regions (AER) 2 to10 </a:t>
            </a:r>
            <a:endParaRPr lang="en-IN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Ridge and furrow cultivation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Water requirement is critical during peak boll formation </a:t>
            </a:r>
            <a:r>
              <a:rPr lang="en-US" sz="3000" dirty="0">
                <a:latin typeface="Tahoma" pitchFamily="34" charset="0"/>
                <a:cs typeface="Tahoma" pitchFamily="34" charset="0"/>
              </a:rPr>
              <a:t>phase. Rain-fed cotton suffers most, especially in long duration varieties / hybrids.</a:t>
            </a:r>
          </a:p>
          <a:p>
            <a:r>
              <a:rPr lang="en-US" sz="3000" dirty="0">
                <a:latin typeface="Tahoma" pitchFamily="34" charset="0"/>
                <a:cs typeface="Tahoma" pitchFamily="34" charset="0"/>
              </a:rPr>
              <a:t>Method of soil and water conservation practiced in the low rainfall areas</a:t>
            </a:r>
          </a:p>
        </p:txBody>
      </p:sp>
      <p:pic>
        <p:nvPicPr>
          <p:cNvPr id="12293" name="Picture 4" descr="C:\Users\ABC\Desktop\Logos\ICAR n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850" y="4616450"/>
            <a:ext cx="33591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B382DB5-318F-4406-BE27-86CA3EB5F2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47106" name="Object 106"/>
          <p:cNvGraphicFramePr>
            <a:graphicFrameLocks noChangeAspect="1"/>
          </p:cNvGraphicFramePr>
          <p:nvPr/>
        </p:nvGraphicFramePr>
        <p:xfrm>
          <a:off x="76200" y="1127125"/>
          <a:ext cx="8915399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2194564" imgH="1389538" progId="">
                  <p:embed/>
                </p:oleObj>
              </mc:Choice>
              <mc:Fallback>
                <p:oleObj r:id="rId3" imgW="2194564" imgH="1389538" progId="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27125"/>
                        <a:ext cx="8915399" cy="565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0480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Making Broad bed furrows and </a:t>
            </a:r>
          </a:p>
          <a:p>
            <a:r>
              <a:rPr lang="en-IN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planting on beds across slope</a:t>
            </a:r>
            <a:r>
              <a:rPr lang="hi-IN" sz="4000" dirty="0">
                <a:latin typeface="Tahoma" pitchFamily="34" charset="0"/>
                <a:ea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8077200" cy="9144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N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Rain water harvesting and recycling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1148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IN" dirty="0">
                <a:latin typeface="Tahoma" pitchFamily="34" charset="0"/>
                <a:ea typeface="Tahoma" pitchFamily="34" charset="0"/>
                <a:cs typeface="Tahoma" pitchFamily="34" charset="0"/>
              </a:rPr>
              <a:t>Recycling harvested rain water to provide 1-2 protective irrigations</a:t>
            </a:r>
          </a:p>
          <a:p>
            <a:pPr eaLnBrk="1" hangingPunct="1"/>
            <a:r>
              <a:rPr lang="en-IN" dirty="0">
                <a:latin typeface="Tahoma" pitchFamily="34" charset="0"/>
                <a:ea typeface="Tahoma" pitchFamily="34" charset="0"/>
                <a:cs typeface="Tahoma" pitchFamily="34" charset="0"/>
              </a:rPr>
              <a:t>Yield improved by 30% </a:t>
            </a:r>
          </a:p>
          <a:p>
            <a:pPr eaLnBrk="1" hangingPunct="1"/>
            <a:r>
              <a:rPr lang="en-IN" dirty="0">
                <a:latin typeface="Tahoma" pitchFamily="34" charset="0"/>
                <a:ea typeface="Tahoma" pitchFamily="34" charset="0"/>
                <a:cs typeface="Tahoma" pitchFamily="34" charset="0"/>
              </a:rPr>
              <a:t>Drip method of irrigation for improved efficiency </a:t>
            </a:r>
          </a:p>
        </p:txBody>
      </p:sp>
      <p:pic>
        <p:nvPicPr>
          <p:cNvPr id="13316" name="Picture 2" descr="C:\Documents and Settings\tmc\Desktop\Photos for Dr Blaise\DSC027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1773368"/>
            <a:ext cx="3314700" cy="2168263"/>
          </a:xfrm>
        </p:spPr>
      </p:pic>
      <p:pic>
        <p:nvPicPr>
          <p:cNvPr id="13317" name="Picture 4" descr="DSC002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100" y="4208259"/>
            <a:ext cx="3314700" cy="2022881"/>
          </a:xfrm>
        </p:spPr>
      </p:pic>
      <p:pic>
        <p:nvPicPr>
          <p:cNvPr id="6" name="Picture 4" descr="C:\Users\ABC\Desktop\Logos\ICAR n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</TotalTime>
  <Words>380</Words>
  <Application>Microsoft Macintosh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Mangal</vt:lpstr>
      <vt:lpstr>Tahoma</vt:lpstr>
      <vt:lpstr>Tw Cen MT</vt:lpstr>
      <vt:lpstr>Wingdings</vt:lpstr>
      <vt:lpstr>Wingdings 2</vt:lpstr>
      <vt:lpstr>Median</vt:lpstr>
      <vt:lpstr>Best Management Practices (BMP’s)</vt:lpstr>
      <vt:lpstr>Some BMP technologies that can be adopted after suitable modifications to suit the local conditions</vt:lpstr>
      <vt:lpstr>PowerPoint Presentation</vt:lpstr>
      <vt:lpstr>Planting dates – rainfed central India</vt:lpstr>
      <vt:lpstr>Spacing, plant population, canopy management </vt:lpstr>
      <vt:lpstr>Planting the right variety</vt:lpstr>
      <vt:lpstr>Ridge and furrow cultivation</vt:lpstr>
      <vt:lpstr>PowerPoint Presentation</vt:lpstr>
      <vt:lpstr>Rain water harvesting and recycling</vt:lpstr>
      <vt:lpstr>Crop diversification – intercropping and crop rotation </vt:lpstr>
      <vt:lpstr>Matching Nutrient Supply with Crop Demand</vt:lpstr>
      <vt:lpstr>Insect Management</vt:lpstr>
      <vt:lpstr>Implements for Small farmers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Management Practices</dc:title>
  <dc:creator>Blaise Desouza</dc:creator>
  <cp:lastModifiedBy>Keshav Kranthi</cp:lastModifiedBy>
  <cp:revision>14</cp:revision>
  <dcterms:created xsi:type="dcterms:W3CDTF">2006-08-16T00:00:00Z</dcterms:created>
  <dcterms:modified xsi:type="dcterms:W3CDTF">2018-07-25T15:04:35Z</dcterms:modified>
</cp:coreProperties>
</file>