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90" r:id="rId5"/>
    <p:sldId id="259" r:id="rId6"/>
    <p:sldId id="260" r:id="rId7"/>
    <p:sldId id="261" r:id="rId8"/>
    <p:sldId id="262" r:id="rId9"/>
    <p:sldId id="301" r:id="rId10"/>
    <p:sldId id="268" r:id="rId11"/>
    <p:sldId id="295" r:id="rId12"/>
    <p:sldId id="264" r:id="rId13"/>
    <p:sldId id="298" r:id="rId14"/>
    <p:sldId id="300" r:id="rId15"/>
    <p:sldId id="297" r:id="rId16"/>
    <p:sldId id="296" r:id="rId17"/>
    <p:sldId id="299" r:id="rId18"/>
    <p:sldId id="305" r:id="rId19"/>
    <p:sldId id="302" r:id="rId20"/>
    <p:sldId id="309" r:id="rId21"/>
    <p:sldId id="310" r:id="rId22"/>
    <p:sldId id="266" r:id="rId23"/>
    <p:sldId id="265" r:id="rId24"/>
    <p:sldId id="31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923215965928791"/>
          <c:y val="4.4861391929187297E-2"/>
          <c:w val="0.77617664537215869"/>
          <c:h val="0.678908775878194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Hirsutum cultivar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CT</c:v>
                </c:pt>
                <c:pt idx="1">
                  <c:v>RT1</c:v>
                </c:pt>
                <c:pt idx="2">
                  <c:v>RT2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1153</c:v>
                </c:pt>
                <c:pt idx="1">
                  <c:v>1273</c:v>
                </c:pt>
                <c:pt idx="2">
                  <c:v>1280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B2-D443-BB1E-4EF48C2AAB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Arboreum cultivar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CT</c:v>
                </c:pt>
                <c:pt idx="1">
                  <c:v>RT1</c:v>
                </c:pt>
                <c:pt idx="2">
                  <c:v>RT2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1053</c:v>
                </c:pt>
                <c:pt idx="1">
                  <c:v>1099</c:v>
                </c:pt>
                <c:pt idx="2">
                  <c:v>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B2-D443-BB1E-4EF48C2AABD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Hirsutum hybrid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CT</c:v>
                </c:pt>
                <c:pt idx="1">
                  <c:v>RT1</c:v>
                </c:pt>
                <c:pt idx="2">
                  <c:v>RT2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1489</c:v>
                </c:pt>
                <c:pt idx="1">
                  <c:v>1740</c:v>
                </c:pt>
                <c:pt idx="2">
                  <c:v>1717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B2-D443-BB1E-4EF48C2AAB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067712"/>
        <c:axId val="116073600"/>
      </c:barChart>
      <c:catAx>
        <c:axId val="116067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16073600"/>
        <c:crosses val="autoZero"/>
        <c:auto val="1"/>
        <c:lblAlgn val="ctr"/>
        <c:lblOffset val="100"/>
        <c:noMultiLvlLbl val="0"/>
      </c:catAx>
      <c:valAx>
        <c:axId val="1160736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IN" dirty="0"/>
                  <a:t>kg/ha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16067712"/>
        <c:crosses val="autoZero"/>
        <c:crossBetween val="between"/>
        <c:majorUnit val="400"/>
      </c:valAx>
    </c:plotArea>
    <c:legend>
      <c:legendPos val="b"/>
      <c:layout>
        <c:manualLayout>
          <c:xMode val="edge"/>
          <c:yMode val="edge"/>
          <c:x val="0"/>
          <c:y val="0.83434273840769901"/>
          <c:w val="1"/>
          <c:h val="0.1488209025955089"/>
        </c:manualLayout>
      </c:layout>
      <c:overlay val="0"/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C615A-7AB4-4B97-A99A-4E11AFE8F64C}" type="datetimeFigureOut">
              <a:rPr lang="en-IN" smtClean="0"/>
              <a:pPr/>
              <a:t>25/07/18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CF58D-5F74-4B9B-ABE4-90C576686BD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7FB165-0AB3-45F1-846B-1DC3F81F03A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jpe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jpeg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696200" cy="24574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Conservation Agriculture – the BMP for Sustainable Cotton Production in Africa: Indian Experiences 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7724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Blaise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Desouza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ICAR-Central Institute for Cotton Research, Nagpur, Maharashtra</a:t>
            </a:r>
          </a:p>
          <a:p>
            <a:r>
              <a:rPr lang="en-US" dirty="0">
                <a:solidFill>
                  <a:schemeClr val="tx1"/>
                </a:solidFill>
              </a:rPr>
              <a:t>India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6248400"/>
            <a:ext cx="6934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Email: blaise_123@rediffmail.com</a:t>
            </a:r>
            <a:endParaRPr lang="en-IN" dirty="0"/>
          </a:p>
        </p:txBody>
      </p:sp>
      <p:pic>
        <p:nvPicPr>
          <p:cNvPr id="5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ahoma" pitchFamily="34" charset="0"/>
                <a:cs typeface="Tahoma" pitchFamily="34" charset="0"/>
              </a:rPr>
              <a:t>What farmers are doing now?</a:t>
            </a:r>
            <a:endParaRPr lang="en-IN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895600"/>
            <a:ext cx="7772400" cy="266700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Excessive tillage operations</a:t>
            </a:r>
          </a:p>
          <a:p>
            <a:pPr algn="ctr"/>
            <a:r>
              <a:rPr lang="en-US" sz="2400" dirty="0"/>
              <a:t>Hand weeding!!! (production cost increased)</a:t>
            </a:r>
          </a:p>
          <a:p>
            <a:pPr algn="ctr"/>
            <a:r>
              <a:rPr lang="en-US" sz="2400" dirty="0"/>
              <a:t>Burning crop residues</a:t>
            </a:r>
          </a:p>
          <a:p>
            <a:pPr algn="ctr"/>
            <a:endParaRPr lang="en-US" sz="2400" dirty="0"/>
          </a:p>
          <a:p>
            <a:pPr algn="ctr"/>
            <a:endParaRPr lang="en-IN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1026"/>
          <p:cNvSpPr>
            <a:spLocks noChangeArrowheads="1"/>
          </p:cNvSpPr>
          <p:nvPr/>
        </p:nvSpPr>
        <p:spPr bwMode="auto">
          <a:xfrm>
            <a:off x="609600" y="685800"/>
            <a:ext cx="7793037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400" dirty="0">
                <a:latin typeface="Tahoma" pitchFamily="34" charset="0"/>
                <a:cs typeface="Tahoma" pitchFamily="34" charset="0"/>
              </a:rPr>
              <a:t>Why till the soils? </a:t>
            </a:r>
          </a:p>
        </p:txBody>
      </p:sp>
      <p:sp>
        <p:nvSpPr>
          <p:cNvPr id="38916" name="Rectangle 1027"/>
          <p:cNvSpPr>
            <a:spLocks noChangeArrowheads="1"/>
          </p:cNvSpPr>
          <p:nvPr/>
        </p:nvSpPr>
        <p:spPr bwMode="auto">
          <a:xfrm>
            <a:off x="914400" y="18288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600" dirty="0"/>
              <a:t>Provide a good seed bed - ensures a good crop stand.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600" dirty="0"/>
              <a:t>Free of weeds (</a:t>
            </a:r>
            <a:r>
              <a:rPr lang="en-US" sz="3600" dirty="0">
                <a:solidFill>
                  <a:srgbClr val="C00000"/>
                </a:solidFill>
              </a:rPr>
              <a:t>possible by using pre-emergence herbicide</a:t>
            </a:r>
            <a:r>
              <a:rPr lang="en-US" sz="3600" dirty="0"/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600" dirty="0"/>
              <a:t>Summer plowing - to reduce problem of nematodes and destroy over-wintering population</a:t>
            </a:r>
          </a:p>
        </p:txBody>
      </p:sp>
      <p:pic>
        <p:nvPicPr>
          <p:cNvPr id="4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Methodology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Field Experiment continued over 9 years at the same site with a fixed plot layout</a:t>
            </a:r>
          </a:p>
          <a:p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Split Plot Design</a:t>
            </a:r>
          </a:p>
          <a:p>
            <a:pPr>
              <a:buNone/>
            </a:pPr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Main Plots were Tillage Treatments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Conventional tillage (Farmers practice)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Reduced tillage</a:t>
            </a:r>
            <a:r>
              <a:rPr lang="en-IN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 – two hoeing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Reduced tillage</a:t>
            </a:r>
            <a:r>
              <a:rPr lang="en-IN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– no hoeing</a:t>
            </a:r>
          </a:p>
          <a:p>
            <a:pPr marL="514350" indent="-514350">
              <a:buNone/>
            </a:pPr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Sub-plots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Without residue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ahoma" pitchFamily="34" charset="0"/>
                <a:ea typeface="Tahoma" pitchFamily="34" charset="0"/>
                <a:cs typeface="Tahoma" pitchFamily="34" charset="0"/>
              </a:rPr>
              <a:t>With residue (cotton crop and other crop; legume covers)</a:t>
            </a:r>
          </a:p>
        </p:txBody>
      </p:sp>
      <p:pic>
        <p:nvPicPr>
          <p:cNvPr id="4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819400"/>
            <a:ext cx="7772400" cy="622300"/>
          </a:xfrm>
        </p:spPr>
        <p:txBody>
          <a:bodyPr>
            <a:noAutofit/>
          </a:bodyPr>
          <a:lstStyle/>
          <a:p>
            <a:pPr algn="ctr"/>
            <a:r>
              <a:rPr lang="en-IN" sz="4400" cap="none" dirty="0"/>
              <a:t>Results </a:t>
            </a:r>
          </a:p>
        </p:txBody>
      </p:sp>
      <p:pic>
        <p:nvPicPr>
          <p:cNvPr id="3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IN" sz="3600" dirty="0">
                <a:latin typeface="Tahoma" pitchFamily="34" charset="0"/>
                <a:cs typeface="Tahoma" pitchFamily="34" charset="0"/>
              </a:rPr>
              <a:t>Seed cotton yield as affected by tillage system over years (1996 to 2008)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152400" y="1371600"/>
          <a:ext cx="5562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562600" y="1447800"/>
            <a:ext cx="3200400" cy="4495800"/>
          </a:xfrm>
        </p:spPr>
        <p:txBody>
          <a:bodyPr>
            <a:normAutofit/>
          </a:bodyPr>
          <a:lstStyle/>
          <a:p>
            <a:r>
              <a:rPr lang="en-IN" dirty="0"/>
              <a:t>Reduced tillage systems with crop residue recycled yields higher for the Upland cotton cultivars as well as hybrids</a:t>
            </a:r>
          </a:p>
          <a:p>
            <a:r>
              <a:rPr lang="en-IN" dirty="0"/>
              <a:t>Vice versa for the Asiatic cotton cultivars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0" y="58674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Blaise and </a:t>
            </a:r>
            <a:r>
              <a:rPr lang="en-IN" dirty="0" err="1"/>
              <a:t>Ravindran</a:t>
            </a:r>
            <a:r>
              <a:rPr lang="en-IN" dirty="0"/>
              <a:t> (2003)</a:t>
            </a:r>
          </a:p>
          <a:p>
            <a:r>
              <a:rPr lang="en-IN" dirty="0"/>
              <a:t>Blaise (2006)</a:t>
            </a:r>
          </a:p>
          <a:p>
            <a:r>
              <a:rPr lang="en-IN" dirty="0"/>
              <a:t>Blaise (2011)</a:t>
            </a:r>
          </a:p>
        </p:txBody>
      </p:sp>
      <p:pic>
        <p:nvPicPr>
          <p:cNvPr id="9" name="Picture 4" descr="C:\Users\ABC\Desktop\Logos\ICAR new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1129" y="304800"/>
            <a:ext cx="8774271" cy="6180961"/>
            <a:chOff x="-92075" y="147638"/>
            <a:chExt cx="9236075" cy="6557962"/>
          </a:xfrm>
        </p:grpSpPr>
        <p:graphicFrame>
          <p:nvGraphicFramePr>
            <p:cNvPr id="2050" name="Object 2"/>
            <p:cNvGraphicFramePr>
              <a:graphicFrameLocks noChangeAspect="1"/>
            </p:cNvGraphicFramePr>
            <p:nvPr/>
          </p:nvGraphicFramePr>
          <p:xfrm>
            <a:off x="5058311" y="609599"/>
            <a:ext cx="4085689" cy="3603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52" name="Worksheet" r:id="rId3" imgW="6258039" imgH="5391113" progId="Excel.Sheet.8">
                    <p:embed/>
                  </p:oleObj>
                </mc:Choice>
                <mc:Fallback>
                  <p:oleObj name="Worksheet" r:id="rId3" imgW="6258039" imgH="5391113" progId="Excel.Sheet.8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8311" y="609599"/>
                          <a:ext cx="4085689" cy="36037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7" name="TextBox 6"/>
            <p:cNvSpPr txBox="1">
              <a:spLocks noChangeArrowheads="1"/>
            </p:cNvSpPr>
            <p:nvPr/>
          </p:nvSpPr>
          <p:spPr bwMode="auto">
            <a:xfrm>
              <a:off x="152400" y="147638"/>
              <a:ext cx="8689647" cy="555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latin typeface="Tahoma" pitchFamily="34" charset="0"/>
                  <a:cs typeface="Tahoma" pitchFamily="34" charset="0"/>
                </a:rPr>
                <a:t>Results of on-farm trials </a:t>
              </a:r>
            </a:p>
          </p:txBody>
        </p:sp>
        <p:sp>
          <p:nvSpPr>
            <p:cNvPr id="2058" name="TextBox 7"/>
            <p:cNvSpPr txBox="1">
              <a:spLocks noChangeArrowheads="1"/>
            </p:cNvSpPr>
            <p:nvPr/>
          </p:nvSpPr>
          <p:spPr bwMode="auto">
            <a:xfrm>
              <a:off x="4953000" y="4876800"/>
              <a:ext cx="39624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514350" indent="-514350" eaLnBrk="0" hangingPunct="0">
                <a:buFont typeface="+mj-lt"/>
                <a:buAutoNum type="arabicPeriod"/>
              </a:pPr>
              <a:r>
                <a:rPr lang="en-US" sz="2400" dirty="0"/>
                <a:t>Increased boll retention </a:t>
              </a:r>
            </a:p>
            <a:p>
              <a:pPr marL="514350" indent="-514350" eaLnBrk="0" hangingPunct="0">
                <a:buFont typeface="+mj-lt"/>
                <a:buAutoNum type="arabicPeriod"/>
              </a:pPr>
              <a:r>
                <a:rPr lang="en-US" sz="2400" dirty="0"/>
                <a:t>High seed cotton yields</a:t>
              </a:r>
            </a:p>
            <a:p>
              <a:pPr marL="514350" indent="-514350" eaLnBrk="0" hangingPunct="0">
                <a:buFont typeface="+mj-lt"/>
                <a:buAutoNum type="arabicPeriod"/>
              </a:pPr>
              <a:r>
                <a:rPr lang="en-US" sz="2400" dirty="0"/>
                <a:t>Profitable</a:t>
              </a:r>
            </a:p>
          </p:txBody>
        </p:sp>
        <p:sp>
          <p:nvSpPr>
            <p:cNvPr id="2055" name="TextBox 9"/>
            <p:cNvSpPr txBox="1">
              <a:spLocks noChangeArrowheads="1"/>
            </p:cNvSpPr>
            <p:nvPr/>
          </p:nvSpPr>
          <p:spPr bwMode="auto">
            <a:xfrm>
              <a:off x="6477000" y="6324600"/>
              <a:ext cx="24384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dirty="0"/>
                <a:t>Blaise et al. 2005</a:t>
              </a:r>
            </a:p>
          </p:txBody>
        </p:sp>
        <p:pic>
          <p:nvPicPr>
            <p:cNvPr id="39943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92075" y="875268"/>
              <a:ext cx="5045075" cy="3505200"/>
            </a:xfrm>
            <a:prstGeom prst="rect">
              <a:avLst/>
            </a:prstGeom>
            <a:noFill/>
          </p:spPr>
        </p:pic>
      </p:grpSp>
      <p:pic>
        <p:nvPicPr>
          <p:cNvPr id="9" name="Picture 4" descr="C:\Users\ABC\Desktop\Logos\ICAR new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879980"/>
            <a:ext cx="6713498" cy="3679318"/>
            <a:chOff x="2514600" y="609601"/>
            <a:chExt cx="6376988" cy="3798888"/>
          </a:xfrm>
        </p:grpSpPr>
        <p:graphicFrame>
          <p:nvGraphicFramePr>
            <p:cNvPr id="1026" name="Object 4"/>
            <p:cNvGraphicFramePr>
              <a:graphicFrameLocks noChangeAspect="1"/>
            </p:cNvGraphicFramePr>
            <p:nvPr/>
          </p:nvGraphicFramePr>
          <p:xfrm>
            <a:off x="4624388" y="609601"/>
            <a:ext cx="4267200" cy="3798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3" name="Bitmap Image" r:id="rId3" imgW="2952381" imgH="2486372" progId="PBrush">
                    <p:embed/>
                  </p:oleObj>
                </mc:Choice>
                <mc:Fallback>
                  <p:oleObj name="Bitmap Image" r:id="rId3" imgW="2952381" imgH="2486372" progId="PBrush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4388" y="609601"/>
                          <a:ext cx="4267200" cy="37988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4" name="Text Box 8"/>
            <p:cNvSpPr txBox="1">
              <a:spLocks noChangeArrowheads="1"/>
            </p:cNvSpPr>
            <p:nvPr/>
          </p:nvSpPr>
          <p:spPr bwMode="auto">
            <a:xfrm>
              <a:off x="3365535" y="620112"/>
              <a:ext cx="766760" cy="381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Verdana" pitchFamily="34" charset="0"/>
                </a:rPr>
                <a:t>CT</a:t>
              </a:r>
            </a:p>
          </p:txBody>
        </p:sp>
        <p:sp>
          <p:nvSpPr>
            <p:cNvPr id="1035" name="Text Box 10"/>
            <p:cNvSpPr txBox="1">
              <a:spLocks noChangeArrowheads="1"/>
            </p:cNvSpPr>
            <p:nvPr/>
          </p:nvSpPr>
          <p:spPr bwMode="auto">
            <a:xfrm>
              <a:off x="2514600" y="3867150"/>
              <a:ext cx="1752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latin typeface="Verdana" pitchFamily="34" charset="0"/>
                </a:rPr>
                <a:t>RT</a:t>
              </a:r>
            </a:p>
          </p:txBody>
        </p:sp>
      </p:grp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3505200" y="4792007"/>
            <a:ext cx="4114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solidFill>
                  <a:srgbClr val="000099"/>
                </a:solidFill>
              </a:rPr>
              <a:t>CT: Conventional Tillage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</a:rPr>
              <a:t>RT: Reduced Tillage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/>
              <a:t>GM: Live Green manure </a:t>
            </a:r>
            <a:r>
              <a:rPr lang="en-US" sz="1600" b="1" i="1" dirty="0"/>
              <a:t>In situ</a:t>
            </a:r>
            <a:r>
              <a:rPr lang="en-US" sz="1600" b="1" dirty="0"/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/>
              <a:t>N: Nitrogen rates (kg/ha)</a:t>
            </a:r>
          </a:p>
        </p:txBody>
      </p:sp>
      <p:sp>
        <p:nvSpPr>
          <p:cNvPr id="14" name="Text Box 11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8534400" cy="523220"/>
          </a:xfrm>
          <a:ln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Conservation tillage with legume cover and nitrogen</a:t>
            </a:r>
          </a:p>
        </p:txBody>
      </p:sp>
      <p:sp>
        <p:nvSpPr>
          <p:cNvPr id="1032" name="TextBox 10"/>
          <p:cNvSpPr txBox="1">
            <a:spLocks noChangeArrowheads="1"/>
          </p:cNvSpPr>
          <p:nvPr/>
        </p:nvSpPr>
        <p:spPr bwMode="auto">
          <a:xfrm>
            <a:off x="6553200" y="6172200"/>
            <a:ext cx="236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dirty="0"/>
              <a:t>Blaise (2011);</a:t>
            </a:r>
          </a:p>
          <a:p>
            <a:pPr algn="r"/>
            <a:r>
              <a:rPr lang="en-US" dirty="0"/>
              <a:t>Blaise et al. (2017)</a:t>
            </a:r>
          </a:p>
        </p:txBody>
      </p:sp>
      <p:pic>
        <p:nvPicPr>
          <p:cNvPr id="12" name="Picture 4" descr="C:\Users\ABC\Desktop\Logos\ICAR new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3886200" y="2447817"/>
            <a:ext cx="4267200" cy="3657600"/>
            <a:chOff x="381000" y="588101"/>
            <a:chExt cx="5257800" cy="3914775"/>
          </a:xfrm>
        </p:grpSpPr>
        <p:graphicFrame>
          <p:nvGraphicFramePr>
            <p:cNvPr id="49159" name="Object 7"/>
            <p:cNvGraphicFramePr>
              <a:graphicFrameLocks noChangeAspect="1"/>
            </p:cNvGraphicFramePr>
            <p:nvPr/>
          </p:nvGraphicFramePr>
          <p:xfrm>
            <a:off x="381000" y="588101"/>
            <a:ext cx="5257800" cy="3914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3" name="Bitmap Image" r:id="rId3" imgW="5819048" imgH="3914286" progId="PBrush">
                    <p:embed/>
                  </p:oleObj>
                </mc:Choice>
                <mc:Fallback>
                  <p:oleObj name="Bitmap Image" r:id="rId3" imgW="5819048" imgH="3914286" progId="PBrush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588101"/>
                          <a:ext cx="5257800" cy="3914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99" name="Text Box 8"/>
            <p:cNvSpPr txBox="1">
              <a:spLocks noChangeArrowheads="1"/>
            </p:cNvSpPr>
            <p:nvPr/>
          </p:nvSpPr>
          <p:spPr bwMode="auto">
            <a:xfrm>
              <a:off x="1219200" y="816701"/>
              <a:ext cx="609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2"/>
                  </a:solidFill>
                </a:rPr>
                <a:t>ab</a:t>
              </a:r>
            </a:p>
          </p:txBody>
        </p:sp>
        <p:sp>
          <p:nvSpPr>
            <p:cNvPr id="8200" name="Text Box 9"/>
            <p:cNvSpPr txBox="1">
              <a:spLocks noChangeArrowheads="1"/>
            </p:cNvSpPr>
            <p:nvPr/>
          </p:nvSpPr>
          <p:spPr bwMode="auto">
            <a:xfrm>
              <a:off x="2438400" y="664301"/>
              <a:ext cx="457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8201" name="Text Box 10"/>
            <p:cNvSpPr txBox="1">
              <a:spLocks noChangeArrowheads="1"/>
            </p:cNvSpPr>
            <p:nvPr/>
          </p:nvSpPr>
          <p:spPr bwMode="auto">
            <a:xfrm>
              <a:off x="3581400" y="892901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8202" name="Text Box 11"/>
            <p:cNvSpPr txBox="1">
              <a:spLocks noChangeArrowheads="1"/>
            </p:cNvSpPr>
            <p:nvPr/>
          </p:nvSpPr>
          <p:spPr bwMode="auto">
            <a:xfrm>
              <a:off x="4648200" y="1447800"/>
              <a:ext cx="457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2"/>
                  </a:solidFill>
                </a:rPr>
                <a:t>c</a:t>
              </a:r>
            </a:p>
          </p:txBody>
        </p:sp>
      </p:grp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878167" y="115559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</a:rPr>
              <a:t>Potential to save 20 kg N by in situ green manure</a:t>
            </a:r>
          </a:p>
        </p:txBody>
      </p:sp>
      <p:pic>
        <p:nvPicPr>
          <p:cNvPr id="14" name="Picture 4" descr="C:\Users\ABC\Desktop\Logos\ICAR new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934200" y="6400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Blaise</a:t>
            </a:r>
            <a:r>
              <a:rPr lang="en-US" dirty="0"/>
              <a:t> (2011)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029E6298-7D02-704D-8885-D35E32E15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8009" y="1781412"/>
            <a:ext cx="2705652" cy="245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313084C1-C1EF-DB4D-928F-BF76AA3C1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885" y="4495800"/>
            <a:ext cx="2714287" cy="1597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534400" cy="685800"/>
          </a:xfrm>
        </p:spPr>
        <p:txBody>
          <a:bodyPr>
            <a:noAutofit/>
          </a:bodyPr>
          <a:lstStyle/>
          <a:p>
            <a:r>
              <a:rPr lang="en-IN" sz="3200" dirty="0">
                <a:latin typeface="Tahoma" pitchFamily="34" charset="0"/>
                <a:cs typeface="Tahoma" pitchFamily="34" charset="0"/>
              </a:rPr>
              <a:t>Impact of cover cropping studies </a:t>
            </a:r>
            <a:r>
              <a:rPr lang="en-IN" sz="2000" dirty="0">
                <a:latin typeface="Tahoma" pitchFamily="34" charset="0"/>
                <a:cs typeface="Tahoma" pitchFamily="34" charset="0"/>
              </a:rPr>
              <a:t>(2012-17)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066800"/>
            <a:ext cx="86868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Seed cotton yield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Generally, Cover plots yielded equivalent to weed free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latin typeface="Tahoma" pitchFamily="34" charset="0"/>
                <a:cs typeface="Tahoma" pitchFamily="34" charset="0"/>
              </a:rPr>
              <a:t>Pearl millet and Sorghum depressed seed cotton yield when grown as cover crops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Vice versa when applied as mulch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Polythene mulch hastened maturity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Newspaper mulch as effective as the weed free plot</a:t>
            </a:r>
          </a:p>
          <a:p>
            <a:pPr marL="342900" indent="-342900">
              <a:spcBef>
                <a:spcPts val="6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Soil Analysis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Soil microbiological and biochemical properties were better in the cover crop plots than those without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SEM-XRD Analysis done shows better soil aggregation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The images also clearly indicate that C accretion increased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Furthermore, from the Analysis, O2 content and pore space was greater in the cover than without cover crop treatments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286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ahoma" pitchFamily="34" charset="0"/>
                <a:cs typeface="Tahoma" pitchFamily="34" charset="0"/>
              </a:rPr>
              <a:t>New cover and mulch options available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1790700" y="2590800"/>
            <a:ext cx="6095999" cy="213360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7030A0"/>
                </a:solidFill>
              </a:rPr>
              <a:t>Legumes</a:t>
            </a:r>
            <a:r>
              <a:rPr lang="en-IN" sz="2800" dirty="0"/>
              <a:t> – native and indigenous</a:t>
            </a:r>
          </a:p>
          <a:p>
            <a:r>
              <a:rPr lang="en-IN" sz="2800" dirty="0">
                <a:solidFill>
                  <a:srgbClr val="7030A0"/>
                </a:solidFill>
              </a:rPr>
              <a:t>Cereals</a:t>
            </a:r>
            <a:r>
              <a:rPr lang="en-IN" sz="2800" dirty="0"/>
              <a:t> – sorghum, pearl millet</a:t>
            </a:r>
          </a:p>
          <a:p>
            <a:r>
              <a:rPr lang="en-IN" sz="2800" dirty="0">
                <a:solidFill>
                  <a:srgbClr val="7030A0"/>
                </a:solidFill>
              </a:rPr>
              <a:t>Oilseeds</a:t>
            </a:r>
            <a:r>
              <a:rPr lang="en-IN" sz="2800" dirty="0"/>
              <a:t> – sesame</a:t>
            </a:r>
          </a:p>
          <a:p>
            <a:r>
              <a:rPr lang="en-IN" sz="2800" dirty="0">
                <a:solidFill>
                  <a:srgbClr val="7030A0"/>
                </a:solidFill>
              </a:rPr>
              <a:t>Aromatic plants </a:t>
            </a:r>
            <a:r>
              <a:rPr lang="en-IN" sz="2800" dirty="0"/>
              <a:t>???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Outline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Methodology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Findings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Applications to the African context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Conclusions</a:t>
            </a:r>
          </a:p>
          <a:p>
            <a:endParaRPr lang="en-IN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Learning Lessons for Africa</a:t>
            </a:r>
            <a:endParaRPr lang="en-IN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Water scarcity</a:t>
            </a:r>
          </a:p>
          <a:p>
            <a:r>
              <a:rPr lang="en-US" dirty="0"/>
              <a:t>Impoverished soils/soil degradation</a:t>
            </a:r>
          </a:p>
          <a:p>
            <a:r>
              <a:rPr lang="en-US" dirty="0"/>
              <a:t>Lot of similarities between Africa and the SAT of India –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Mostly rain dependent cotton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Manual </a:t>
            </a:r>
            <a:r>
              <a:rPr lang="en-US" dirty="0" err="1"/>
              <a:t>labour</a:t>
            </a:r>
            <a:r>
              <a:rPr lang="en-US" dirty="0"/>
              <a:t> dependence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Traditional farming systems</a:t>
            </a:r>
          </a:p>
          <a:p>
            <a:r>
              <a:rPr lang="en-US" dirty="0"/>
              <a:t>However, traditional and inefficient tools still used in most parts of Africa</a:t>
            </a:r>
            <a:endParaRPr lang="en-IN" dirty="0"/>
          </a:p>
        </p:txBody>
      </p:sp>
      <p:pic>
        <p:nvPicPr>
          <p:cNvPr id="8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Conservation Systems are so good, why not followed!!</a:t>
            </a:r>
            <a:endParaRPr lang="en-IN" b="1" dirty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912" y="2667000"/>
            <a:ext cx="8229600" cy="2895600"/>
          </a:xfrm>
        </p:spPr>
        <p:txBody>
          <a:bodyPr/>
          <a:lstStyle/>
          <a:p>
            <a:r>
              <a:rPr lang="en-US" dirty="0"/>
              <a:t>Plenty of challenges exist: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Crop residues competing uses for animal and fuel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If herbicide is not used how can we check the weeds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Alternative to fertilizer application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Slow adoption due to understanding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Lack of evidence and data</a:t>
            </a:r>
            <a:endParaRPr lang="en-IN" sz="2400" dirty="0"/>
          </a:p>
        </p:txBody>
      </p:sp>
      <p:pic>
        <p:nvPicPr>
          <p:cNvPr id="4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What is immediately needed?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80" y="2133600"/>
            <a:ext cx="8001000" cy="39624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Identify cotton cultivars - short duration and compact growth habit </a:t>
            </a: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Research – collaborative</a:t>
            </a: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Efficient transfer of technology</a:t>
            </a: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Cotton mechanization and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small farm equipment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to improve farm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labour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efficiency</a:t>
            </a: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Identifying crops that are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indigenous and fix Nitrogen</a:t>
            </a: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Crops that are compatible with cotton for intercropping</a:t>
            </a:r>
          </a:p>
        </p:txBody>
      </p:sp>
      <p:pic>
        <p:nvPicPr>
          <p:cNvPr id="5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Acknowledgements 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63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Thank ICAR for deputing me to attend the 14</a:t>
            </a:r>
            <a:r>
              <a:rPr lang="en-US" baseline="30000" dirty="0"/>
              <a:t>th</a:t>
            </a:r>
            <a:r>
              <a:rPr lang="en-US" dirty="0"/>
              <a:t> SEACF</a:t>
            </a:r>
          </a:p>
          <a:p>
            <a:r>
              <a:rPr lang="en-US" dirty="0"/>
              <a:t>Thank Dr. K R </a:t>
            </a:r>
            <a:r>
              <a:rPr lang="en-US" dirty="0" err="1"/>
              <a:t>Kranthi</a:t>
            </a:r>
            <a:r>
              <a:rPr lang="en-US" dirty="0"/>
              <a:t>, Technical Head, ICAC and the organizers for inviting me</a:t>
            </a:r>
          </a:p>
          <a:p>
            <a:r>
              <a:rPr lang="en-US" dirty="0"/>
              <a:t>Thank Mr. Kai Hughes, ICAC and </a:t>
            </a:r>
            <a:r>
              <a:rPr lang="en-US"/>
              <a:t>his team for </a:t>
            </a:r>
            <a:r>
              <a:rPr lang="en-US" dirty="0"/>
              <a:t>financial support</a:t>
            </a:r>
          </a:p>
          <a:p>
            <a:r>
              <a:rPr lang="en-US" dirty="0"/>
              <a:t>Thank the host organizers especially Lawrence, Washington and their team</a:t>
            </a:r>
          </a:p>
          <a:p>
            <a:r>
              <a:rPr lang="en-US" dirty="0"/>
              <a:t>I am grateful to my fellow colleagues of the Crop Production Division (Drs. </a:t>
            </a:r>
            <a:r>
              <a:rPr lang="en-US" dirty="0" err="1"/>
              <a:t>Manikandan</a:t>
            </a:r>
            <a:r>
              <a:rPr lang="en-US" dirty="0"/>
              <a:t>, </a:t>
            </a:r>
            <a:r>
              <a:rPr lang="en-US" dirty="0" err="1"/>
              <a:t>Savitha</a:t>
            </a:r>
            <a:r>
              <a:rPr lang="en-US" dirty="0"/>
              <a:t> </a:t>
            </a:r>
            <a:r>
              <a:rPr lang="en-US" dirty="0" err="1"/>
              <a:t>Santosh</a:t>
            </a:r>
            <a:r>
              <a:rPr lang="en-US" dirty="0"/>
              <a:t> and Mr. RM </a:t>
            </a:r>
            <a:r>
              <a:rPr lang="en-US" dirty="0" err="1"/>
              <a:t>Ramteke</a:t>
            </a:r>
            <a:r>
              <a:rPr lang="en-US" dirty="0"/>
              <a:t>)</a:t>
            </a:r>
            <a:endParaRPr lang="en-IN" dirty="0"/>
          </a:p>
        </p:txBody>
      </p:sp>
      <p:pic>
        <p:nvPicPr>
          <p:cNvPr id="4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066800" y="2971800"/>
            <a:ext cx="6858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7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Thank you</a:t>
            </a:r>
          </a:p>
        </p:txBody>
      </p:sp>
      <p:pic>
        <p:nvPicPr>
          <p:cNvPr id="41989" name="Picture 25" descr="ICAR emblem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426585"/>
            <a:ext cx="8382000" cy="39624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Productive Soil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- high yields</a:t>
            </a:r>
          </a:p>
          <a:p>
            <a:r>
              <a:rPr lang="en-US" sz="24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Soil Neglect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leading to deterioration</a:t>
            </a:r>
          </a:p>
          <a:p>
            <a:r>
              <a:rPr lang="en-US" sz="24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Soil degradation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increasing due to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Increased soil disturbance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Reduced organic additions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Heavy reliance on fertilizer inputs</a:t>
            </a:r>
            <a:endParaRPr lang="en-IN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5400" y="1707393"/>
            <a:ext cx="6096000" cy="37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159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Tahoma" pitchFamily="34" charset="0"/>
                <a:cs typeface="Tahoma" pitchFamily="34" charset="0"/>
              </a:rPr>
              <a:t>Increasing water stress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– low productivity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0" y="3886200"/>
            <a:ext cx="15240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:\Users\ABC\Desktop\Logos\ICAR new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352800" y="61722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Source: International Water Management Institute</a:t>
            </a:r>
          </a:p>
          <a:p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Adapted from Kumar (2013)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382000" cy="792162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Can we reverse soil degradation?</a:t>
            </a:r>
            <a:endParaRPr lang="en-IN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814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Yes - adopt right management options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Conservation Agriculture (CA) - Best Management Practices (BMP)</a:t>
            </a:r>
            <a:endParaRPr lang="en-IN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Conservation Agriculture!!</a:t>
            </a:r>
            <a:endParaRPr lang="en-IN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CA is based on the following three principles: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Minimum soil disturbance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Increased soil cover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Crop rotations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Minimum soil disturbance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9905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Any reduction in tillage from the conventional practice is a form of CA, such as reduced tillage, stubble tillage, no-tillage.</a:t>
            </a:r>
          </a:p>
          <a:p>
            <a:endParaRPr lang="en-IN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1200" y="1981199"/>
            <a:ext cx="4876800" cy="396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5000" y="64886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dirty="0"/>
              <a:t>Adapted from: </a:t>
            </a:r>
            <a:r>
              <a:rPr lang="en-IN" dirty="0" err="1"/>
              <a:t>Reicosky</a:t>
            </a:r>
            <a:r>
              <a:rPr lang="en-IN" dirty="0"/>
              <a:t> (2015)</a:t>
            </a:r>
          </a:p>
        </p:txBody>
      </p:sp>
      <p:pic>
        <p:nvPicPr>
          <p:cNvPr id="6" name="Picture 4" descr="C:\Users\ABC\Desktop\Logos\ICAR new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Soil residue cover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3276600"/>
            <a:ext cx="8229600" cy="3048000"/>
          </a:xfrm>
        </p:spPr>
        <p:txBody>
          <a:bodyPr>
            <a:no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Essential to keep the soil covered with crop residue within the field (rather than removal and burning)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Because cotton is a low crop residue generating crop, grow a cover crop either before or after cotton.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Select cover crops that can grow on residual moisture and are drought hardy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Preferential to grow legumes because of N benefits</a:t>
            </a:r>
            <a:endParaRPr lang="en-IN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64496" y="1158081"/>
            <a:ext cx="266260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 descr="C:\Users\ABC\Desktop\Logos\ICAR new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505200" cy="56515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Crop rotations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2286000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Avoid </a:t>
            </a:r>
            <a:r>
              <a:rPr lang="en-US" sz="2800" dirty="0" err="1"/>
              <a:t>monocrop</a:t>
            </a:r>
            <a:r>
              <a:rPr lang="en-US" sz="2800" dirty="0"/>
              <a:t> for long-term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Diversified crop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Legumes - part of the cropping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Include cereals in the rotation – provides benefit of food as well as fodder</a:t>
            </a:r>
            <a:endParaRPr lang="en-IN" dirty="0"/>
          </a:p>
        </p:txBody>
      </p:sp>
      <p:pic>
        <p:nvPicPr>
          <p:cNvPr id="6" name="Picture 4" descr="C:\Users\ABC\Desktop\Logos\ICAR n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865</Words>
  <Application>Microsoft Macintosh PowerPoint</Application>
  <PresentationFormat>On-screen Show (4:3)</PresentationFormat>
  <Paragraphs>135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Tahoma</vt:lpstr>
      <vt:lpstr>Times New Roman</vt:lpstr>
      <vt:lpstr>Verdana</vt:lpstr>
      <vt:lpstr>Wingdings</vt:lpstr>
      <vt:lpstr>Office Theme</vt:lpstr>
      <vt:lpstr>Bitmap Image</vt:lpstr>
      <vt:lpstr>Worksheet</vt:lpstr>
      <vt:lpstr>Conservation Agriculture – the BMP for Sustainable Cotton Production in Africa: Indian Experiences </vt:lpstr>
      <vt:lpstr>Outline</vt:lpstr>
      <vt:lpstr>Introduction</vt:lpstr>
      <vt:lpstr>Increasing water stress – low productivity</vt:lpstr>
      <vt:lpstr>Can we reverse soil degradation?</vt:lpstr>
      <vt:lpstr>Conservation Agriculture!!</vt:lpstr>
      <vt:lpstr>Minimum soil disturbance</vt:lpstr>
      <vt:lpstr>Soil residue cover</vt:lpstr>
      <vt:lpstr>Crop rotations</vt:lpstr>
      <vt:lpstr>What farmers are doing now?</vt:lpstr>
      <vt:lpstr>PowerPoint Presentation</vt:lpstr>
      <vt:lpstr>Methodology</vt:lpstr>
      <vt:lpstr>Results </vt:lpstr>
      <vt:lpstr>Seed cotton yield as affected by tillage system over years (1996 to 2008)</vt:lpstr>
      <vt:lpstr>PowerPoint Presentation</vt:lpstr>
      <vt:lpstr>Conservation tillage with legume cover and nitrogen</vt:lpstr>
      <vt:lpstr>PowerPoint Presentation</vt:lpstr>
      <vt:lpstr>PowerPoint Presentation</vt:lpstr>
      <vt:lpstr>PowerPoint Presentation</vt:lpstr>
      <vt:lpstr>Learning Lessons for Africa</vt:lpstr>
      <vt:lpstr>If Conservation Systems are so good, why not followed!!</vt:lpstr>
      <vt:lpstr>What is immediately needed?</vt:lpstr>
      <vt:lpstr>Acknowledgements 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Conservation Agriculture – the BMP for Sustainable Cotton Production in Africa: Indian Experiences</dc:title>
  <dc:creator>admin</dc:creator>
  <cp:lastModifiedBy>Keshav Kranthi</cp:lastModifiedBy>
  <cp:revision>61</cp:revision>
  <cp:lastPrinted>2018-07-25T13:49:14Z</cp:lastPrinted>
  <dcterms:created xsi:type="dcterms:W3CDTF">2006-08-16T00:00:00Z</dcterms:created>
  <dcterms:modified xsi:type="dcterms:W3CDTF">2018-07-25T14:18:26Z</dcterms:modified>
</cp:coreProperties>
</file>