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7" r:id="rId4"/>
    <p:sldId id="288" r:id="rId5"/>
    <p:sldId id="261" r:id="rId6"/>
    <p:sldId id="284" r:id="rId7"/>
    <p:sldId id="285" r:id="rId8"/>
    <p:sldId id="292" r:id="rId9"/>
    <p:sldId id="289" r:id="rId10"/>
    <p:sldId id="290" r:id="rId11"/>
    <p:sldId id="298" r:id="rId12"/>
    <p:sldId id="300" r:id="rId13"/>
    <p:sldId id="303" r:id="rId14"/>
    <p:sldId id="296" r:id="rId15"/>
    <p:sldId id="294" r:id="rId16"/>
    <p:sldId id="293" r:id="rId17"/>
    <p:sldId id="291" r:id="rId18"/>
    <p:sldId id="299" r:id="rId19"/>
    <p:sldId id="297" r:id="rId20"/>
    <p:sldId id="295" r:id="rId21"/>
    <p:sldId id="302" r:id="rId22"/>
    <p:sldId id="28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811190CB-903E-47AA-B3E2-97055C944F56}">
          <p14:sldIdLst>
            <p14:sldId id="256"/>
            <p14:sldId id="257"/>
            <p14:sldId id="287"/>
            <p14:sldId id="288"/>
            <p14:sldId id="261"/>
            <p14:sldId id="284"/>
            <p14:sldId id="285"/>
            <p14:sldId id="292"/>
            <p14:sldId id="289"/>
            <p14:sldId id="290"/>
            <p14:sldId id="298"/>
            <p14:sldId id="300"/>
            <p14:sldId id="303"/>
            <p14:sldId id="296"/>
            <p14:sldId id="294"/>
            <p14:sldId id="293"/>
            <p14:sldId id="291"/>
            <p14:sldId id="299"/>
            <p14:sldId id="297"/>
            <p14:sldId id="295"/>
            <p14:sldId id="302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39" d="100"/>
          <a:sy n="139" d="100"/>
        </p:scale>
        <p:origin x="-104" y="-1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Φύλλο1!$A$2:$A$5</c:f>
              <c:strCache>
                <c:ptCount val="4"/>
                <c:pt idx="0">
                  <c:v>East Macedonia - Thrace </c:v>
                </c:pt>
                <c:pt idx="1">
                  <c:v>Central Macedonia </c:v>
                </c:pt>
                <c:pt idx="2">
                  <c:v>Thessaly </c:v>
                </c:pt>
                <c:pt idx="3">
                  <c:v>Sterea Ellada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66902.6</c:v>
                </c:pt>
                <c:pt idx="1">
                  <c:v>65566.4</c:v>
                </c:pt>
                <c:pt idx="2">
                  <c:v>94742.4</c:v>
                </c:pt>
                <c:pt idx="3">
                  <c:v>35775.2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Total Yield tn</c:v>
                </c:pt>
              </c:strCache>
            </c:strRef>
          </c:tx>
          <c:dLbls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Φύλλο1!$A$2:$A$5</c:f>
              <c:strCache>
                <c:ptCount val="4"/>
                <c:pt idx="0">
                  <c:v>East Macedonia - Thrace (2672 Kg/ha)</c:v>
                </c:pt>
                <c:pt idx="1">
                  <c:v>Central Macedonia (2744kg/ha)</c:v>
                </c:pt>
                <c:pt idx="2">
                  <c:v>Thessaly (3402kg/ha)</c:v>
                </c:pt>
                <c:pt idx="3">
                  <c:v>Sterea Ellada (3217kg/ha)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178767.0</c:v>
                </c:pt>
                <c:pt idx="1">
                  <c:v>179902.0</c:v>
                </c:pt>
                <c:pt idx="2">
                  <c:v>322291.0</c:v>
                </c:pt>
                <c:pt idx="3">
                  <c:v>115091.0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8153543307087"/>
          <c:y val="0.186935799691705"/>
          <c:w val="0.301846456692913"/>
          <c:h val="0.621803107944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image" Target="../media/image11.jpeg"/><Relationship Id="rId2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image" Target="../media/image11.jpeg"/><Relationship Id="rId2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41E2B-829A-468F-961A-294BB99014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913792A-6980-4D98-B8B9-1AB3567E6BA3}">
      <dgm:prSet phldrT="[Κείμενο]"/>
      <dgm:spPr/>
      <dgm:t>
        <a:bodyPr/>
        <a:lstStyle/>
        <a:p>
          <a:r>
            <a:rPr lang="en-US" dirty="0" smtClean="0"/>
            <a:t>SEED SELECTION</a:t>
          </a:r>
          <a:endParaRPr lang="el-GR" dirty="0"/>
        </a:p>
      </dgm:t>
    </dgm:pt>
    <dgm:pt modelId="{B8456F80-4599-474F-AEA1-B20677147C90}" type="parTrans" cxnId="{356BB13C-ED32-4B45-85AE-427BF1FF4A15}">
      <dgm:prSet/>
      <dgm:spPr/>
      <dgm:t>
        <a:bodyPr/>
        <a:lstStyle/>
        <a:p>
          <a:endParaRPr lang="el-GR"/>
        </a:p>
      </dgm:t>
    </dgm:pt>
    <dgm:pt modelId="{09F87D55-1265-4266-AE28-B1BC7ACBA7A5}" type="sibTrans" cxnId="{356BB13C-ED32-4B45-85AE-427BF1FF4A15}">
      <dgm:prSet/>
      <dgm:spPr/>
      <dgm:t>
        <a:bodyPr/>
        <a:lstStyle/>
        <a:p>
          <a:endParaRPr lang="el-GR"/>
        </a:p>
      </dgm:t>
    </dgm:pt>
    <dgm:pt modelId="{98066C5C-C8A5-4F72-8ECF-C5B814A71FFD}">
      <dgm:prSet/>
      <dgm:spPr/>
      <dgm:t>
        <a:bodyPr/>
        <a:lstStyle/>
        <a:p>
          <a:r>
            <a:rPr lang="en-US" dirty="0" smtClean="0"/>
            <a:t>TILL 60% OPENING OF BOLLS (95 DAYS)</a:t>
          </a:r>
          <a:endParaRPr lang="el-GR" dirty="0"/>
        </a:p>
      </dgm:t>
    </dgm:pt>
    <dgm:pt modelId="{BEB9E575-1B27-4DB7-854D-52727B59BB0A}" type="parTrans" cxnId="{98C6C7A3-6E7A-4336-BD28-E99C1B1E927C}">
      <dgm:prSet/>
      <dgm:spPr/>
      <dgm:t>
        <a:bodyPr/>
        <a:lstStyle/>
        <a:p>
          <a:endParaRPr lang="el-GR"/>
        </a:p>
      </dgm:t>
    </dgm:pt>
    <dgm:pt modelId="{D3E3BF5B-D68A-4EAD-9729-63E1250447F5}" type="sibTrans" cxnId="{98C6C7A3-6E7A-4336-BD28-E99C1B1E927C}">
      <dgm:prSet/>
      <dgm:spPr/>
      <dgm:t>
        <a:bodyPr/>
        <a:lstStyle/>
        <a:p>
          <a:endParaRPr lang="el-GR"/>
        </a:p>
      </dgm:t>
    </dgm:pt>
    <dgm:pt modelId="{CDE3DB0E-B4FE-42BC-914B-460DAA173A56}">
      <dgm:prSet/>
      <dgm:spPr/>
      <dgm:t>
        <a:bodyPr/>
        <a:lstStyle/>
        <a:p>
          <a:r>
            <a:rPr lang="en-US" dirty="0" smtClean="0"/>
            <a:t>SOWING - FIRST 45 DAYS</a:t>
          </a:r>
          <a:endParaRPr lang="el-GR" dirty="0"/>
        </a:p>
      </dgm:t>
    </dgm:pt>
    <dgm:pt modelId="{CA7CB7A7-32F0-42D6-B9E9-D3FB3D3677B5}" type="parTrans" cxnId="{5C5E134E-0519-4043-AABB-D13E279D7D90}">
      <dgm:prSet/>
      <dgm:spPr/>
      <dgm:t>
        <a:bodyPr/>
        <a:lstStyle/>
        <a:p>
          <a:endParaRPr lang="el-GR"/>
        </a:p>
      </dgm:t>
    </dgm:pt>
    <dgm:pt modelId="{A7D455C3-4E96-49C0-9DBF-6E8B6062F46B}" type="sibTrans" cxnId="{5C5E134E-0519-4043-AABB-D13E279D7D90}">
      <dgm:prSet/>
      <dgm:spPr/>
      <dgm:t>
        <a:bodyPr/>
        <a:lstStyle/>
        <a:p>
          <a:endParaRPr lang="el-GR"/>
        </a:p>
      </dgm:t>
    </dgm:pt>
    <dgm:pt modelId="{44FB875B-BAB6-4754-8D41-CEBAE543C930}">
      <dgm:prSet/>
      <dgm:spPr/>
      <dgm:t>
        <a:bodyPr/>
        <a:lstStyle/>
        <a:p>
          <a:r>
            <a:rPr lang="en-US" dirty="0" smtClean="0"/>
            <a:t>DEFOLIATION – HARVESTING - GINNING</a:t>
          </a:r>
          <a:endParaRPr lang="el-GR" dirty="0"/>
        </a:p>
      </dgm:t>
    </dgm:pt>
    <dgm:pt modelId="{B3FA5F3C-94C0-4440-B9FC-39D0D4385B41}" type="parTrans" cxnId="{4101C86A-837E-4874-8D14-3D190DBC5A50}">
      <dgm:prSet/>
      <dgm:spPr/>
      <dgm:t>
        <a:bodyPr/>
        <a:lstStyle/>
        <a:p>
          <a:endParaRPr lang="el-GR"/>
        </a:p>
      </dgm:t>
    </dgm:pt>
    <dgm:pt modelId="{6BB4D061-8A91-40A8-B604-931947195B52}" type="sibTrans" cxnId="{4101C86A-837E-4874-8D14-3D190DBC5A50}">
      <dgm:prSet/>
      <dgm:spPr/>
      <dgm:t>
        <a:bodyPr/>
        <a:lstStyle/>
        <a:p>
          <a:endParaRPr lang="el-GR"/>
        </a:p>
      </dgm:t>
    </dgm:pt>
    <dgm:pt modelId="{EE8E969D-E1C1-44A0-81B0-1C99EE7E6F35}">
      <dgm:prSet/>
      <dgm:spPr/>
      <dgm:t>
        <a:bodyPr/>
        <a:lstStyle/>
        <a:p>
          <a:r>
            <a:rPr lang="en-US" dirty="0" smtClean="0"/>
            <a:t>AFTER HARVESTING</a:t>
          </a:r>
          <a:endParaRPr lang="el-GR" dirty="0"/>
        </a:p>
      </dgm:t>
    </dgm:pt>
    <dgm:pt modelId="{D50B4062-56E4-4049-BADD-32FB31777B6E}" type="parTrans" cxnId="{ED2055CB-B2C5-4E2C-B6A3-0C6DB75683EC}">
      <dgm:prSet/>
      <dgm:spPr/>
      <dgm:t>
        <a:bodyPr/>
        <a:lstStyle/>
        <a:p>
          <a:endParaRPr lang="el-GR"/>
        </a:p>
      </dgm:t>
    </dgm:pt>
    <dgm:pt modelId="{7E354A38-02E5-4D58-8FAF-F2F18A8D83E3}" type="sibTrans" cxnId="{ED2055CB-B2C5-4E2C-B6A3-0C6DB75683EC}">
      <dgm:prSet/>
      <dgm:spPr/>
      <dgm:t>
        <a:bodyPr/>
        <a:lstStyle/>
        <a:p>
          <a:endParaRPr lang="el-GR"/>
        </a:p>
      </dgm:t>
    </dgm:pt>
    <dgm:pt modelId="{4D8E4C79-BC3D-4AA3-B997-26624F88FCB4}" type="pres">
      <dgm:prSet presAssocID="{07541E2B-829A-468F-961A-294BB99014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8F7558-925D-4B4C-904A-D2C51934848B}" type="pres">
      <dgm:prSet presAssocID="{E913792A-6980-4D98-B8B9-1AB3567E6BA3}" presName="comp" presStyleCnt="0"/>
      <dgm:spPr/>
    </dgm:pt>
    <dgm:pt modelId="{D2BEA61B-F66B-409F-8230-4A12B37D30A5}" type="pres">
      <dgm:prSet presAssocID="{E913792A-6980-4D98-B8B9-1AB3567E6BA3}" presName="box" presStyleLbl="node1" presStyleIdx="0" presStyleCnt="5" custLinFactNeighborX="1081" custLinFactNeighborY="3873"/>
      <dgm:spPr/>
      <dgm:t>
        <a:bodyPr/>
        <a:lstStyle/>
        <a:p>
          <a:endParaRPr lang="el-GR"/>
        </a:p>
      </dgm:t>
    </dgm:pt>
    <dgm:pt modelId="{020DFF27-2C93-451E-B8AF-051C798AA8EC}" type="pres">
      <dgm:prSet presAssocID="{E913792A-6980-4D98-B8B9-1AB3567E6BA3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344C60-C302-40F4-BDEC-D865F3A72479}" type="pres">
      <dgm:prSet presAssocID="{E913792A-6980-4D98-B8B9-1AB3567E6BA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26A422-EA42-4305-9C8C-3542EF7BD037}" type="pres">
      <dgm:prSet presAssocID="{09F87D55-1265-4266-AE28-B1BC7ACBA7A5}" presName="spacer" presStyleCnt="0"/>
      <dgm:spPr/>
    </dgm:pt>
    <dgm:pt modelId="{56FD6F75-93CE-429F-A832-3B11FB66E76E}" type="pres">
      <dgm:prSet presAssocID="{CDE3DB0E-B4FE-42BC-914B-460DAA173A56}" presName="comp" presStyleCnt="0"/>
      <dgm:spPr/>
    </dgm:pt>
    <dgm:pt modelId="{9D75FD45-DA7C-4FBA-B80F-68F3A07A6453}" type="pres">
      <dgm:prSet presAssocID="{CDE3DB0E-B4FE-42BC-914B-460DAA173A56}" presName="box" presStyleLbl="node1" presStyleIdx="1" presStyleCnt="5"/>
      <dgm:spPr/>
      <dgm:t>
        <a:bodyPr/>
        <a:lstStyle/>
        <a:p>
          <a:endParaRPr lang="el-GR"/>
        </a:p>
      </dgm:t>
    </dgm:pt>
    <dgm:pt modelId="{7FB63396-52C8-498A-B34A-106339043E1E}" type="pres">
      <dgm:prSet presAssocID="{CDE3DB0E-B4FE-42BC-914B-460DAA173A56}" presName="img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60AA67-834E-4891-923E-0373EAE30B20}" type="pres">
      <dgm:prSet presAssocID="{CDE3DB0E-B4FE-42BC-914B-460DAA173A5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1CBA10-922D-4798-8211-4C8286B34EE2}" type="pres">
      <dgm:prSet presAssocID="{A7D455C3-4E96-49C0-9DBF-6E8B6062F46B}" presName="spacer" presStyleCnt="0"/>
      <dgm:spPr/>
    </dgm:pt>
    <dgm:pt modelId="{8DBCADC1-AF2A-4427-AFAD-295464058EA0}" type="pres">
      <dgm:prSet presAssocID="{98066C5C-C8A5-4F72-8ECF-C5B814A71FFD}" presName="comp" presStyleCnt="0"/>
      <dgm:spPr/>
    </dgm:pt>
    <dgm:pt modelId="{D1009ED6-B387-4AC6-A03F-CE65DA1E7678}" type="pres">
      <dgm:prSet presAssocID="{98066C5C-C8A5-4F72-8ECF-C5B814A71FFD}" presName="box" presStyleLbl="node1" presStyleIdx="2" presStyleCnt="5"/>
      <dgm:spPr/>
      <dgm:t>
        <a:bodyPr/>
        <a:lstStyle/>
        <a:p>
          <a:endParaRPr lang="el-GR"/>
        </a:p>
      </dgm:t>
    </dgm:pt>
    <dgm:pt modelId="{995AE162-DBB4-4D87-8C16-7E14E779D8C6}" type="pres">
      <dgm:prSet presAssocID="{98066C5C-C8A5-4F72-8ECF-C5B814A71FFD}" presName="img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CB454DC-5E3E-4D29-98B3-C67F88BF8BB3}" type="pres">
      <dgm:prSet presAssocID="{98066C5C-C8A5-4F72-8ECF-C5B814A71FF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C6C6BD-70A6-45D9-94F6-FD2A670BBCFA}" type="pres">
      <dgm:prSet presAssocID="{D3E3BF5B-D68A-4EAD-9729-63E1250447F5}" presName="spacer" presStyleCnt="0"/>
      <dgm:spPr/>
    </dgm:pt>
    <dgm:pt modelId="{3C81F9E9-5A0A-4C12-8327-F56DA5F2A098}" type="pres">
      <dgm:prSet presAssocID="{44FB875B-BAB6-4754-8D41-CEBAE543C930}" presName="comp" presStyleCnt="0"/>
      <dgm:spPr/>
    </dgm:pt>
    <dgm:pt modelId="{EBAEC8D9-6E80-4FC7-A3EE-9D79842EE1FB}" type="pres">
      <dgm:prSet presAssocID="{44FB875B-BAB6-4754-8D41-CEBAE543C930}" presName="box" presStyleLbl="node1" presStyleIdx="3" presStyleCnt="5"/>
      <dgm:spPr/>
      <dgm:t>
        <a:bodyPr/>
        <a:lstStyle/>
        <a:p>
          <a:endParaRPr lang="el-GR"/>
        </a:p>
      </dgm:t>
    </dgm:pt>
    <dgm:pt modelId="{C270C49B-4697-4615-8A96-CE04DE8A7C8B}" type="pres">
      <dgm:prSet presAssocID="{44FB875B-BAB6-4754-8D41-CEBAE543C930}" presName="img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8108A65-677B-4A67-87E7-91CBEBD9E21F}" type="pres">
      <dgm:prSet presAssocID="{44FB875B-BAB6-4754-8D41-CEBAE543C93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1DDD63-071A-435F-A8BD-72297D9219C6}" type="pres">
      <dgm:prSet presAssocID="{6BB4D061-8A91-40A8-B604-931947195B52}" presName="spacer" presStyleCnt="0"/>
      <dgm:spPr/>
    </dgm:pt>
    <dgm:pt modelId="{CA2AA1F0-55A2-4DA3-BD23-B33CB75BC117}" type="pres">
      <dgm:prSet presAssocID="{EE8E969D-E1C1-44A0-81B0-1C99EE7E6F35}" presName="comp" presStyleCnt="0"/>
      <dgm:spPr/>
    </dgm:pt>
    <dgm:pt modelId="{F7D7D6A7-32BF-487D-8966-C78C43253D49}" type="pres">
      <dgm:prSet presAssocID="{EE8E969D-E1C1-44A0-81B0-1C99EE7E6F35}" presName="box" presStyleLbl="node1" presStyleIdx="4" presStyleCnt="5"/>
      <dgm:spPr/>
      <dgm:t>
        <a:bodyPr/>
        <a:lstStyle/>
        <a:p>
          <a:endParaRPr lang="el-GR"/>
        </a:p>
      </dgm:t>
    </dgm:pt>
    <dgm:pt modelId="{E0137C92-8C56-4E8E-A66F-9AFC1D13EB4C}" type="pres">
      <dgm:prSet presAssocID="{EE8E969D-E1C1-44A0-81B0-1C99EE7E6F35}" presName="img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C5870BE7-8402-4FE2-8BA4-BE28F8E00AFF}" type="pres">
      <dgm:prSet presAssocID="{EE8E969D-E1C1-44A0-81B0-1C99EE7E6F3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3A3CB76-6C50-471A-9A0E-0ECC4A2F67CD}" type="presOf" srcId="{E913792A-6980-4D98-B8B9-1AB3567E6BA3}" destId="{CC344C60-C302-40F4-BDEC-D865F3A72479}" srcOrd="1" destOrd="0" presId="urn:microsoft.com/office/officeart/2005/8/layout/vList4"/>
    <dgm:cxn modelId="{4101C86A-837E-4874-8D14-3D190DBC5A50}" srcId="{07541E2B-829A-468F-961A-294BB99014FB}" destId="{44FB875B-BAB6-4754-8D41-CEBAE543C930}" srcOrd="3" destOrd="0" parTransId="{B3FA5F3C-94C0-4440-B9FC-39D0D4385B41}" sibTransId="{6BB4D061-8A91-40A8-B604-931947195B52}"/>
    <dgm:cxn modelId="{53E9E13D-F384-4B9E-8B0E-C780B4DC4077}" type="presOf" srcId="{98066C5C-C8A5-4F72-8ECF-C5B814A71FFD}" destId="{D1009ED6-B387-4AC6-A03F-CE65DA1E7678}" srcOrd="0" destOrd="0" presId="urn:microsoft.com/office/officeart/2005/8/layout/vList4"/>
    <dgm:cxn modelId="{47D0E7FC-09CE-4039-8E98-641C920441B3}" type="presOf" srcId="{CDE3DB0E-B4FE-42BC-914B-460DAA173A56}" destId="{9D75FD45-DA7C-4FBA-B80F-68F3A07A6453}" srcOrd="0" destOrd="0" presId="urn:microsoft.com/office/officeart/2005/8/layout/vList4"/>
    <dgm:cxn modelId="{356BB13C-ED32-4B45-85AE-427BF1FF4A15}" srcId="{07541E2B-829A-468F-961A-294BB99014FB}" destId="{E913792A-6980-4D98-B8B9-1AB3567E6BA3}" srcOrd="0" destOrd="0" parTransId="{B8456F80-4599-474F-AEA1-B20677147C90}" sibTransId="{09F87D55-1265-4266-AE28-B1BC7ACBA7A5}"/>
    <dgm:cxn modelId="{4B9C014F-8F33-4E30-ABD0-F519AE6382FF}" type="presOf" srcId="{EE8E969D-E1C1-44A0-81B0-1C99EE7E6F35}" destId="{F7D7D6A7-32BF-487D-8966-C78C43253D49}" srcOrd="0" destOrd="0" presId="urn:microsoft.com/office/officeart/2005/8/layout/vList4"/>
    <dgm:cxn modelId="{F2206C6F-ABDA-4A4D-B4AA-25AE6A19571F}" type="presOf" srcId="{CDE3DB0E-B4FE-42BC-914B-460DAA173A56}" destId="{1B60AA67-834E-4891-923E-0373EAE30B20}" srcOrd="1" destOrd="0" presId="urn:microsoft.com/office/officeart/2005/8/layout/vList4"/>
    <dgm:cxn modelId="{8DB1CFD4-9841-48EF-A82D-EF26D0FD8164}" type="presOf" srcId="{44FB875B-BAB6-4754-8D41-CEBAE543C930}" destId="{EBAEC8D9-6E80-4FC7-A3EE-9D79842EE1FB}" srcOrd="0" destOrd="0" presId="urn:microsoft.com/office/officeart/2005/8/layout/vList4"/>
    <dgm:cxn modelId="{5C5E134E-0519-4043-AABB-D13E279D7D90}" srcId="{07541E2B-829A-468F-961A-294BB99014FB}" destId="{CDE3DB0E-B4FE-42BC-914B-460DAA173A56}" srcOrd="1" destOrd="0" parTransId="{CA7CB7A7-32F0-42D6-B9E9-D3FB3D3677B5}" sibTransId="{A7D455C3-4E96-49C0-9DBF-6E8B6062F46B}"/>
    <dgm:cxn modelId="{20A9AFAB-5E90-4D69-AB77-147208A4E244}" type="presOf" srcId="{07541E2B-829A-468F-961A-294BB99014FB}" destId="{4D8E4C79-BC3D-4AA3-B997-26624F88FCB4}" srcOrd="0" destOrd="0" presId="urn:microsoft.com/office/officeart/2005/8/layout/vList4"/>
    <dgm:cxn modelId="{ED2055CB-B2C5-4E2C-B6A3-0C6DB75683EC}" srcId="{07541E2B-829A-468F-961A-294BB99014FB}" destId="{EE8E969D-E1C1-44A0-81B0-1C99EE7E6F35}" srcOrd="4" destOrd="0" parTransId="{D50B4062-56E4-4049-BADD-32FB31777B6E}" sibTransId="{7E354A38-02E5-4D58-8FAF-F2F18A8D83E3}"/>
    <dgm:cxn modelId="{98C6C7A3-6E7A-4336-BD28-E99C1B1E927C}" srcId="{07541E2B-829A-468F-961A-294BB99014FB}" destId="{98066C5C-C8A5-4F72-8ECF-C5B814A71FFD}" srcOrd="2" destOrd="0" parTransId="{BEB9E575-1B27-4DB7-854D-52727B59BB0A}" sibTransId="{D3E3BF5B-D68A-4EAD-9729-63E1250447F5}"/>
    <dgm:cxn modelId="{570FFD8C-FC72-49D4-A070-F8F8AD59547A}" type="presOf" srcId="{98066C5C-C8A5-4F72-8ECF-C5B814A71FFD}" destId="{ACB454DC-5E3E-4D29-98B3-C67F88BF8BB3}" srcOrd="1" destOrd="0" presId="urn:microsoft.com/office/officeart/2005/8/layout/vList4"/>
    <dgm:cxn modelId="{36EF0BDA-80F7-4205-9ECA-A636365984B9}" type="presOf" srcId="{44FB875B-BAB6-4754-8D41-CEBAE543C930}" destId="{F8108A65-677B-4A67-87E7-91CBEBD9E21F}" srcOrd="1" destOrd="0" presId="urn:microsoft.com/office/officeart/2005/8/layout/vList4"/>
    <dgm:cxn modelId="{6E16C43F-1836-4CE7-844B-E49CD94A58EC}" type="presOf" srcId="{EE8E969D-E1C1-44A0-81B0-1C99EE7E6F35}" destId="{C5870BE7-8402-4FE2-8BA4-BE28F8E00AFF}" srcOrd="1" destOrd="0" presId="urn:microsoft.com/office/officeart/2005/8/layout/vList4"/>
    <dgm:cxn modelId="{DD1AC981-CA96-4746-BFFC-819DA239724D}" type="presOf" srcId="{E913792A-6980-4D98-B8B9-1AB3567E6BA3}" destId="{D2BEA61B-F66B-409F-8230-4A12B37D30A5}" srcOrd="0" destOrd="0" presId="urn:microsoft.com/office/officeart/2005/8/layout/vList4"/>
    <dgm:cxn modelId="{9B0BA6CD-6677-4E77-84A7-C02E16F1BBC0}" type="presParOf" srcId="{4D8E4C79-BC3D-4AA3-B997-26624F88FCB4}" destId="{9D8F7558-925D-4B4C-904A-D2C51934848B}" srcOrd="0" destOrd="0" presId="urn:microsoft.com/office/officeart/2005/8/layout/vList4"/>
    <dgm:cxn modelId="{5C92DDCB-514A-4284-BEA4-ED63F0088884}" type="presParOf" srcId="{9D8F7558-925D-4B4C-904A-D2C51934848B}" destId="{D2BEA61B-F66B-409F-8230-4A12B37D30A5}" srcOrd="0" destOrd="0" presId="urn:microsoft.com/office/officeart/2005/8/layout/vList4"/>
    <dgm:cxn modelId="{352BDB19-C15F-4226-A95F-E5C6776CDC4A}" type="presParOf" srcId="{9D8F7558-925D-4B4C-904A-D2C51934848B}" destId="{020DFF27-2C93-451E-B8AF-051C798AA8EC}" srcOrd="1" destOrd="0" presId="urn:microsoft.com/office/officeart/2005/8/layout/vList4"/>
    <dgm:cxn modelId="{EE6F7BF9-725B-4787-978A-B3CF08693204}" type="presParOf" srcId="{9D8F7558-925D-4B4C-904A-D2C51934848B}" destId="{CC344C60-C302-40F4-BDEC-D865F3A72479}" srcOrd="2" destOrd="0" presId="urn:microsoft.com/office/officeart/2005/8/layout/vList4"/>
    <dgm:cxn modelId="{D48B64E0-68FB-4104-824D-F47585645074}" type="presParOf" srcId="{4D8E4C79-BC3D-4AA3-B997-26624F88FCB4}" destId="{2626A422-EA42-4305-9C8C-3542EF7BD037}" srcOrd="1" destOrd="0" presId="urn:microsoft.com/office/officeart/2005/8/layout/vList4"/>
    <dgm:cxn modelId="{8DD3958D-EA62-44FB-A62F-7F725F77C085}" type="presParOf" srcId="{4D8E4C79-BC3D-4AA3-B997-26624F88FCB4}" destId="{56FD6F75-93CE-429F-A832-3B11FB66E76E}" srcOrd="2" destOrd="0" presId="urn:microsoft.com/office/officeart/2005/8/layout/vList4"/>
    <dgm:cxn modelId="{A04B1322-241F-4EDE-A9BE-49D4CDC86023}" type="presParOf" srcId="{56FD6F75-93CE-429F-A832-3B11FB66E76E}" destId="{9D75FD45-DA7C-4FBA-B80F-68F3A07A6453}" srcOrd="0" destOrd="0" presId="urn:microsoft.com/office/officeart/2005/8/layout/vList4"/>
    <dgm:cxn modelId="{CE36A27B-63B1-4E52-B18F-A46995309B69}" type="presParOf" srcId="{56FD6F75-93CE-429F-A832-3B11FB66E76E}" destId="{7FB63396-52C8-498A-B34A-106339043E1E}" srcOrd="1" destOrd="0" presId="urn:microsoft.com/office/officeart/2005/8/layout/vList4"/>
    <dgm:cxn modelId="{690AC4B4-05D1-40EA-A09A-8623BFB9873C}" type="presParOf" srcId="{56FD6F75-93CE-429F-A832-3B11FB66E76E}" destId="{1B60AA67-834E-4891-923E-0373EAE30B20}" srcOrd="2" destOrd="0" presId="urn:microsoft.com/office/officeart/2005/8/layout/vList4"/>
    <dgm:cxn modelId="{3DFC43C7-2E78-419C-8959-243F4A240931}" type="presParOf" srcId="{4D8E4C79-BC3D-4AA3-B997-26624F88FCB4}" destId="{B11CBA10-922D-4798-8211-4C8286B34EE2}" srcOrd="3" destOrd="0" presId="urn:microsoft.com/office/officeart/2005/8/layout/vList4"/>
    <dgm:cxn modelId="{848FA000-68C8-4BD0-95E7-AD32D9EF8FAF}" type="presParOf" srcId="{4D8E4C79-BC3D-4AA3-B997-26624F88FCB4}" destId="{8DBCADC1-AF2A-4427-AFAD-295464058EA0}" srcOrd="4" destOrd="0" presId="urn:microsoft.com/office/officeart/2005/8/layout/vList4"/>
    <dgm:cxn modelId="{71CEACE8-208C-418F-8475-DD2F0D8B1CE1}" type="presParOf" srcId="{8DBCADC1-AF2A-4427-AFAD-295464058EA0}" destId="{D1009ED6-B387-4AC6-A03F-CE65DA1E7678}" srcOrd="0" destOrd="0" presId="urn:microsoft.com/office/officeart/2005/8/layout/vList4"/>
    <dgm:cxn modelId="{651044DA-FBA0-47F4-9FAE-CF79290F976D}" type="presParOf" srcId="{8DBCADC1-AF2A-4427-AFAD-295464058EA0}" destId="{995AE162-DBB4-4D87-8C16-7E14E779D8C6}" srcOrd="1" destOrd="0" presId="urn:microsoft.com/office/officeart/2005/8/layout/vList4"/>
    <dgm:cxn modelId="{8533F213-0564-4518-931E-F57927D44426}" type="presParOf" srcId="{8DBCADC1-AF2A-4427-AFAD-295464058EA0}" destId="{ACB454DC-5E3E-4D29-98B3-C67F88BF8BB3}" srcOrd="2" destOrd="0" presId="urn:microsoft.com/office/officeart/2005/8/layout/vList4"/>
    <dgm:cxn modelId="{661F1B61-8BC2-41B0-88D5-D1EFED82A43F}" type="presParOf" srcId="{4D8E4C79-BC3D-4AA3-B997-26624F88FCB4}" destId="{D9C6C6BD-70A6-45D9-94F6-FD2A670BBCFA}" srcOrd="5" destOrd="0" presId="urn:microsoft.com/office/officeart/2005/8/layout/vList4"/>
    <dgm:cxn modelId="{E9A28A9B-20BF-426D-BA66-7039401F8ED2}" type="presParOf" srcId="{4D8E4C79-BC3D-4AA3-B997-26624F88FCB4}" destId="{3C81F9E9-5A0A-4C12-8327-F56DA5F2A098}" srcOrd="6" destOrd="0" presId="urn:microsoft.com/office/officeart/2005/8/layout/vList4"/>
    <dgm:cxn modelId="{D92F8BA1-0921-40CA-9932-84EAD32AA5B2}" type="presParOf" srcId="{3C81F9E9-5A0A-4C12-8327-F56DA5F2A098}" destId="{EBAEC8D9-6E80-4FC7-A3EE-9D79842EE1FB}" srcOrd="0" destOrd="0" presId="urn:microsoft.com/office/officeart/2005/8/layout/vList4"/>
    <dgm:cxn modelId="{415386B7-0707-4DCB-BCAE-9E4BD2E41E2F}" type="presParOf" srcId="{3C81F9E9-5A0A-4C12-8327-F56DA5F2A098}" destId="{C270C49B-4697-4615-8A96-CE04DE8A7C8B}" srcOrd="1" destOrd="0" presId="urn:microsoft.com/office/officeart/2005/8/layout/vList4"/>
    <dgm:cxn modelId="{269F8468-583C-4D91-80CD-B3AC99B2FA65}" type="presParOf" srcId="{3C81F9E9-5A0A-4C12-8327-F56DA5F2A098}" destId="{F8108A65-677B-4A67-87E7-91CBEBD9E21F}" srcOrd="2" destOrd="0" presId="urn:microsoft.com/office/officeart/2005/8/layout/vList4"/>
    <dgm:cxn modelId="{0E1DFBC5-8A23-4ACE-A65A-E56CFB8F7591}" type="presParOf" srcId="{4D8E4C79-BC3D-4AA3-B997-26624F88FCB4}" destId="{031DDD63-071A-435F-A8BD-72297D9219C6}" srcOrd="7" destOrd="0" presId="urn:microsoft.com/office/officeart/2005/8/layout/vList4"/>
    <dgm:cxn modelId="{B9182A6A-6489-47AB-A503-6B94588EBCDD}" type="presParOf" srcId="{4D8E4C79-BC3D-4AA3-B997-26624F88FCB4}" destId="{CA2AA1F0-55A2-4DA3-BD23-B33CB75BC117}" srcOrd="8" destOrd="0" presId="urn:microsoft.com/office/officeart/2005/8/layout/vList4"/>
    <dgm:cxn modelId="{A1631073-0521-4319-AA1D-72D8D0D06017}" type="presParOf" srcId="{CA2AA1F0-55A2-4DA3-BD23-B33CB75BC117}" destId="{F7D7D6A7-32BF-487D-8966-C78C43253D49}" srcOrd="0" destOrd="0" presId="urn:microsoft.com/office/officeart/2005/8/layout/vList4"/>
    <dgm:cxn modelId="{DAA392E8-1156-4E25-A52A-E70342AD6F39}" type="presParOf" srcId="{CA2AA1F0-55A2-4DA3-BD23-B33CB75BC117}" destId="{E0137C92-8C56-4E8E-A66F-9AFC1D13EB4C}" srcOrd="1" destOrd="0" presId="urn:microsoft.com/office/officeart/2005/8/layout/vList4"/>
    <dgm:cxn modelId="{26C9A8D1-61F6-4E08-AEDC-5A750F4FFCE6}" type="presParOf" srcId="{CA2AA1F0-55A2-4DA3-BD23-B33CB75BC117}" destId="{C5870BE7-8402-4FE2-8BA4-BE28F8E00A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07B19-CC82-4FCF-A586-3DD9C447164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8CB57757-7173-4676-BF48-B244D2DE217B}">
      <dgm:prSet phldrT="[Κείμενο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201 varieties</a:t>
          </a:r>
          <a:endParaRPr lang="el-GR" b="1" dirty="0">
            <a:solidFill>
              <a:schemeClr val="tx1"/>
            </a:solidFill>
          </a:endParaRPr>
        </a:p>
      </dgm:t>
    </dgm:pt>
    <dgm:pt modelId="{2796915B-5C5C-44A1-B71A-18F468D6C18C}" type="parTrans" cxnId="{191D2429-50E5-4B0D-A928-7BCC7180C4EC}">
      <dgm:prSet/>
      <dgm:spPr/>
      <dgm:t>
        <a:bodyPr/>
        <a:lstStyle/>
        <a:p>
          <a:endParaRPr lang="el-GR"/>
        </a:p>
      </dgm:t>
    </dgm:pt>
    <dgm:pt modelId="{B71853C7-1230-461C-8DB3-031E22FC0D57}" type="sibTrans" cxnId="{191D2429-50E5-4B0D-A928-7BCC7180C4EC}">
      <dgm:prSet/>
      <dgm:spPr/>
      <dgm:t>
        <a:bodyPr/>
        <a:lstStyle/>
        <a:p>
          <a:endParaRPr lang="el-GR"/>
        </a:p>
      </dgm:t>
    </dgm:pt>
    <dgm:pt modelId="{16CFC702-D4E2-4D4C-B15C-EF7CFC97CA9A}">
      <dgm:prSet phldrT="[Κείμενο]"/>
      <dgm:spPr/>
      <dgm:t>
        <a:bodyPr/>
        <a:lstStyle/>
        <a:p>
          <a:r>
            <a:rPr lang="en-US" dirty="0" smtClean="0"/>
            <a:t>Greece 116</a:t>
          </a:r>
          <a:endParaRPr lang="el-GR" dirty="0"/>
        </a:p>
      </dgm:t>
    </dgm:pt>
    <dgm:pt modelId="{F011DC4B-8394-4E3E-82F6-18FBF5D1793A}" type="parTrans" cxnId="{DB92833A-705F-4A07-91E2-2534441CE6F2}">
      <dgm:prSet/>
      <dgm:spPr/>
      <dgm:t>
        <a:bodyPr/>
        <a:lstStyle/>
        <a:p>
          <a:endParaRPr lang="el-GR"/>
        </a:p>
      </dgm:t>
    </dgm:pt>
    <dgm:pt modelId="{1FD68D61-AA8A-49D3-AEC7-45B692279472}" type="sibTrans" cxnId="{DB92833A-705F-4A07-91E2-2534441CE6F2}">
      <dgm:prSet/>
      <dgm:spPr/>
      <dgm:t>
        <a:bodyPr/>
        <a:lstStyle/>
        <a:p>
          <a:endParaRPr lang="el-GR"/>
        </a:p>
      </dgm:t>
    </dgm:pt>
    <dgm:pt modelId="{69CDB646-5FAA-4C03-8CF2-FF695119C75B}">
      <dgm:prSet phldrT="[Κείμενο]"/>
      <dgm:spPr/>
      <dgm:t>
        <a:bodyPr/>
        <a:lstStyle/>
        <a:p>
          <a:r>
            <a:rPr lang="en-US" dirty="0" smtClean="0"/>
            <a:t>Bulgaria 23</a:t>
          </a:r>
          <a:endParaRPr lang="el-GR" dirty="0"/>
        </a:p>
      </dgm:t>
    </dgm:pt>
    <dgm:pt modelId="{04D31A9A-64CC-406C-B73A-95C0D6029E36}" type="parTrans" cxnId="{1181643F-6F71-4E11-A56F-0AFB4346CBF4}">
      <dgm:prSet/>
      <dgm:spPr/>
      <dgm:t>
        <a:bodyPr/>
        <a:lstStyle/>
        <a:p>
          <a:endParaRPr lang="el-GR"/>
        </a:p>
      </dgm:t>
    </dgm:pt>
    <dgm:pt modelId="{648315FA-CCF6-4C3A-862F-167F3AD4659D}" type="sibTrans" cxnId="{1181643F-6F71-4E11-A56F-0AFB4346CBF4}">
      <dgm:prSet/>
      <dgm:spPr/>
      <dgm:t>
        <a:bodyPr/>
        <a:lstStyle/>
        <a:p>
          <a:endParaRPr lang="el-GR"/>
        </a:p>
      </dgm:t>
    </dgm:pt>
    <dgm:pt modelId="{3AD86DC5-66B6-4B01-BD99-4252277C2B30}">
      <dgm:prSet phldrT="[Κείμενο]"/>
      <dgm:spPr/>
      <dgm:t>
        <a:bodyPr/>
        <a:lstStyle/>
        <a:p>
          <a:r>
            <a:rPr lang="en-US" dirty="0" smtClean="0"/>
            <a:t>Italy 2</a:t>
          </a:r>
          <a:endParaRPr lang="el-GR" dirty="0"/>
        </a:p>
      </dgm:t>
    </dgm:pt>
    <dgm:pt modelId="{1519C0CD-B7FA-495C-A67E-A70F46F2E21E}" type="parTrans" cxnId="{3B91FF4F-DDC0-4019-9C20-906DE6BB9FC1}">
      <dgm:prSet/>
      <dgm:spPr/>
      <dgm:t>
        <a:bodyPr/>
        <a:lstStyle/>
        <a:p>
          <a:endParaRPr lang="el-GR"/>
        </a:p>
      </dgm:t>
    </dgm:pt>
    <dgm:pt modelId="{1C71AE77-DDE3-489A-8D23-F641B0892919}" type="sibTrans" cxnId="{3B91FF4F-DDC0-4019-9C20-906DE6BB9FC1}">
      <dgm:prSet/>
      <dgm:spPr/>
      <dgm:t>
        <a:bodyPr/>
        <a:lstStyle/>
        <a:p>
          <a:endParaRPr lang="el-GR"/>
        </a:p>
      </dgm:t>
    </dgm:pt>
    <dgm:pt modelId="{8FBB68F3-0B08-488D-8570-2C69DE421307}">
      <dgm:prSet phldrT="[Κείμενο]"/>
      <dgm:spPr/>
      <dgm:t>
        <a:bodyPr/>
        <a:lstStyle/>
        <a:p>
          <a:r>
            <a:rPr lang="en-US" dirty="0" smtClean="0"/>
            <a:t>Spain 75</a:t>
          </a:r>
          <a:endParaRPr lang="el-GR" dirty="0"/>
        </a:p>
      </dgm:t>
    </dgm:pt>
    <dgm:pt modelId="{1043E07D-7036-486D-9B68-3246E40A3C49}" type="parTrans" cxnId="{2B453D85-2DC1-4F89-A5C3-FEB5C345E582}">
      <dgm:prSet/>
      <dgm:spPr/>
      <dgm:t>
        <a:bodyPr/>
        <a:lstStyle/>
        <a:p>
          <a:endParaRPr lang="el-GR"/>
        </a:p>
      </dgm:t>
    </dgm:pt>
    <dgm:pt modelId="{7AFEFA93-D511-4076-A112-BC44631B04E5}" type="sibTrans" cxnId="{2B453D85-2DC1-4F89-A5C3-FEB5C345E582}">
      <dgm:prSet/>
      <dgm:spPr/>
      <dgm:t>
        <a:bodyPr/>
        <a:lstStyle/>
        <a:p>
          <a:endParaRPr lang="el-GR"/>
        </a:p>
      </dgm:t>
    </dgm:pt>
    <dgm:pt modelId="{758513B5-7FC7-4997-BDE9-6DD4BD621CE0}" type="pres">
      <dgm:prSet presAssocID="{0D807B19-CC82-4FCF-A586-3DD9C44716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37DF20-2BAD-4062-AE60-1C509A735499}" type="pres">
      <dgm:prSet presAssocID="{8CB57757-7173-4676-BF48-B244D2DE217B}" presName="centerShape" presStyleLbl="node0" presStyleIdx="0" presStyleCnt="1"/>
      <dgm:spPr/>
      <dgm:t>
        <a:bodyPr/>
        <a:lstStyle/>
        <a:p>
          <a:endParaRPr lang="el-GR"/>
        </a:p>
      </dgm:t>
    </dgm:pt>
    <dgm:pt modelId="{F3303BB0-C0B9-455A-83AC-1ED538BB7276}" type="pres">
      <dgm:prSet presAssocID="{16CFC702-D4E2-4D4C-B15C-EF7CFC97CA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FEA8C1-7279-4616-9ABB-13ACCB5F8A72}" type="pres">
      <dgm:prSet presAssocID="{16CFC702-D4E2-4D4C-B15C-EF7CFC97CA9A}" presName="dummy" presStyleCnt="0"/>
      <dgm:spPr/>
    </dgm:pt>
    <dgm:pt modelId="{B9B193CE-D1BF-4D97-81E0-03EA185C7E71}" type="pres">
      <dgm:prSet presAssocID="{1FD68D61-AA8A-49D3-AEC7-45B692279472}" presName="sibTrans" presStyleLbl="sibTrans2D1" presStyleIdx="0" presStyleCnt="4"/>
      <dgm:spPr/>
      <dgm:t>
        <a:bodyPr/>
        <a:lstStyle/>
        <a:p>
          <a:endParaRPr lang="el-GR"/>
        </a:p>
      </dgm:t>
    </dgm:pt>
    <dgm:pt modelId="{2988D012-CAE8-4720-BF17-BCA2EC3BDAD2}" type="pres">
      <dgm:prSet presAssocID="{69CDB646-5FAA-4C03-8CF2-FF695119C7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9B99B3-A510-46DC-AB70-9D717BFA16F1}" type="pres">
      <dgm:prSet presAssocID="{69CDB646-5FAA-4C03-8CF2-FF695119C75B}" presName="dummy" presStyleCnt="0"/>
      <dgm:spPr/>
    </dgm:pt>
    <dgm:pt modelId="{7E46F77C-4DCA-4975-89A7-7C15799172A3}" type="pres">
      <dgm:prSet presAssocID="{648315FA-CCF6-4C3A-862F-167F3AD4659D}" presName="sibTrans" presStyleLbl="sibTrans2D1" presStyleIdx="1" presStyleCnt="4"/>
      <dgm:spPr/>
      <dgm:t>
        <a:bodyPr/>
        <a:lstStyle/>
        <a:p>
          <a:endParaRPr lang="el-GR"/>
        </a:p>
      </dgm:t>
    </dgm:pt>
    <dgm:pt modelId="{4FC8FECD-D28A-4982-B803-FBBBD8D9407A}" type="pres">
      <dgm:prSet presAssocID="{3AD86DC5-66B6-4B01-BD99-4252277C2B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7CB69B-9004-43C2-ACF3-BFFB0FCE6003}" type="pres">
      <dgm:prSet presAssocID="{3AD86DC5-66B6-4B01-BD99-4252277C2B30}" presName="dummy" presStyleCnt="0"/>
      <dgm:spPr/>
    </dgm:pt>
    <dgm:pt modelId="{B72469C7-38BD-4F70-BD47-080235FBFF9A}" type="pres">
      <dgm:prSet presAssocID="{1C71AE77-DDE3-489A-8D23-F641B0892919}" presName="sibTrans" presStyleLbl="sibTrans2D1" presStyleIdx="2" presStyleCnt="4"/>
      <dgm:spPr/>
      <dgm:t>
        <a:bodyPr/>
        <a:lstStyle/>
        <a:p>
          <a:endParaRPr lang="el-GR"/>
        </a:p>
      </dgm:t>
    </dgm:pt>
    <dgm:pt modelId="{4B13E074-5959-42CE-972C-B096F0C59901}" type="pres">
      <dgm:prSet presAssocID="{8FBB68F3-0B08-488D-8570-2C69DE4213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D6774F-2E80-4E6F-B532-CB17875BE4C8}" type="pres">
      <dgm:prSet presAssocID="{8FBB68F3-0B08-488D-8570-2C69DE421307}" presName="dummy" presStyleCnt="0"/>
      <dgm:spPr/>
    </dgm:pt>
    <dgm:pt modelId="{64504802-AECD-4BE6-B3A3-95E8648BB318}" type="pres">
      <dgm:prSet presAssocID="{7AFEFA93-D511-4076-A112-BC44631B04E5}" presName="sibTrans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DB92833A-705F-4A07-91E2-2534441CE6F2}" srcId="{8CB57757-7173-4676-BF48-B244D2DE217B}" destId="{16CFC702-D4E2-4D4C-B15C-EF7CFC97CA9A}" srcOrd="0" destOrd="0" parTransId="{F011DC4B-8394-4E3E-82F6-18FBF5D1793A}" sibTransId="{1FD68D61-AA8A-49D3-AEC7-45B692279472}"/>
    <dgm:cxn modelId="{DB186692-EF9C-4CA0-A9B3-6B9898F939EB}" type="presOf" srcId="{1C71AE77-DDE3-489A-8D23-F641B0892919}" destId="{B72469C7-38BD-4F70-BD47-080235FBFF9A}" srcOrd="0" destOrd="0" presId="urn:microsoft.com/office/officeart/2005/8/layout/radial6"/>
    <dgm:cxn modelId="{5D0FB6C5-EDFD-41B8-B627-7DE6F158E4BB}" type="presOf" srcId="{648315FA-CCF6-4C3A-862F-167F3AD4659D}" destId="{7E46F77C-4DCA-4975-89A7-7C15799172A3}" srcOrd="0" destOrd="0" presId="urn:microsoft.com/office/officeart/2005/8/layout/radial6"/>
    <dgm:cxn modelId="{9F9C2BBD-1C3C-4ED8-96AE-3DCF231973C2}" type="presOf" srcId="{69CDB646-5FAA-4C03-8CF2-FF695119C75B}" destId="{2988D012-CAE8-4720-BF17-BCA2EC3BDAD2}" srcOrd="0" destOrd="0" presId="urn:microsoft.com/office/officeart/2005/8/layout/radial6"/>
    <dgm:cxn modelId="{191D2429-50E5-4B0D-A928-7BCC7180C4EC}" srcId="{0D807B19-CC82-4FCF-A586-3DD9C4471646}" destId="{8CB57757-7173-4676-BF48-B244D2DE217B}" srcOrd="0" destOrd="0" parTransId="{2796915B-5C5C-44A1-B71A-18F468D6C18C}" sibTransId="{B71853C7-1230-461C-8DB3-031E22FC0D57}"/>
    <dgm:cxn modelId="{3B91FF4F-DDC0-4019-9C20-906DE6BB9FC1}" srcId="{8CB57757-7173-4676-BF48-B244D2DE217B}" destId="{3AD86DC5-66B6-4B01-BD99-4252277C2B30}" srcOrd="2" destOrd="0" parTransId="{1519C0CD-B7FA-495C-A67E-A70F46F2E21E}" sibTransId="{1C71AE77-DDE3-489A-8D23-F641B0892919}"/>
    <dgm:cxn modelId="{D043547B-46A7-4CAD-A8C8-77D505C1A3BB}" type="presOf" srcId="{8CB57757-7173-4676-BF48-B244D2DE217B}" destId="{1A37DF20-2BAD-4062-AE60-1C509A735499}" srcOrd="0" destOrd="0" presId="urn:microsoft.com/office/officeart/2005/8/layout/radial6"/>
    <dgm:cxn modelId="{7B500CF0-F5F0-41D2-A9AC-B2FF2D6974A4}" type="presOf" srcId="{16CFC702-D4E2-4D4C-B15C-EF7CFC97CA9A}" destId="{F3303BB0-C0B9-455A-83AC-1ED538BB7276}" srcOrd="0" destOrd="0" presId="urn:microsoft.com/office/officeart/2005/8/layout/radial6"/>
    <dgm:cxn modelId="{1181643F-6F71-4E11-A56F-0AFB4346CBF4}" srcId="{8CB57757-7173-4676-BF48-B244D2DE217B}" destId="{69CDB646-5FAA-4C03-8CF2-FF695119C75B}" srcOrd="1" destOrd="0" parTransId="{04D31A9A-64CC-406C-B73A-95C0D6029E36}" sibTransId="{648315FA-CCF6-4C3A-862F-167F3AD4659D}"/>
    <dgm:cxn modelId="{2B453D85-2DC1-4F89-A5C3-FEB5C345E582}" srcId="{8CB57757-7173-4676-BF48-B244D2DE217B}" destId="{8FBB68F3-0B08-488D-8570-2C69DE421307}" srcOrd="3" destOrd="0" parTransId="{1043E07D-7036-486D-9B68-3246E40A3C49}" sibTransId="{7AFEFA93-D511-4076-A112-BC44631B04E5}"/>
    <dgm:cxn modelId="{3DDF1AEC-AD1F-420B-BDAC-520A0BB9C6A2}" type="presOf" srcId="{3AD86DC5-66B6-4B01-BD99-4252277C2B30}" destId="{4FC8FECD-D28A-4982-B803-FBBBD8D9407A}" srcOrd="0" destOrd="0" presId="urn:microsoft.com/office/officeart/2005/8/layout/radial6"/>
    <dgm:cxn modelId="{269F4661-7C6F-4EFD-BAD6-C43004B53908}" type="presOf" srcId="{1FD68D61-AA8A-49D3-AEC7-45B692279472}" destId="{B9B193CE-D1BF-4D97-81E0-03EA185C7E71}" srcOrd="0" destOrd="0" presId="urn:microsoft.com/office/officeart/2005/8/layout/radial6"/>
    <dgm:cxn modelId="{D9AB7950-B118-44AC-89FA-E04925DC47DC}" type="presOf" srcId="{8FBB68F3-0B08-488D-8570-2C69DE421307}" destId="{4B13E074-5959-42CE-972C-B096F0C59901}" srcOrd="0" destOrd="0" presId="urn:microsoft.com/office/officeart/2005/8/layout/radial6"/>
    <dgm:cxn modelId="{54E217EE-3BDC-458C-B46E-99E53883A7F0}" type="presOf" srcId="{7AFEFA93-D511-4076-A112-BC44631B04E5}" destId="{64504802-AECD-4BE6-B3A3-95E8648BB318}" srcOrd="0" destOrd="0" presId="urn:microsoft.com/office/officeart/2005/8/layout/radial6"/>
    <dgm:cxn modelId="{B411D576-1CA3-4334-B959-CA53E34FF4E3}" type="presOf" srcId="{0D807B19-CC82-4FCF-A586-3DD9C4471646}" destId="{758513B5-7FC7-4997-BDE9-6DD4BD621CE0}" srcOrd="0" destOrd="0" presId="urn:microsoft.com/office/officeart/2005/8/layout/radial6"/>
    <dgm:cxn modelId="{126850AE-CE38-4AC2-BBC3-E7F2B4D3F388}" type="presParOf" srcId="{758513B5-7FC7-4997-BDE9-6DD4BD621CE0}" destId="{1A37DF20-2BAD-4062-AE60-1C509A735499}" srcOrd="0" destOrd="0" presId="urn:microsoft.com/office/officeart/2005/8/layout/radial6"/>
    <dgm:cxn modelId="{E70A5FA5-E885-4816-80E6-30B2B5BD8D27}" type="presParOf" srcId="{758513B5-7FC7-4997-BDE9-6DD4BD621CE0}" destId="{F3303BB0-C0B9-455A-83AC-1ED538BB7276}" srcOrd="1" destOrd="0" presId="urn:microsoft.com/office/officeart/2005/8/layout/radial6"/>
    <dgm:cxn modelId="{8EA4DC66-40B2-469D-91B4-B24A8927B7DB}" type="presParOf" srcId="{758513B5-7FC7-4997-BDE9-6DD4BD621CE0}" destId="{9CFEA8C1-7279-4616-9ABB-13ACCB5F8A72}" srcOrd="2" destOrd="0" presId="urn:microsoft.com/office/officeart/2005/8/layout/radial6"/>
    <dgm:cxn modelId="{310934F9-9BF7-4F02-A83F-0E9B4523F596}" type="presParOf" srcId="{758513B5-7FC7-4997-BDE9-6DD4BD621CE0}" destId="{B9B193CE-D1BF-4D97-81E0-03EA185C7E71}" srcOrd="3" destOrd="0" presId="urn:microsoft.com/office/officeart/2005/8/layout/radial6"/>
    <dgm:cxn modelId="{1D379654-51B1-465B-9652-8B6E24071825}" type="presParOf" srcId="{758513B5-7FC7-4997-BDE9-6DD4BD621CE0}" destId="{2988D012-CAE8-4720-BF17-BCA2EC3BDAD2}" srcOrd="4" destOrd="0" presId="urn:microsoft.com/office/officeart/2005/8/layout/radial6"/>
    <dgm:cxn modelId="{E551836C-97BC-4177-AA47-D7BC7E5F21DA}" type="presParOf" srcId="{758513B5-7FC7-4997-BDE9-6DD4BD621CE0}" destId="{4A9B99B3-A510-46DC-AB70-9D717BFA16F1}" srcOrd="5" destOrd="0" presId="urn:microsoft.com/office/officeart/2005/8/layout/radial6"/>
    <dgm:cxn modelId="{7359F54E-A4D3-444B-98EF-48EC758E2241}" type="presParOf" srcId="{758513B5-7FC7-4997-BDE9-6DD4BD621CE0}" destId="{7E46F77C-4DCA-4975-89A7-7C15799172A3}" srcOrd="6" destOrd="0" presId="urn:microsoft.com/office/officeart/2005/8/layout/radial6"/>
    <dgm:cxn modelId="{36D971A6-59FA-45DC-BE25-EAD82489A46D}" type="presParOf" srcId="{758513B5-7FC7-4997-BDE9-6DD4BD621CE0}" destId="{4FC8FECD-D28A-4982-B803-FBBBD8D9407A}" srcOrd="7" destOrd="0" presId="urn:microsoft.com/office/officeart/2005/8/layout/radial6"/>
    <dgm:cxn modelId="{12B39B30-4AC6-4F4E-8031-8371839B9598}" type="presParOf" srcId="{758513B5-7FC7-4997-BDE9-6DD4BD621CE0}" destId="{427CB69B-9004-43C2-ACF3-BFFB0FCE6003}" srcOrd="8" destOrd="0" presId="urn:microsoft.com/office/officeart/2005/8/layout/radial6"/>
    <dgm:cxn modelId="{D3E7ACA3-31F6-412F-993B-304B400FD263}" type="presParOf" srcId="{758513B5-7FC7-4997-BDE9-6DD4BD621CE0}" destId="{B72469C7-38BD-4F70-BD47-080235FBFF9A}" srcOrd="9" destOrd="0" presId="urn:microsoft.com/office/officeart/2005/8/layout/radial6"/>
    <dgm:cxn modelId="{1B5974C8-3F30-490D-A729-929D589601E2}" type="presParOf" srcId="{758513B5-7FC7-4997-BDE9-6DD4BD621CE0}" destId="{4B13E074-5959-42CE-972C-B096F0C59901}" srcOrd="10" destOrd="0" presId="urn:microsoft.com/office/officeart/2005/8/layout/radial6"/>
    <dgm:cxn modelId="{669A45E9-B9F7-4B0E-8C5C-C450D2B25569}" type="presParOf" srcId="{758513B5-7FC7-4997-BDE9-6DD4BD621CE0}" destId="{61D6774F-2E80-4E6F-B532-CB17875BE4C8}" srcOrd="11" destOrd="0" presId="urn:microsoft.com/office/officeart/2005/8/layout/radial6"/>
    <dgm:cxn modelId="{49CE7A96-7190-472D-BF53-544FAFA1D24D}" type="presParOf" srcId="{758513B5-7FC7-4997-BDE9-6DD4BD621CE0}" destId="{64504802-AECD-4BE6-B3A3-95E8648BB3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4CE5A-0F65-4D06-A438-C615305F586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67145D3-9386-4C7A-941C-801E9D4E828B}">
      <dgm:prSet phldrT="[Κείμενο]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en-US" dirty="0" smtClean="0"/>
            <a:t>2 years,  3 replications, RCB</a:t>
          </a:r>
          <a:endParaRPr lang="el-GR" dirty="0"/>
        </a:p>
      </dgm:t>
    </dgm:pt>
    <dgm:pt modelId="{48CC864B-3A47-4F9B-AC1C-45B7906F42E8}" type="parTrans" cxnId="{B09AF8D8-B87D-4E1C-91B5-F7A1BD34DC74}">
      <dgm:prSet/>
      <dgm:spPr/>
      <dgm:t>
        <a:bodyPr/>
        <a:lstStyle/>
        <a:p>
          <a:endParaRPr lang="el-GR"/>
        </a:p>
      </dgm:t>
    </dgm:pt>
    <dgm:pt modelId="{46FA913F-33A8-4EDD-A6C8-F8755957375C}" type="sibTrans" cxnId="{B09AF8D8-B87D-4E1C-91B5-F7A1BD34DC74}">
      <dgm:prSet/>
      <dgm:spPr/>
      <dgm:t>
        <a:bodyPr/>
        <a:lstStyle/>
        <a:p>
          <a:endParaRPr lang="el-GR"/>
        </a:p>
      </dgm:t>
    </dgm:pt>
    <dgm:pt modelId="{EAA13F97-13B6-479B-BBCE-BFF8391CCE83}">
      <dgm:prSet/>
      <dgm:spPr>
        <a:solidFill>
          <a:schemeClr val="accent3">
            <a:lumMod val="75000"/>
            <a:alpha val="40000"/>
          </a:schemeClr>
        </a:solidFill>
      </dgm:spPr>
      <dgm:t>
        <a:bodyPr/>
        <a:lstStyle/>
        <a:p>
          <a:r>
            <a:rPr lang="en-US" dirty="0" smtClean="0"/>
            <a:t>Seven cotton genotypes developed from cotton breeding programs of the IPBPR  and one reference variety</a:t>
          </a:r>
          <a:endParaRPr lang="el-GR" dirty="0"/>
        </a:p>
      </dgm:t>
    </dgm:pt>
    <dgm:pt modelId="{BA5CEAF3-627F-4AAD-9AC4-54D956900341}" type="parTrans" cxnId="{60CFC0ED-A0C3-427C-B9C8-0F458A987666}">
      <dgm:prSet/>
      <dgm:spPr/>
      <dgm:t>
        <a:bodyPr/>
        <a:lstStyle/>
        <a:p>
          <a:endParaRPr lang="el-GR"/>
        </a:p>
      </dgm:t>
    </dgm:pt>
    <dgm:pt modelId="{4F114E71-CA1D-47B5-8F45-43012848AFBF}" type="sibTrans" cxnId="{60CFC0ED-A0C3-427C-B9C8-0F458A987666}">
      <dgm:prSet/>
      <dgm:spPr/>
      <dgm:t>
        <a:bodyPr/>
        <a:lstStyle/>
        <a:p>
          <a:endParaRPr lang="el-GR"/>
        </a:p>
      </dgm:t>
    </dgm:pt>
    <dgm:pt modelId="{C7F6F1A1-F38C-4261-95B5-477DA0B1E4F2}">
      <dgm:prSet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1800" dirty="0" smtClean="0"/>
            <a:t>Experimental fields of Plant Breeding and Genetic Resources  Institute (IPBPR) </a:t>
          </a:r>
          <a:endParaRPr lang="el-GR" sz="1800" dirty="0"/>
        </a:p>
      </dgm:t>
    </dgm:pt>
    <dgm:pt modelId="{25E4FE1A-7C74-436C-9495-D26F98F7CA58}" type="parTrans" cxnId="{AD4CEB56-A90B-4122-B9B6-6A0A7A8F5667}">
      <dgm:prSet/>
      <dgm:spPr/>
      <dgm:t>
        <a:bodyPr/>
        <a:lstStyle/>
        <a:p>
          <a:endParaRPr lang="el-GR"/>
        </a:p>
      </dgm:t>
    </dgm:pt>
    <dgm:pt modelId="{34215C77-FDF6-4456-8611-D51EAEEFB3F5}" type="sibTrans" cxnId="{AD4CEB56-A90B-4122-B9B6-6A0A7A8F5667}">
      <dgm:prSet/>
      <dgm:spPr/>
      <dgm:t>
        <a:bodyPr/>
        <a:lstStyle/>
        <a:p>
          <a:endParaRPr lang="el-GR"/>
        </a:p>
      </dgm:t>
    </dgm:pt>
    <dgm:pt modelId="{F493C1F9-92EB-46F1-AE94-BE70EC5D1C73}">
      <dgm:prSet/>
      <dgm:spPr>
        <a:solidFill>
          <a:srgbClr val="7030A0">
            <a:alpha val="40000"/>
          </a:srgbClr>
        </a:solidFill>
      </dgm:spPr>
      <dgm:t>
        <a:bodyPr/>
        <a:lstStyle/>
        <a:p>
          <a:r>
            <a:rPr lang="en-US" dirty="0" smtClean="0"/>
            <a:t>Each plot consisted of two rows of 10 m length and within row spacing were 0.90m</a:t>
          </a:r>
          <a:endParaRPr lang="el-GR" dirty="0"/>
        </a:p>
      </dgm:t>
    </dgm:pt>
    <dgm:pt modelId="{AEFE2499-EFDD-4641-B163-901E59715DAB}" type="parTrans" cxnId="{402C9C18-040F-4093-A4E2-7AA72D04CF2B}">
      <dgm:prSet/>
      <dgm:spPr/>
      <dgm:t>
        <a:bodyPr/>
        <a:lstStyle/>
        <a:p>
          <a:endParaRPr lang="el-GR"/>
        </a:p>
      </dgm:t>
    </dgm:pt>
    <dgm:pt modelId="{0FCDD664-C09F-4646-AA72-6DD49CAA2C5E}" type="sibTrans" cxnId="{402C9C18-040F-4093-A4E2-7AA72D04CF2B}">
      <dgm:prSet/>
      <dgm:spPr/>
      <dgm:t>
        <a:bodyPr/>
        <a:lstStyle/>
        <a:p>
          <a:endParaRPr lang="el-GR"/>
        </a:p>
      </dgm:t>
    </dgm:pt>
    <dgm:pt modelId="{67AF6726-7C3E-494C-9658-624157626F83}" type="pres">
      <dgm:prSet presAssocID="{5914CE5A-0F65-4D06-A438-C615305F58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41A6CC6-E9C9-4B27-B0F0-FA36FBA48B35}" type="pres">
      <dgm:prSet presAssocID="{C7F6F1A1-F38C-4261-95B5-477DA0B1E4F2}" presName="composite" presStyleCnt="0"/>
      <dgm:spPr/>
    </dgm:pt>
    <dgm:pt modelId="{D269060A-3ED3-45FE-A6AE-D58D453EF0A8}" type="pres">
      <dgm:prSet presAssocID="{C7F6F1A1-F38C-4261-95B5-477DA0B1E4F2}" presName="rect1" presStyleLbl="trAlignAcc1" presStyleIdx="0" presStyleCnt="4" custScaleX="107131" custLinFactNeighborX="111" custLinFactNeighborY="-947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DF251C-0660-4C19-8142-1F4D76AD9F46}" type="pres">
      <dgm:prSet presAssocID="{C7F6F1A1-F38C-4261-95B5-477DA0B1E4F2}" presName="rect2" presStyleLbl="fgImgPlace1" presStyleIdx="0" presStyleCnt="4" custScaleX="177089" custScaleY="79112" custLinFactX="344854" custLinFactNeighborX="400000" custLinFactNeighborY="-9076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62D8CC8-D745-4420-8F67-851074AF8089}" type="pres">
      <dgm:prSet presAssocID="{34215C77-FDF6-4456-8611-D51EAEEFB3F5}" presName="sibTrans" presStyleCnt="0"/>
      <dgm:spPr/>
    </dgm:pt>
    <dgm:pt modelId="{B0BA3335-600F-496E-94E9-1271987C98A5}" type="pres">
      <dgm:prSet presAssocID="{EAA13F97-13B6-479B-BBCE-BFF8391CCE83}" presName="composite" presStyleCnt="0"/>
      <dgm:spPr/>
    </dgm:pt>
    <dgm:pt modelId="{31387825-596A-4079-94B1-F62490D0C634}" type="pres">
      <dgm:prSet presAssocID="{EAA13F97-13B6-479B-BBCE-BFF8391CCE83}" presName="rect1" presStyleLbl="trAlignAcc1" presStyleIdx="1" presStyleCnt="4" custScaleX="105087" custLinFactNeighborX="-8336" custLinFactNeighborY="131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92B338-AC62-4722-A9EC-F8AE972F1E55}" type="pres">
      <dgm:prSet presAssocID="{EAA13F97-13B6-479B-BBCE-BFF8391CCE83}" presName="rect2" presStyleLbl="fgImgPlace1" presStyleIdx="1" presStyleCnt="4" custScaleX="161604" custScaleY="88186" custLinFactX="-155970" custLinFactNeighborX="-200000" custLinFactNeighborY="2348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3335E3-2033-40DE-AEAD-5962CF363386}" type="pres">
      <dgm:prSet presAssocID="{4F114E71-CA1D-47B5-8F45-43012848AFBF}" presName="sibTrans" presStyleCnt="0"/>
      <dgm:spPr/>
    </dgm:pt>
    <dgm:pt modelId="{658D7775-458E-455F-9521-A32FBB1C104D}" type="pres">
      <dgm:prSet presAssocID="{067145D3-9386-4C7A-941C-801E9D4E828B}" presName="composite" presStyleCnt="0"/>
      <dgm:spPr/>
    </dgm:pt>
    <dgm:pt modelId="{48F84A93-2821-484D-9B39-05DA947D0861}" type="pres">
      <dgm:prSet presAssocID="{067145D3-9386-4C7A-941C-801E9D4E828B}" presName="rect1" presStyleLbl="trAlignAcc1" presStyleIdx="2" presStyleCnt="4" custLinFactNeighborX="1153" custLinFactNeighborY="-59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A2522E-D179-4C27-9108-CDEADA90243F}" type="pres">
      <dgm:prSet presAssocID="{067145D3-9386-4C7A-941C-801E9D4E828B}" presName="rect2" presStyleLbl="fgImgPlace1" presStyleIdx="2" presStyleCnt="4" custAng="5400000" custScaleX="144566" custScaleY="128884" custLinFactX="327442" custLinFactNeighborX="400000" custLinFactNeighborY="-470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7FC75F-0B76-4F21-BAA3-9CAF9D1E0191}" type="pres">
      <dgm:prSet presAssocID="{46FA913F-33A8-4EDD-A6C8-F8755957375C}" presName="sibTrans" presStyleCnt="0"/>
      <dgm:spPr/>
    </dgm:pt>
    <dgm:pt modelId="{A28B915F-0CFE-48E1-847E-AF2BF03ED51D}" type="pres">
      <dgm:prSet presAssocID="{F493C1F9-92EB-46F1-AE94-BE70EC5D1C73}" presName="composite" presStyleCnt="0"/>
      <dgm:spPr/>
    </dgm:pt>
    <dgm:pt modelId="{0D3A50F5-FB91-4376-BBEB-109AAD53A428}" type="pres">
      <dgm:prSet presAssocID="{F493C1F9-92EB-46F1-AE94-BE70EC5D1C73}" presName="rect1" presStyleLbl="trAlignAcc1" presStyleIdx="3" presStyleCnt="4" custLinFactNeighborX="4203" custLinFactNeighborY="985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623458-35B6-4C1D-AE6E-E8134318B256}" type="pres">
      <dgm:prSet presAssocID="{F493C1F9-92EB-46F1-AE94-BE70EC5D1C73}" presName="rect2" presStyleLbl="fgImgPlace1" presStyleIdx="3" presStyleCnt="4" custAng="5400000" custScaleX="126832" custScaleY="135408" custLinFactX="-107587" custLinFactY="7153" custLinFactNeighborX="-200000" custLinFactNeighborY="10000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9D7EA6C-4A47-45B9-85CE-93254418931F}" type="presOf" srcId="{5914CE5A-0F65-4D06-A438-C615305F5860}" destId="{67AF6726-7C3E-494C-9658-624157626F83}" srcOrd="0" destOrd="0" presId="urn:microsoft.com/office/officeart/2008/layout/PictureStrips"/>
    <dgm:cxn modelId="{B09AF8D8-B87D-4E1C-91B5-F7A1BD34DC74}" srcId="{5914CE5A-0F65-4D06-A438-C615305F5860}" destId="{067145D3-9386-4C7A-941C-801E9D4E828B}" srcOrd="2" destOrd="0" parTransId="{48CC864B-3A47-4F9B-AC1C-45B7906F42E8}" sibTransId="{46FA913F-33A8-4EDD-A6C8-F8755957375C}"/>
    <dgm:cxn modelId="{44D613A4-2B37-432A-A0F5-71D2B1D89F16}" type="presOf" srcId="{067145D3-9386-4C7A-941C-801E9D4E828B}" destId="{48F84A93-2821-484D-9B39-05DA947D0861}" srcOrd="0" destOrd="0" presId="urn:microsoft.com/office/officeart/2008/layout/PictureStrips"/>
    <dgm:cxn modelId="{402C9C18-040F-4093-A4E2-7AA72D04CF2B}" srcId="{5914CE5A-0F65-4D06-A438-C615305F5860}" destId="{F493C1F9-92EB-46F1-AE94-BE70EC5D1C73}" srcOrd="3" destOrd="0" parTransId="{AEFE2499-EFDD-4641-B163-901E59715DAB}" sibTransId="{0FCDD664-C09F-4646-AA72-6DD49CAA2C5E}"/>
    <dgm:cxn modelId="{932B3CAB-58AE-4B44-B1C7-7851155ABFDB}" type="presOf" srcId="{C7F6F1A1-F38C-4261-95B5-477DA0B1E4F2}" destId="{D269060A-3ED3-45FE-A6AE-D58D453EF0A8}" srcOrd="0" destOrd="0" presId="urn:microsoft.com/office/officeart/2008/layout/PictureStrips"/>
    <dgm:cxn modelId="{FA9AC508-5548-4BD9-940C-A348527CDC09}" type="presOf" srcId="{F493C1F9-92EB-46F1-AE94-BE70EC5D1C73}" destId="{0D3A50F5-FB91-4376-BBEB-109AAD53A428}" srcOrd="0" destOrd="0" presId="urn:microsoft.com/office/officeart/2008/layout/PictureStrips"/>
    <dgm:cxn modelId="{13F70F86-07D2-46F0-A381-8CCD2FD81758}" type="presOf" srcId="{EAA13F97-13B6-479B-BBCE-BFF8391CCE83}" destId="{31387825-596A-4079-94B1-F62490D0C634}" srcOrd="0" destOrd="0" presId="urn:microsoft.com/office/officeart/2008/layout/PictureStrips"/>
    <dgm:cxn modelId="{AD4CEB56-A90B-4122-B9B6-6A0A7A8F5667}" srcId="{5914CE5A-0F65-4D06-A438-C615305F5860}" destId="{C7F6F1A1-F38C-4261-95B5-477DA0B1E4F2}" srcOrd="0" destOrd="0" parTransId="{25E4FE1A-7C74-436C-9495-D26F98F7CA58}" sibTransId="{34215C77-FDF6-4456-8611-D51EAEEFB3F5}"/>
    <dgm:cxn modelId="{60CFC0ED-A0C3-427C-B9C8-0F458A987666}" srcId="{5914CE5A-0F65-4D06-A438-C615305F5860}" destId="{EAA13F97-13B6-479B-BBCE-BFF8391CCE83}" srcOrd="1" destOrd="0" parTransId="{BA5CEAF3-627F-4AAD-9AC4-54D956900341}" sibTransId="{4F114E71-CA1D-47B5-8F45-43012848AFBF}"/>
    <dgm:cxn modelId="{9919F0D5-2046-4E91-B917-641F75693A6B}" type="presParOf" srcId="{67AF6726-7C3E-494C-9658-624157626F83}" destId="{841A6CC6-E9C9-4B27-B0F0-FA36FBA48B35}" srcOrd="0" destOrd="0" presId="urn:microsoft.com/office/officeart/2008/layout/PictureStrips"/>
    <dgm:cxn modelId="{D7274C81-AE4C-441A-B810-E71C89BF90F3}" type="presParOf" srcId="{841A6CC6-E9C9-4B27-B0F0-FA36FBA48B35}" destId="{D269060A-3ED3-45FE-A6AE-D58D453EF0A8}" srcOrd="0" destOrd="0" presId="urn:microsoft.com/office/officeart/2008/layout/PictureStrips"/>
    <dgm:cxn modelId="{5DEF20A1-5E09-4DF5-AAF3-55EFD2CAF5D2}" type="presParOf" srcId="{841A6CC6-E9C9-4B27-B0F0-FA36FBA48B35}" destId="{9EDF251C-0660-4C19-8142-1F4D76AD9F46}" srcOrd="1" destOrd="0" presId="urn:microsoft.com/office/officeart/2008/layout/PictureStrips"/>
    <dgm:cxn modelId="{03EF8E98-5504-4353-BAC7-5897EDFA34D2}" type="presParOf" srcId="{67AF6726-7C3E-494C-9658-624157626F83}" destId="{F62D8CC8-D745-4420-8F67-851074AF8089}" srcOrd="1" destOrd="0" presId="urn:microsoft.com/office/officeart/2008/layout/PictureStrips"/>
    <dgm:cxn modelId="{D2032C7B-9E91-4059-A32B-00B89312BB2D}" type="presParOf" srcId="{67AF6726-7C3E-494C-9658-624157626F83}" destId="{B0BA3335-600F-496E-94E9-1271987C98A5}" srcOrd="2" destOrd="0" presId="urn:microsoft.com/office/officeart/2008/layout/PictureStrips"/>
    <dgm:cxn modelId="{9DA25E07-2F3F-4A24-88D8-58E635BB0491}" type="presParOf" srcId="{B0BA3335-600F-496E-94E9-1271987C98A5}" destId="{31387825-596A-4079-94B1-F62490D0C634}" srcOrd="0" destOrd="0" presId="urn:microsoft.com/office/officeart/2008/layout/PictureStrips"/>
    <dgm:cxn modelId="{F58763A2-1098-4508-B2A3-66BF3B383E2F}" type="presParOf" srcId="{B0BA3335-600F-496E-94E9-1271987C98A5}" destId="{0D92B338-AC62-4722-A9EC-F8AE972F1E55}" srcOrd="1" destOrd="0" presId="urn:microsoft.com/office/officeart/2008/layout/PictureStrips"/>
    <dgm:cxn modelId="{9DBC882F-3527-40ED-B46F-573690704C25}" type="presParOf" srcId="{67AF6726-7C3E-494C-9658-624157626F83}" destId="{EA3335E3-2033-40DE-AEAD-5962CF363386}" srcOrd="3" destOrd="0" presId="urn:microsoft.com/office/officeart/2008/layout/PictureStrips"/>
    <dgm:cxn modelId="{764E4B4C-B26B-466C-9623-8718C6F20772}" type="presParOf" srcId="{67AF6726-7C3E-494C-9658-624157626F83}" destId="{658D7775-458E-455F-9521-A32FBB1C104D}" srcOrd="4" destOrd="0" presId="urn:microsoft.com/office/officeart/2008/layout/PictureStrips"/>
    <dgm:cxn modelId="{925302A6-A58B-48B4-A273-DB1C2A2E280D}" type="presParOf" srcId="{658D7775-458E-455F-9521-A32FBB1C104D}" destId="{48F84A93-2821-484D-9B39-05DA947D0861}" srcOrd="0" destOrd="0" presId="urn:microsoft.com/office/officeart/2008/layout/PictureStrips"/>
    <dgm:cxn modelId="{26BBBEBC-D1EF-465B-881B-1018C48BCD9D}" type="presParOf" srcId="{658D7775-458E-455F-9521-A32FBB1C104D}" destId="{3FA2522E-D179-4C27-9108-CDEADA90243F}" srcOrd="1" destOrd="0" presId="urn:microsoft.com/office/officeart/2008/layout/PictureStrips"/>
    <dgm:cxn modelId="{86B14792-2588-4878-B530-E195643BBA81}" type="presParOf" srcId="{67AF6726-7C3E-494C-9658-624157626F83}" destId="{7B7FC75F-0B76-4F21-BAA3-9CAF9D1E0191}" srcOrd="5" destOrd="0" presId="urn:microsoft.com/office/officeart/2008/layout/PictureStrips"/>
    <dgm:cxn modelId="{695E97EA-ABBB-4D18-A80B-0D34739BB3EC}" type="presParOf" srcId="{67AF6726-7C3E-494C-9658-624157626F83}" destId="{A28B915F-0CFE-48E1-847E-AF2BF03ED51D}" srcOrd="6" destOrd="0" presId="urn:microsoft.com/office/officeart/2008/layout/PictureStrips"/>
    <dgm:cxn modelId="{A427544E-45A6-4123-8498-16A9D0309097}" type="presParOf" srcId="{A28B915F-0CFE-48E1-847E-AF2BF03ED51D}" destId="{0D3A50F5-FB91-4376-BBEB-109AAD53A428}" srcOrd="0" destOrd="0" presId="urn:microsoft.com/office/officeart/2008/layout/PictureStrips"/>
    <dgm:cxn modelId="{27D8BB95-1CB4-41D6-A1B7-1D0772666035}" type="presParOf" srcId="{A28B915F-0CFE-48E1-847E-AF2BF03ED51D}" destId="{88623458-35B6-4C1D-AE6E-E8134318B25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EA61B-F66B-409F-8230-4A12B37D30A5}">
      <dsp:nvSpPr>
        <dsp:cNvPr id="0" name=""/>
        <dsp:cNvSpPr/>
      </dsp:nvSpPr>
      <dsp:spPr>
        <a:xfrm>
          <a:off x="0" y="34407"/>
          <a:ext cx="7620000" cy="88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SEED SELECTION</a:t>
          </a:r>
          <a:endParaRPr lang="el-GR" sz="2800" kern="1200" dirty="0"/>
        </a:p>
      </dsp:txBody>
      <dsp:txXfrm>
        <a:off x="1612839" y="34407"/>
        <a:ext cx="6007160" cy="888392"/>
      </dsp:txXfrm>
    </dsp:sp>
    <dsp:sp modelId="{020DFF27-2C93-451E-B8AF-051C798AA8EC}">
      <dsp:nvSpPr>
        <dsp:cNvPr id="0" name=""/>
        <dsp:cNvSpPr/>
      </dsp:nvSpPr>
      <dsp:spPr>
        <a:xfrm>
          <a:off x="88839" y="88839"/>
          <a:ext cx="1524000" cy="710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FD45-DA7C-4FBA-B80F-68F3A07A6453}">
      <dsp:nvSpPr>
        <dsp:cNvPr id="0" name=""/>
        <dsp:cNvSpPr/>
      </dsp:nvSpPr>
      <dsp:spPr>
        <a:xfrm>
          <a:off x="0" y="977231"/>
          <a:ext cx="7620000" cy="88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SOWING - FIRST 45 DAYS</a:t>
          </a:r>
          <a:endParaRPr lang="el-GR" sz="2800" kern="1200" dirty="0"/>
        </a:p>
      </dsp:txBody>
      <dsp:txXfrm>
        <a:off x="1612839" y="977231"/>
        <a:ext cx="6007160" cy="888392"/>
      </dsp:txXfrm>
    </dsp:sp>
    <dsp:sp modelId="{7FB63396-52C8-498A-B34A-106339043E1E}">
      <dsp:nvSpPr>
        <dsp:cNvPr id="0" name=""/>
        <dsp:cNvSpPr/>
      </dsp:nvSpPr>
      <dsp:spPr>
        <a:xfrm>
          <a:off x="88839" y="1066070"/>
          <a:ext cx="1524000" cy="710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09ED6-B387-4AC6-A03F-CE65DA1E7678}">
      <dsp:nvSpPr>
        <dsp:cNvPr id="0" name=""/>
        <dsp:cNvSpPr/>
      </dsp:nvSpPr>
      <dsp:spPr>
        <a:xfrm>
          <a:off x="0" y="1954463"/>
          <a:ext cx="7620000" cy="88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TILL 60% OPENING OF BOLLS (95 DAYS)</a:t>
          </a:r>
          <a:endParaRPr lang="el-GR" sz="2800" kern="1200" dirty="0"/>
        </a:p>
      </dsp:txBody>
      <dsp:txXfrm>
        <a:off x="1612839" y="1954463"/>
        <a:ext cx="6007160" cy="888392"/>
      </dsp:txXfrm>
    </dsp:sp>
    <dsp:sp modelId="{995AE162-DBB4-4D87-8C16-7E14E779D8C6}">
      <dsp:nvSpPr>
        <dsp:cNvPr id="0" name=""/>
        <dsp:cNvSpPr/>
      </dsp:nvSpPr>
      <dsp:spPr>
        <a:xfrm>
          <a:off x="88839" y="2043302"/>
          <a:ext cx="1524000" cy="710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EC8D9-6E80-4FC7-A3EE-9D79842EE1FB}">
      <dsp:nvSpPr>
        <dsp:cNvPr id="0" name=""/>
        <dsp:cNvSpPr/>
      </dsp:nvSpPr>
      <dsp:spPr>
        <a:xfrm>
          <a:off x="0" y="2931694"/>
          <a:ext cx="7620000" cy="88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DEFOLIATION – HARVESTING - GINNING</a:t>
          </a:r>
          <a:endParaRPr lang="el-GR" sz="2800" kern="1200" dirty="0"/>
        </a:p>
      </dsp:txBody>
      <dsp:txXfrm>
        <a:off x="1612839" y="2931694"/>
        <a:ext cx="6007160" cy="888392"/>
      </dsp:txXfrm>
    </dsp:sp>
    <dsp:sp modelId="{C270C49B-4697-4615-8A96-CE04DE8A7C8B}">
      <dsp:nvSpPr>
        <dsp:cNvPr id="0" name=""/>
        <dsp:cNvSpPr/>
      </dsp:nvSpPr>
      <dsp:spPr>
        <a:xfrm>
          <a:off x="88839" y="3020533"/>
          <a:ext cx="1524000" cy="710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D6A7-32BF-487D-8966-C78C43253D49}">
      <dsp:nvSpPr>
        <dsp:cNvPr id="0" name=""/>
        <dsp:cNvSpPr/>
      </dsp:nvSpPr>
      <dsp:spPr>
        <a:xfrm>
          <a:off x="0" y="3908926"/>
          <a:ext cx="7620000" cy="88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AFTER HARVESTING</a:t>
          </a:r>
          <a:endParaRPr lang="el-GR" sz="2800" kern="1200" dirty="0"/>
        </a:p>
      </dsp:txBody>
      <dsp:txXfrm>
        <a:off x="1612839" y="3908926"/>
        <a:ext cx="6007160" cy="888392"/>
      </dsp:txXfrm>
    </dsp:sp>
    <dsp:sp modelId="{E0137C92-8C56-4E8E-A66F-9AFC1D13EB4C}">
      <dsp:nvSpPr>
        <dsp:cNvPr id="0" name=""/>
        <dsp:cNvSpPr/>
      </dsp:nvSpPr>
      <dsp:spPr>
        <a:xfrm>
          <a:off x="88839" y="3997765"/>
          <a:ext cx="1524000" cy="710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04802-AECD-4BE6-B3A3-95E8648BB318}">
      <dsp:nvSpPr>
        <dsp:cNvPr id="0" name=""/>
        <dsp:cNvSpPr/>
      </dsp:nvSpPr>
      <dsp:spPr>
        <a:xfrm>
          <a:off x="1604701" y="442465"/>
          <a:ext cx="2960092" cy="296009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2">
            <a:hueOff val="-7341127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469C7-38BD-4F70-BD47-080235FBFF9A}">
      <dsp:nvSpPr>
        <dsp:cNvPr id="0" name=""/>
        <dsp:cNvSpPr/>
      </dsp:nvSpPr>
      <dsp:spPr>
        <a:xfrm>
          <a:off x="1604701" y="442465"/>
          <a:ext cx="2960092" cy="296009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2">
            <a:hueOff val="-4894085"/>
            <a:satOff val="21595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6F77C-4DCA-4975-89A7-7C15799172A3}">
      <dsp:nvSpPr>
        <dsp:cNvPr id="0" name=""/>
        <dsp:cNvSpPr/>
      </dsp:nvSpPr>
      <dsp:spPr>
        <a:xfrm>
          <a:off x="1604701" y="442465"/>
          <a:ext cx="2960092" cy="296009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193CE-D1BF-4D97-81E0-03EA185C7E71}">
      <dsp:nvSpPr>
        <dsp:cNvPr id="0" name=""/>
        <dsp:cNvSpPr/>
      </dsp:nvSpPr>
      <dsp:spPr>
        <a:xfrm>
          <a:off x="1604701" y="442465"/>
          <a:ext cx="2960092" cy="296009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DF20-2BAD-4062-AE60-1C509A735499}">
      <dsp:nvSpPr>
        <dsp:cNvPr id="0" name=""/>
        <dsp:cNvSpPr/>
      </dsp:nvSpPr>
      <dsp:spPr>
        <a:xfrm>
          <a:off x="2403934" y="1241698"/>
          <a:ext cx="1361627" cy="1361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201 varieties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2603340" y="1441104"/>
        <a:ext cx="962815" cy="962815"/>
      </dsp:txXfrm>
    </dsp:sp>
    <dsp:sp modelId="{F3303BB0-C0B9-455A-83AC-1ED538BB7276}">
      <dsp:nvSpPr>
        <dsp:cNvPr id="0" name=""/>
        <dsp:cNvSpPr/>
      </dsp:nvSpPr>
      <dsp:spPr>
        <a:xfrm>
          <a:off x="2608178" y="209"/>
          <a:ext cx="953138" cy="953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Greece 116</a:t>
          </a:r>
          <a:endParaRPr lang="el-GR" sz="1500" kern="1200" dirty="0"/>
        </a:p>
      </dsp:txBody>
      <dsp:txXfrm>
        <a:off x="2747762" y="139793"/>
        <a:ext cx="673970" cy="673970"/>
      </dsp:txXfrm>
    </dsp:sp>
    <dsp:sp modelId="{2988D012-CAE8-4720-BF17-BCA2EC3BDAD2}">
      <dsp:nvSpPr>
        <dsp:cNvPr id="0" name=""/>
        <dsp:cNvSpPr/>
      </dsp:nvSpPr>
      <dsp:spPr>
        <a:xfrm>
          <a:off x="4053911" y="1445942"/>
          <a:ext cx="953138" cy="953138"/>
        </a:xfrm>
        <a:prstGeom prst="ellips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Bulgaria 23</a:t>
          </a:r>
          <a:endParaRPr lang="el-GR" sz="1500" kern="1200" dirty="0"/>
        </a:p>
      </dsp:txBody>
      <dsp:txXfrm>
        <a:off x="4193495" y="1585526"/>
        <a:ext cx="673970" cy="673970"/>
      </dsp:txXfrm>
    </dsp:sp>
    <dsp:sp modelId="{4FC8FECD-D28A-4982-B803-FBBBD8D9407A}">
      <dsp:nvSpPr>
        <dsp:cNvPr id="0" name=""/>
        <dsp:cNvSpPr/>
      </dsp:nvSpPr>
      <dsp:spPr>
        <a:xfrm>
          <a:off x="2608178" y="2891675"/>
          <a:ext cx="953138" cy="953138"/>
        </a:xfrm>
        <a:prstGeom prst="ellipse">
          <a:avLst/>
        </a:prstGeom>
        <a:solidFill>
          <a:schemeClr val="accent2">
            <a:hueOff val="-4894085"/>
            <a:satOff val="21595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Italy 2</a:t>
          </a:r>
          <a:endParaRPr lang="el-GR" sz="1500" kern="1200" dirty="0"/>
        </a:p>
      </dsp:txBody>
      <dsp:txXfrm>
        <a:off x="2747762" y="3031259"/>
        <a:ext cx="673970" cy="673970"/>
      </dsp:txXfrm>
    </dsp:sp>
    <dsp:sp modelId="{4B13E074-5959-42CE-972C-B096F0C59901}">
      <dsp:nvSpPr>
        <dsp:cNvPr id="0" name=""/>
        <dsp:cNvSpPr/>
      </dsp:nvSpPr>
      <dsp:spPr>
        <a:xfrm>
          <a:off x="1162445" y="1445942"/>
          <a:ext cx="953138" cy="953138"/>
        </a:xfrm>
        <a:prstGeom prst="ellipse">
          <a:avLst/>
        </a:prstGeom>
        <a:solidFill>
          <a:schemeClr val="accent2">
            <a:hueOff val="-7341127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Spain 75</a:t>
          </a:r>
          <a:endParaRPr lang="el-GR" sz="1500" kern="1200" dirty="0"/>
        </a:p>
      </dsp:txBody>
      <dsp:txXfrm>
        <a:off x="1302029" y="1585526"/>
        <a:ext cx="673970" cy="673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9060A-3ED3-45FE-A6AE-D58D453EF0A8}">
      <dsp:nvSpPr>
        <dsp:cNvPr id="0" name=""/>
        <dsp:cNvSpPr/>
      </dsp:nvSpPr>
      <dsp:spPr>
        <a:xfrm>
          <a:off x="296135" y="184686"/>
          <a:ext cx="3455406" cy="1007938"/>
        </a:xfrm>
        <a:prstGeom prst="rect">
          <a:avLst/>
        </a:prstGeom>
        <a:solidFill>
          <a:srgbClr val="FFFF00">
            <a:alpha val="4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1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fields of Plant Breeding and Genetic Resources  Institute (IPBPR) </a:t>
          </a:r>
          <a:endParaRPr lang="el-GR" sz="1800" kern="1200" dirty="0"/>
        </a:p>
      </dsp:txBody>
      <dsp:txXfrm>
        <a:off x="296135" y="184686"/>
        <a:ext cx="3455406" cy="1007938"/>
      </dsp:txXfrm>
    </dsp:sp>
    <dsp:sp modelId="{9EDF251C-0660-4C19-8142-1F4D76AD9F46}">
      <dsp:nvSpPr>
        <dsp:cNvPr id="0" name=""/>
        <dsp:cNvSpPr/>
      </dsp:nvSpPr>
      <dsp:spPr>
        <a:xfrm>
          <a:off x="5256581" y="144012"/>
          <a:ext cx="1249463" cy="83727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87825-596A-4079-94B1-F62490D0C634}">
      <dsp:nvSpPr>
        <dsp:cNvPr id="0" name=""/>
        <dsp:cNvSpPr/>
      </dsp:nvSpPr>
      <dsp:spPr>
        <a:xfrm>
          <a:off x="3960438" y="1296139"/>
          <a:ext cx="3389479" cy="1007938"/>
        </a:xfrm>
        <a:prstGeom prst="rect">
          <a:avLst/>
        </a:prstGeom>
        <a:solidFill>
          <a:schemeClr val="accent3">
            <a:lumMod val="75000"/>
            <a:alpha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Seven cotton genotypes developed from cotton breeding programs of the IPBPR  and one reference variety</a:t>
          </a:r>
          <a:endParaRPr lang="el-GR" sz="1600" kern="1200" dirty="0"/>
        </a:p>
      </dsp:txBody>
      <dsp:txXfrm>
        <a:off x="3960438" y="1296139"/>
        <a:ext cx="3389479" cy="1007938"/>
      </dsp:txXfrm>
    </dsp:sp>
    <dsp:sp modelId="{0D92B338-AC62-4722-A9EC-F8AE972F1E55}">
      <dsp:nvSpPr>
        <dsp:cNvPr id="0" name=""/>
        <dsp:cNvSpPr/>
      </dsp:nvSpPr>
      <dsp:spPr>
        <a:xfrm>
          <a:off x="1448058" y="1329152"/>
          <a:ext cx="1140208" cy="9333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84A93-2821-484D-9B39-05DA947D0861}">
      <dsp:nvSpPr>
        <dsp:cNvPr id="0" name=""/>
        <dsp:cNvSpPr/>
      </dsp:nvSpPr>
      <dsp:spPr>
        <a:xfrm>
          <a:off x="547233" y="2559984"/>
          <a:ext cx="3225403" cy="1007938"/>
        </a:xfrm>
        <a:prstGeom prst="rect">
          <a:avLst/>
        </a:prstGeom>
        <a:solidFill>
          <a:srgbClr val="00B050">
            <a:alpha val="4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 years,  3 replications, RCB</a:t>
          </a:r>
          <a:endParaRPr lang="el-GR" sz="1600" kern="1200" dirty="0"/>
        </a:p>
      </dsp:txBody>
      <dsp:txXfrm>
        <a:off x="547233" y="2559984"/>
        <a:ext cx="3225403" cy="1007938"/>
      </dsp:txXfrm>
    </dsp:sp>
    <dsp:sp modelId="{3FA2522E-D179-4C27-9108-CDEADA90243F}">
      <dsp:nvSpPr>
        <dsp:cNvPr id="0" name=""/>
        <dsp:cNvSpPr/>
      </dsp:nvSpPr>
      <dsp:spPr>
        <a:xfrm rot="5400000">
          <a:off x="5350950" y="2271644"/>
          <a:ext cx="1019995" cy="1364024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A50F5-FB91-4376-BBEB-109AAD53A428}">
      <dsp:nvSpPr>
        <dsp:cNvPr id="0" name=""/>
        <dsp:cNvSpPr/>
      </dsp:nvSpPr>
      <dsp:spPr>
        <a:xfrm>
          <a:off x="4311727" y="3613280"/>
          <a:ext cx="3225403" cy="1007938"/>
        </a:xfrm>
        <a:prstGeom prst="rect">
          <a:avLst/>
        </a:prstGeom>
        <a:solidFill>
          <a:srgbClr val="7030A0">
            <a:alpha val="4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Each plot consisted of two rows of 10 m length and within row spacing were 0.90m</a:t>
          </a:r>
          <a:endParaRPr lang="el-GR" sz="1600" kern="1200" dirty="0"/>
        </a:p>
      </dsp:txBody>
      <dsp:txXfrm>
        <a:off x="4311727" y="3613280"/>
        <a:ext cx="3225403" cy="1007938"/>
      </dsp:txXfrm>
    </dsp:sp>
    <dsp:sp modelId="{88623458-35B6-4C1D-AE6E-E8134318B256}">
      <dsp:nvSpPr>
        <dsp:cNvPr id="0" name=""/>
        <dsp:cNvSpPr/>
      </dsp:nvSpPr>
      <dsp:spPr>
        <a:xfrm rot="5400000">
          <a:off x="1776913" y="3420986"/>
          <a:ext cx="894871" cy="1433070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EBB33C-49EA-4AEC-A64F-FC30768A9DE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7C1059-2874-4CDB-9CAB-11D10738CC4D}" type="datetimeFigureOut">
              <a:rPr lang="el-GR" smtClean="0"/>
              <a:t>2/16/18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saliki@ipgrb.gr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7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1310" y="1340768"/>
            <a:ext cx="7543800" cy="2028056"/>
          </a:xfrm>
        </p:spPr>
        <p:txBody>
          <a:bodyPr/>
          <a:lstStyle/>
          <a:p>
            <a:pPr algn="ctr"/>
            <a:r>
              <a:rPr lang="en-US" sz="4000" dirty="0"/>
              <a:t>EVALUATION OF FIBER AND YARN TECHNOLOGICAL PROPERTIES OF ADVANCED GREEK COTTON LINES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023380" cy="244827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4500" b="1" dirty="0" err="1" smtClean="0">
                <a:solidFill>
                  <a:schemeClr val="tx1"/>
                </a:solidFill>
              </a:rPr>
              <a:t>Dr.</a:t>
            </a:r>
            <a:r>
              <a:rPr lang="en-GB" sz="4500" b="1" dirty="0" smtClean="0">
                <a:solidFill>
                  <a:schemeClr val="tx1"/>
                </a:solidFill>
              </a:rPr>
              <a:t> </a:t>
            </a:r>
            <a:r>
              <a:rPr lang="en-GB" sz="4500" b="1" dirty="0" err="1" smtClean="0">
                <a:solidFill>
                  <a:schemeClr val="tx1"/>
                </a:solidFill>
              </a:rPr>
              <a:t>Eleni</a:t>
            </a:r>
            <a:r>
              <a:rPr lang="en-GB" sz="4500" b="1" dirty="0" smtClean="0">
                <a:solidFill>
                  <a:schemeClr val="tx1"/>
                </a:solidFill>
              </a:rPr>
              <a:t> </a:t>
            </a:r>
            <a:r>
              <a:rPr lang="en-GB" sz="4500" b="1" dirty="0" err="1" smtClean="0">
                <a:solidFill>
                  <a:schemeClr val="tx1"/>
                </a:solidFill>
              </a:rPr>
              <a:t>Tsaliki</a:t>
            </a:r>
            <a:r>
              <a:rPr lang="en-GB" sz="4500" b="1" baseline="30000" dirty="0" smtClean="0">
                <a:solidFill>
                  <a:schemeClr val="tx1"/>
                </a:solidFill>
              </a:rPr>
              <a:t> 1</a:t>
            </a:r>
            <a:r>
              <a:rPr lang="en-GB" sz="4500" b="1" dirty="0" smtClean="0">
                <a:solidFill>
                  <a:schemeClr val="tx1"/>
                </a:solidFill>
              </a:rPr>
              <a:t>, </a:t>
            </a:r>
            <a:r>
              <a:rPr lang="en-US" sz="4500" b="1" dirty="0" smtClean="0">
                <a:solidFill>
                  <a:schemeClr val="tx1"/>
                </a:solidFill>
              </a:rPr>
              <a:t>Dr. prof. Mohamed Negm</a:t>
            </a:r>
            <a:r>
              <a:rPr lang="en-US" sz="45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4500" b="1" dirty="0" smtClean="0">
                <a:solidFill>
                  <a:schemeClr val="tx1"/>
                </a:solidFill>
              </a:rPr>
              <a:t>, </a:t>
            </a:r>
            <a:r>
              <a:rPr lang="en-GB" sz="4500" b="1" dirty="0" err="1" smtClean="0">
                <a:solidFill>
                  <a:schemeClr val="tx1"/>
                </a:solidFill>
              </a:rPr>
              <a:t>Dr.</a:t>
            </a:r>
            <a:r>
              <a:rPr lang="en-GB" sz="4500" b="1" dirty="0" smtClean="0">
                <a:solidFill>
                  <a:schemeClr val="tx1"/>
                </a:solidFill>
              </a:rPr>
              <a:t> </a:t>
            </a:r>
            <a:r>
              <a:rPr lang="en-GB" sz="4500" b="1" dirty="0" err="1" smtClean="0">
                <a:solidFill>
                  <a:schemeClr val="tx1"/>
                </a:solidFill>
              </a:rPr>
              <a:t>Apostolos</a:t>
            </a:r>
            <a:r>
              <a:rPr lang="en-GB" sz="4500" b="1" dirty="0" smtClean="0">
                <a:solidFill>
                  <a:schemeClr val="tx1"/>
                </a:solidFill>
              </a:rPr>
              <a:t> Kalyvas</a:t>
            </a:r>
            <a:r>
              <a:rPr lang="en-GB" sz="4500" b="1" baseline="30000" dirty="0" smtClean="0">
                <a:solidFill>
                  <a:schemeClr val="tx1"/>
                </a:solidFill>
              </a:rPr>
              <a:t>1</a:t>
            </a:r>
            <a:endParaRPr lang="el-GR" sz="4500" baseline="30000" dirty="0">
              <a:solidFill>
                <a:schemeClr val="tx1"/>
              </a:solidFill>
            </a:endParaRPr>
          </a:p>
          <a:p>
            <a:pPr algn="ctr"/>
            <a:endParaRPr lang="en-GB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GB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4200" baseline="30000" dirty="0" smtClean="0">
                <a:solidFill>
                  <a:schemeClr val="tx1"/>
                </a:solidFill>
              </a:rPr>
              <a:t>1</a:t>
            </a:r>
            <a:r>
              <a:rPr lang="en-GB" sz="4200" dirty="0" smtClean="0">
                <a:solidFill>
                  <a:schemeClr val="tx1"/>
                </a:solidFill>
              </a:rPr>
              <a:t> Plant </a:t>
            </a:r>
            <a:r>
              <a:rPr lang="en-GB" sz="4200" dirty="0">
                <a:solidFill>
                  <a:schemeClr val="tx1"/>
                </a:solidFill>
              </a:rPr>
              <a:t>Breeding and Genetic Resources Institute</a:t>
            </a:r>
            <a:endParaRPr lang="el-GR" sz="4200" dirty="0">
              <a:solidFill>
                <a:schemeClr val="tx1"/>
              </a:solidFill>
            </a:endParaRPr>
          </a:p>
          <a:p>
            <a:pPr algn="ctr"/>
            <a:r>
              <a:rPr lang="en-GB" sz="4200" dirty="0">
                <a:solidFill>
                  <a:schemeClr val="tx1"/>
                </a:solidFill>
              </a:rPr>
              <a:t>PO Box </a:t>
            </a:r>
            <a:r>
              <a:rPr lang="en-GB" sz="4200" dirty="0" smtClean="0">
                <a:solidFill>
                  <a:schemeClr val="tx1"/>
                </a:solidFill>
              </a:rPr>
              <a:t>604</a:t>
            </a:r>
            <a:r>
              <a:rPr lang="el-GR" sz="4200" dirty="0" smtClean="0">
                <a:solidFill>
                  <a:schemeClr val="tx1"/>
                </a:solidFill>
              </a:rPr>
              <a:t>58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GB" sz="4200" dirty="0" smtClean="0">
                <a:solidFill>
                  <a:schemeClr val="tx1"/>
                </a:solidFill>
              </a:rPr>
              <a:t>Post </a:t>
            </a:r>
            <a:r>
              <a:rPr lang="en-GB" sz="4200" dirty="0">
                <a:solidFill>
                  <a:schemeClr val="tx1"/>
                </a:solidFill>
              </a:rPr>
              <a:t>code 57001 </a:t>
            </a:r>
            <a:r>
              <a:rPr lang="en-GB" sz="4200" dirty="0" err="1">
                <a:solidFill>
                  <a:schemeClr val="tx1"/>
                </a:solidFill>
              </a:rPr>
              <a:t>Thermi</a:t>
            </a:r>
            <a:r>
              <a:rPr lang="en-GB" sz="4200" dirty="0">
                <a:solidFill>
                  <a:schemeClr val="tx1"/>
                </a:solidFill>
              </a:rPr>
              <a:t> Thessaloniki Greece</a:t>
            </a:r>
            <a:endParaRPr lang="el-GR" sz="4200" dirty="0">
              <a:solidFill>
                <a:schemeClr val="tx1"/>
              </a:solidFill>
            </a:endParaRPr>
          </a:p>
          <a:p>
            <a:pPr algn="ctr"/>
            <a:r>
              <a:rPr lang="en-GB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</a:t>
            </a:r>
            <a:r>
              <a:rPr lang="en-GB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4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tsaliki@ipgrb.gr</a:t>
            </a:r>
            <a:endParaRPr lang="en-GB" sz="4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4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200" dirty="0" smtClean="0">
                <a:solidFill>
                  <a:schemeClr val="tx1"/>
                </a:solidFill>
              </a:rPr>
              <a:t>Cotton </a:t>
            </a:r>
            <a:r>
              <a:rPr lang="en-US" sz="4200" dirty="0">
                <a:solidFill>
                  <a:schemeClr val="tx1"/>
                </a:solidFill>
              </a:rPr>
              <a:t>Research Institute, Giza, Egypt</a:t>
            </a:r>
            <a:endParaRPr lang="el-GR" sz="42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879364" cy="102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Cultivation data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77847"/>
              </p:ext>
            </p:extLst>
          </p:nvPr>
        </p:nvGraphicFramePr>
        <p:xfrm>
          <a:off x="539552" y="2852936"/>
          <a:ext cx="762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2232248"/>
                <a:gridCol w="2281064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Sowing date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May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May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Harvesting</a:t>
                      </a:r>
                      <a:r>
                        <a:rPr lang="en-US" baseline="0" dirty="0" smtClean="0"/>
                        <a:t> date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November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October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 temperature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 (9/11/12)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8,8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 (27/5/2013)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temperature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39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 (7/8/12)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37,2 </a:t>
                      </a:r>
                      <a:r>
                        <a:rPr lang="en-US" baseline="30000" dirty="0" err="1" smtClean="0"/>
                        <a:t>o</a:t>
                      </a:r>
                      <a:r>
                        <a:rPr lang="en-US" dirty="0" err="1" smtClean="0"/>
                        <a:t>C</a:t>
                      </a:r>
                      <a:r>
                        <a:rPr lang="en-US" dirty="0" smtClean="0"/>
                        <a:t> (4/8/2013)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min temperature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17,3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max</a:t>
                      </a:r>
                      <a:r>
                        <a:rPr lang="en-US" baseline="0" dirty="0" smtClean="0"/>
                        <a:t> temperature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29,3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Rainfall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123,3 mm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94,40mm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087415" cy="23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5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095" y="764704"/>
            <a:ext cx="2483768" cy="1036712"/>
          </a:xfrm>
        </p:spPr>
        <p:txBody>
          <a:bodyPr/>
          <a:lstStyle/>
          <a:p>
            <a:r>
              <a:rPr lang="en-US" dirty="0" smtClean="0"/>
              <a:t>Hand picked and roller ginned</a:t>
            </a:r>
            <a:endParaRPr lang="el-GR" dirty="0"/>
          </a:p>
        </p:txBody>
      </p:sp>
      <p:pic>
        <p:nvPicPr>
          <p:cNvPr id="1026" name="Picture 2" descr="C:\Users\Eleni_laptop\Desktop\PHOTOS\ΚΑΛΛΙΕΡΓΕΙΑ ΒΑΜΒΑΚΙΟΥ\Εκκόκκιση\lif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47" y="2290942"/>
            <a:ext cx="3110021" cy="41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eni_laptop\Desktop\photos2017\ΒΑΜΒΑΚΙ 2017\PA120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3640318" cy="27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Eleni_laptop\Desktop\Photo 2011-2015\photo2016\βαμβακι\P10107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135" y="0"/>
            <a:ext cx="547188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2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Cotton fiber evaluation </a:t>
            </a:r>
            <a:r>
              <a:rPr lang="el-GR" dirty="0" smtClean="0"/>
              <a:t>2012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0062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00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fiber evaluation - 2013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2577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0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Lint (%)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357931" cy="3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39552" y="6021288"/>
            <a:ext cx="231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Experimental roller gin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73284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0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(mm) – Maturity index</a:t>
            </a:r>
            <a:endParaRPr lang="el-G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84028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86113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244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9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Micronaire</a:t>
            </a:r>
            <a:endParaRPr lang="el-G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56306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300" y="5919957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9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 - Strength</a:t>
            </a:r>
            <a:endParaRPr lang="el-GR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693" y="393305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2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   (Rd-b)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77961"/>
            <a:ext cx="46722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149" y="4086273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6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064896" cy="1143000"/>
          </a:xfrm>
        </p:spPr>
        <p:txBody>
          <a:bodyPr/>
          <a:lstStyle/>
          <a:p>
            <a:r>
              <a:rPr lang="en-US" sz="4400" dirty="0" smtClean="0"/>
              <a:t>Lea count strength product (LCSP)</a:t>
            </a:r>
            <a:endParaRPr lang="el-GR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844824"/>
            <a:ext cx="62296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55576" y="5949280"/>
            <a:ext cx="236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Good-Brand Lea Tester </a:t>
            </a: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1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753672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Cotton - Greek national product 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303" y="5949280"/>
            <a:ext cx="13654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512" y="1412776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400" dirty="0" smtClean="0"/>
              <a:t>8 % </a:t>
            </a:r>
            <a:r>
              <a:rPr lang="en-US" sz="2400" dirty="0"/>
              <a:t>of total agricultural </a:t>
            </a:r>
            <a:r>
              <a:rPr lang="en-US" sz="2400" dirty="0" smtClean="0"/>
              <a:t>output</a:t>
            </a:r>
          </a:p>
          <a:p>
            <a:pPr marL="285750" indent="-285750">
              <a:buBlip>
                <a:blip r:embed="rId3"/>
              </a:buBlip>
            </a:pPr>
            <a:endParaRPr lang="en-US" sz="2400" dirty="0"/>
          </a:p>
          <a:p>
            <a:pPr marL="285750" indent="-285750">
              <a:buBlip>
                <a:blip r:embed="rId3"/>
              </a:buBlip>
            </a:pPr>
            <a:r>
              <a:rPr lang="en-US" sz="2400" dirty="0" smtClean="0"/>
              <a:t>More </a:t>
            </a:r>
            <a:r>
              <a:rPr lang="en-US" sz="2400" dirty="0"/>
              <a:t>than 55,000 </a:t>
            </a:r>
            <a:r>
              <a:rPr lang="en-US" sz="2400" dirty="0" smtClean="0"/>
              <a:t>farmers </a:t>
            </a:r>
          </a:p>
          <a:p>
            <a:pPr marL="285750" indent="-285750">
              <a:buBlip>
                <a:blip r:embed="rId3"/>
              </a:buBlip>
            </a:pPr>
            <a:endParaRPr lang="en-US" sz="2400" dirty="0"/>
          </a:p>
          <a:p>
            <a:pPr marL="285750" indent="-285750">
              <a:buBlip>
                <a:blip r:embed="rId3"/>
              </a:buBlip>
            </a:pPr>
            <a:r>
              <a:rPr lang="en-GB" sz="2400" dirty="0" smtClean="0"/>
              <a:t>Average cultivated </a:t>
            </a:r>
            <a:r>
              <a:rPr lang="en-GB" sz="2400" dirty="0"/>
              <a:t>area 250000 ha </a:t>
            </a:r>
            <a:r>
              <a:rPr lang="en-US" sz="2400" u="dotted" dirty="0"/>
              <a:t>(nearly 50% of the irrigated land) </a:t>
            </a:r>
            <a:endParaRPr lang="en-US" sz="2400" u="dotted" dirty="0" smtClean="0"/>
          </a:p>
          <a:p>
            <a:endParaRPr lang="en-US" sz="2400" dirty="0"/>
          </a:p>
          <a:p>
            <a:pPr marL="285750" indent="-285750">
              <a:buBlip>
                <a:blip r:embed="rId3"/>
              </a:buBlip>
            </a:pPr>
            <a:r>
              <a:rPr lang="en-US" sz="2400" dirty="0" smtClean="0"/>
              <a:t>80 </a:t>
            </a:r>
            <a:r>
              <a:rPr lang="en-US" sz="2400" dirty="0"/>
              <a:t>%</a:t>
            </a:r>
            <a:r>
              <a:rPr lang="en-US" sz="2400" dirty="0" smtClean="0"/>
              <a:t> </a:t>
            </a:r>
            <a:r>
              <a:rPr lang="en-US" sz="2400" dirty="0"/>
              <a:t>of the EU </a:t>
            </a:r>
            <a:r>
              <a:rPr lang="en-US" sz="2400" dirty="0" smtClean="0"/>
              <a:t>production</a:t>
            </a:r>
          </a:p>
          <a:p>
            <a:pPr marL="285750" indent="-285750">
              <a:buBlip>
                <a:blip r:embed="rId3"/>
              </a:buBlip>
            </a:pPr>
            <a:endParaRPr lang="en-US" sz="2400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3417888"/>
            <a:ext cx="20637" cy="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601" y="3986859"/>
            <a:ext cx="27198" cy="2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829" y="1278284"/>
            <a:ext cx="4403727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1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71813"/>
            <a:ext cx="7620000" cy="1143000"/>
          </a:xfrm>
        </p:spPr>
        <p:txBody>
          <a:bodyPr/>
          <a:lstStyle/>
          <a:p>
            <a:r>
              <a:rPr lang="en-US" dirty="0" smtClean="0"/>
              <a:t>Registration of varieties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423432"/>
            <a:ext cx="3970784" cy="488588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Application to Variety </a:t>
            </a:r>
            <a:r>
              <a:rPr lang="en-US" b="1" dirty="0"/>
              <a:t>Research Institute of Cultivated Plants</a:t>
            </a:r>
            <a:r>
              <a:rPr lang="en-US" dirty="0"/>
              <a:t> ( </a:t>
            </a:r>
            <a:r>
              <a:rPr lang="en-US" b="1" dirty="0"/>
              <a:t>V.R.I.C.P</a:t>
            </a:r>
            <a:r>
              <a:rPr lang="en-US" dirty="0"/>
              <a:t>.) is a controlling service of the Ministry of Agriculture </a:t>
            </a:r>
            <a:endParaRPr lang="en-US" dirty="0" smtClean="0"/>
          </a:p>
          <a:p>
            <a:r>
              <a:rPr lang="en-US" dirty="0"/>
              <a:t>8 kg </a:t>
            </a:r>
            <a:r>
              <a:rPr lang="en-US" dirty="0" smtClean="0"/>
              <a:t>seed (breeder’s category) + fee</a:t>
            </a:r>
            <a:r>
              <a:rPr lang="el-GR" dirty="0" smtClean="0"/>
              <a:t> 1200,00</a:t>
            </a:r>
            <a:r>
              <a:rPr lang="en-US" dirty="0" smtClean="0"/>
              <a:t>euros</a:t>
            </a:r>
          </a:p>
          <a:p>
            <a:r>
              <a:rPr lang="en-US" dirty="0" smtClean="0"/>
              <a:t>2 years experiments</a:t>
            </a:r>
          </a:p>
          <a:p>
            <a:r>
              <a:rPr lang="en-US" dirty="0" smtClean="0"/>
              <a:t>Registration to National catalogue</a:t>
            </a:r>
          </a:p>
          <a:p>
            <a:r>
              <a:rPr lang="en-US" dirty="0" smtClean="0"/>
              <a:t>Registered variety                   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114300" indent="0">
              <a:buNone/>
            </a:pPr>
            <a:r>
              <a:rPr lang="en-US" dirty="0" smtClean="0"/>
              <a:t>        certified seeds</a:t>
            </a:r>
            <a:endParaRPr lang="el-GR" dirty="0"/>
          </a:p>
        </p:txBody>
      </p:sp>
      <p:sp>
        <p:nvSpPr>
          <p:cNvPr id="3" name="Δεξιό βέλος 2"/>
          <p:cNvSpPr/>
          <p:nvPr/>
        </p:nvSpPr>
        <p:spPr>
          <a:xfrm rot="5400000">
            <a:off x="1167551" y="5206026"/>
            <a:ext cx="684076" cy="3960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925" y="1340768"/>
            <a:ext cx="3746503" cy="52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9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01713"/>
            <a:ext cx="7620000" cy="37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54837"/>
            <a:ext cx="8064896" cy="56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61938" indent="-2619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altLang="el-GR" sz="3200" dirty="0" err="1">
                <a:latin typeface="Calibri" pitchFamily="34" charset="0"/>
              </a:rPr>
              <a:t>Hellenic</a:t>
            </a:r>
            <a:r>
              <a:rPr lang="el-GR" altLang="el-GR" sz="3200" dirty="0">
                <a:latin typeface="Calibri" pitchFamily="34" charset="0"/>
              </a:rPr>
              <a:t> </a:t>
            </a:r>
            <a:r>
              <a:rPr lang="el-GR" altLang="el-GR" sz="3200" dirty="0" err="1">
                <a:latin typeface="Calibri" pitchFamily="34" charset="0"/>
              </a:rPr>
              <a:t>Agricultural</a:t>
            </a:r>
            <a:r>
              <a:rPr lang="el-GR" altLang="el-GR" sz="3200" dirty="0">
                <a:latin typeface="Calibri" pitchFamily="34" charset="0"/>
              </a:rPr>
              <a:t> </a:t>
            </a:r>
            <a:r>
              <a:rPr lang="el-GR" altLang="el-GR" sz="3200" dirty="0" err="1">
                <a:latin typeface="Calibri" pitchFamily="34" charset="0"/>
              </a:rPr>
              <a:t>Organization</a:t>
            </a:r>
            <a:r>
              <a:rPr lang="el-GR" altLang="el-GR" sz="3200" dirty="0">
                <a:latin typeface="Calibri" pitchFamily="34" charset="0"/>
              </a:rPr>
              <a:t> – DEMETER</a:t>
            </a:r>
            <a:r>
              <a:rPr lang="en-US" altLang="el-GR" sz="3200" dirty="0">
                <a:latin typeface="Calibri" pitchFamily="34" charset="0"/>
              </a:rPr>
              <a:t>  </a:t>
            </a:r>
            <a:r>
              <a:rPr lang="en-US" altLang="el-GR" sz="3200" dirty="0" smtClean="0">
                <a:latin typeface="Calibri" pitchFamily="34" charset="0"/>
              </a:rPr>
              <a:t> </a:t>
            </a:r>
            <a:r>
              <a:rPr lang="en-US" altLang="el-GR" sz="2000" dirty="0">
                <a:latin typeface="Calibri" pitchFamily="34" charset="0"/>
              </a:rPr>
              <a:t>was established in 2011 following the merge of 4 organizations which are </a:t>
            </a:r>
            <a:r>
              <a:rPr lang="el-GR" altLang="el-GR" sz="2000" dirty="0" err="1">
                <a:latin typeface="Calibri" pitchFamily="34" charset="0"/>
              </a:rPr>
              <a:t>involved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in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activities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n-US" altLang="el-GR" sz="2000" dirty="0">
                <a:latin typeface="Calibri" pitchFamily="34" charset="0"/>
              </a:rPr>
              <a:t>in </a:t>
            </a:r>
            <a:r>
              <a:rPr lang="el-GR" altLang="el-GR" sz="2000" dirty="0" err="1">
                <a:latin typeface="Calibri" pitchFamily="34" charset="0"/>
              </a:rPr>
              <a:t>the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agricultural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sector</a:t>
            </a:r>
            <a:endParaRPr lang="en-US" altLang="el-GR" sz="2000" dirty="0">
              <a:latin typeface="Calibri" pitchFamily="34" charset="0"/>
            </a:endParaRPr>
          </a:p>
          <a:p>
            <a:pPr marL="261938" indent="-261938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altLang="el-GR" sz="2000" dirty="0">
                <a:latin typeface="Calibri" pitchFamily="34" charset="0"/>
              </a:rPr>
              <a:t>HAO –DEMETER functions as a legal entity of the public sector supervised and financed, more than 51%, by the Greek Ministry of Agricultural Development &amp; Food. </a:t>
            </a:r>
          </a:p>
          <a:p>
            <a:pPr marL="261938" indent="-261938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altLang="el-GR" sz="2000" dirty="0" err="1">
                <a:latin typeface="Calibri" pitchFamily="34" charset="0"/>
              </a:rPr>
              <a:t>After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reorganization</a:t>
            </a:r>
            <a:r>
              <a:rPr lang="el-GR" altLang="el-GR" sz="2000" dirty="0">
                <a:latin typeface="Calibri" pitchFamily="34" charset="0"/>
              </a:rPr>
              <a:t>, </a:t>
            </a:r>
            <a:r>
              <a:rPr lang="en-US" altLang="el-GR" sz="2000" dirty="0" smtClean="0">
                <a:latin typeface="Calibri" pitchFamily="34" charset="0"/>
              </a:rPr>
              <a:t>in </a:t>
            </a:r>
            <a:r>
              <a:rPr lang="el-GR" altLang="el-GR" sz="2000" dirty="0" smtClean="0">
                <a:latin typeface="Calibri" pitchFamily="34" charset="0"/>
              </a:rPr>
              <a:t>1/1/2015 </a:t>
            </a:r>
            <a:r>
              <a:rPr lang="el-GR" altLang="el-GR" sz="2000" dirty="0" err="1">
                <a:latin typeface="Calibri" pitchFamily="34" charset="0"/>
              </a:rPr>
              <a:t>the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Agricultural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Research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Centre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of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Northern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Greece</a:t>
            </a:r>
            <a:r>
              <a:rPr lang="el-GR" altLang="el-GR" sz="2000" dirty="0">
                <a:latin typeface="Calibri" pitchFamily="34" charset="0"/>
              </a:rPr>
              <a:t>, </a:t>
            </a:r>
            <a:r>
              <a:rPr lang="el-GR" altLang="el-GR" sz="2000" dirty="0" err="1">
                <a:latin typeface="Calibri" pitchFamily="34" charset="0"/>
              </a:rPr>
              <a:t>the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Institutes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of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Cotton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and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Industrial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Plants</a:t>
            </a:r>
            <a:r>
              <a:rPr lang="el-GR" altLang="el-GR" sz="2000" dirty="0">
                <a:latin typeface="Calibri" pitchFamily="34" charset="0"/>
              </a:rPr>
              <a:t>, </a:t>
            </a:r>
            <a:r>
              <a:rPr lang="el-GR" altLang="el-GR" sz="2000" dirty="0" err="1">
                <a:latin typeface="Calibri" pitchFamily="34" charset="0"/>
              </a:rPr>
              <a:t>Plant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Protection</a:t>
            </a:r>
            <a:r>
              <a:rPr lang="el-GR" altLang="el-GR" sz="2000" dirty="0">
                <a:latin typeface="Calibri" pitchFamily="34" charset="0"/>
              </a:rPr>
              <a:t>, </a:t>
            </a:r>
            <a:r>
              <a:rPr lang="el-GR" altLang="el-GR" sz="2000" dirty="0" err="1">
                <a:latin typeface="Calibri" pitchFamily="34" charset="0"/>
              </a:rPr>
              <a:t>Cereals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and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Pomology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have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been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merged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forming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</a:rPr>
              <a:t>the</a:t>
            </a:r>
            <a:r>
              <a:rPr lang="el-GR" altLang="el-GR" sz="2000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Institute</a:t>
            </a:r>
            <a:r>
              <a:rPr lang="el-GR" altLang="el-GR" sz="2800" b="1" u="sng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of</a:t>
            </a:r>
            <a:r>
              <a:rPr lang="el-GR" altLang="el-GR" sz="2800" b="1" u="sng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Plant</a:t>
            </a:r>
            <a:r>
              <a:rPr lang="el-GR" altLang="el-GR" sz="2800" b="1" u="sng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Breeding</a:t>
            </a:r>
            <a:r>
              <a:rPr lang="el-GR" altLang="el-GR" sz="2800" b="1" u="sng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and</a:t>
            </a:r>
            <a:r>
              <a:rPr lang="el-GR" altLang="el-GR" sz="2800" b="1" u="sng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Genetic</a:t>
            </a:r>
            <a:r>
              <a:rPr lang="el-GR" altLang="el-GR" sz="2800" b="1" u="sng" dirty="0">
                <a:latin typeface="Calibri" pitchFamily="34" charset="0"/>
              </a:rPr>
              <a:t> </a:t>
            </a:r>
            <a:r>
              <a:rPr lang="el-GR" altLang="el-GR" sz="2800" b="1" u="sng" dirty="0" err="1">
                <a:latin typeface="Calibri" pitchFamily="34" charset="0"/>
              </a:rPr>
              <a:t>Resources</a:t>
            </a:r>
            <a:endParaRPr lang="el-GR" altLang="el-GR" sz="2800" b="1" u="sng" dirty="0">
              <a:latin typeface="Calibri" pitchFamily="34" charset="0"/>
            </a:endParaRPr>
          </a:p>
          <a:p>
            <a:pPr marL="639763" lvl="2" indent="-182563" algn="just" eaLnBrk="1" hangingPunct="1">
              <a:buFont typeface="Wingdings" pitchFamily="2" charset="2"/>
              <a:buChar char="Ø"/>
            </a:pPr>
            <a:r>
              <a:rPr lang="en-US" altLang="el-GR" sz="2000" dirty="0" smtClean="0">
                <a:latin typeface="Calibri" pitchFamily="34" charset="0"/>
              </a:rPr>
              <a:t>Cereals</a:t>
            </a:r>
            <a:r>
              <a:rPr lang="en-US" altLang="el-GR" sz="2000" dirty="0">
                <a:latin typeface="Calibri" pitchFamily="34" charset="0"/>
              </a:rPr>
              <a:t>, 67 varieties of wheat, barley, oat, rice, rye, triticale </a:t>
            </a:r>
            <a:endParaRPr lang="el-GR" altLang="el-GR" sz="2000" dirty="0">
              <a:latin typeface="Calibri" pitchFamily="34" charset="0"/>
            </a:endParaRPr>
          </a:p>
          <a:p>
            <a:pPr marL="639763" lvl="2" indent="-182563" algn="just" eaLnBrk="1" hangingPunct="1">
              <a:buFont typeface="Wingdings" pitchFamily="2" charset="2"/>
              <a:buChar char="Ø"/>
            </a:pPr>
            <a:r>
              <a:rPr lang="en-US" altLang="el-GR" sz="2000" dirty="0">
                <a:latin typeface="Calibri" pitchFamily="34" charset="0"/>
              </a:rPr>
              <a:t>Vegetables,  18 varieties of tomato, egg plant, peppers</a:t>
            </a:r>
            <a:endParaRPr lang="el-GR" altLang="el-GR" sz="2000" dirty="0">
              <a:latin typeface="Calibri" pitchFamily="34" charset="0"/>
            </a:endParaRPr>
          </a:p>
          <a:p>
            <a:pPr marL="639763" lvl="2" indent="-182563" algn="just" eaLnBrk="1" hangingPunct="1">
              <a:buFont typeface="Wingdings" pitchFamily="2" charset="2"/>
              <a:buChar char="Ø"/>
            </a:pPr>
            <a:r>
              <a:rPr lang="en-US" altLang="el-GR" sz="2000" dirty="0">
                <a:latin typeface="Calibri" pitchFamily="34" charset="0"/>
              </a:rPr>
              <a:t>Cotton, 8 varieties</a:t>
            </a:r>
            <a:endParaRPr lang="el-GR" altLang="el-GR" sz="2000" dirty="0">
              <a:latin typeface="Calibri" pitchFamily="34" charset="0"/>
            </a:endParaRPr>
          </a:p>
          <a:p>
            <a:pPr marL="639763" lvl="2" indent="-182563" algn="just" eaLnBrk="1" hangingPunct="1">
              <a:buFont typeface="Wingdings" pitchFamily="2" charset="2"/>
              <a:buChar char="Ø"/>
            </a:pPr>
            <a:r>
              <a:rPr lang="en-US" altLang="el-GR" sz="2000" dirty="0">
                <a:latin typeface="Calibri" pitchFamily="34" charset="0"/>
              </a:rPr>
              <a:t>Tobacco, 34 varieties (unique distributor in Greece</a:t>
            </a:r>
            <a:r>
              <a:rPr lang="en-US" altLang="el-GR" sz="2000" dirty="0" smtClean="0">
                <a:latin typeface="Calibri" pitchFamily="34" charset="0"/>
              </a:rPr>
              <a:t>)</a:t>
            </a:r>
            <a:endParaRPr lang="en-US" altLang="el-GR" sz="20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4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THANK YOU 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FOR YOUR ATTENTION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Eleni_laptop\Desktop\PHOTOS\ΚΑΛΛΙΕΡΓΕΙΑ ΒΑΜΒΑΚΙΟΥ\Πότισμα\1807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199509" cy="46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288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4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Cultivation area in Greece 269323,5 ha -2015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326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Τίτλος 1"/>
          <p:cNvSpPr>
            <a:spLocks noGrp="1"/>
          </p:cNvSpPr>
          <p:nvPr/>
        </p:nvSpPr>
        <p:spPr>
          <a:xfrm>
            <a:off x="0" y="6249398"/>
            <a:ext cx="29291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Source: www.elstat.gr</a:t>
            </a:r>
            <a:endParaRPr lang="el-G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8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1143000"/>
          </a:xfrm>
        </p:spPr>
        <p:txBody>
          <a:bodyPr/>
          <a:lstStyle/>
          <a:p>
            <a:pPr algn="ctr"/>
            <a:r>
              <a:rPr lang="en-US" dirty="0" smtClean="0"/>
              <a:t>Total </a:t>
            </a:r>
            <a:r>
              <a:rPr lang="en-US" dirty="0" err="1" smtClean="0"/>
              <a:t>Seedcotton</a:t>
            </a:r>
            <a:r>
              <a:rPr lang="en-US" dirty="0" smtClean="0"/>
              <a:t> yield </a:t>
            </a:r>
            <a:br>
              <a:rPr lang="en-US" dirty="0" smtClean="0"/>
            </a:br>
            <a:r>
              <a:rPr lang="en-US" dirty="0" smtClean="0"/>
              <a:t>817574 </a:t>
            </a:r>
            <a:r>
              <a:rPr lang="en-US" dirty="0" err="1" smtClean="0"/>
              <a:t>tn</a:t>
            </a:r>
            <a:r>
              <a:rPr lang="en-US" dirty="0" smtClean="0"/>
              <a:t> -2015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4417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Τίτλος 1"/>
          <p:cNvSpPr>
            <a:spLocks noGrp="1"/>
          </p:cNvSpPr>
          <p:nvPr/>
        </p:nvSpPr>
        <p:spPr>
          <a:xfrm>
            <a:off x="0" y="6249398"/>
            <a:ext cx="29291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Source: www.elstat.gr</a:t>
            </a:r>
            <a:endParaRPr lang="el-G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13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286419" cy="364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66597" y="260648"/>
            <a:ext cx="5266928" cy="922114"/>
          </a:xfrm>
        </p:spPr>
        <p:txBody>
          <a:bodyPr/>
          <a:lstStyle/>
          <a:p>
            <a:pPr algn="ctr"/>
            <a:r>
              <a:rPr lang="en-US" dirty="0" smtClean="0"/>
              <a:t>www.minagric.gr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076" y="2996952"/>
            <a:ext cx="6175970" cy="384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078" y="5224300"/>
            <a:ext cx="4866308" cy="11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303" y="5949280"/>
            <a:ext cx="13654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0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Integrated Management System in Cotton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1503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936" y="5983832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89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44019"/>
            <a:ext cx="8244408" cy="407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053842"/>
              </p:ext>
            </p:extLst>
          </p:nvPr>
        </p:nvGraphicFramePr>
        <p:xfrm>
          <a:off x="395536" y="1486818"/>
          <a:ext cx="6169496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84604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49950"/>
            <a:ext cx="7094238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07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0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AIM OF THE STUDY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899592" y="692696"/>
            <a:ext cx="7177608" cy="5708104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germplasm</a:t>
            </a:r>
            <a:r>
              <a:rPr lang="en-US" dirty="0"/>
              <a:t> is available </a:t>
            </a:r>
            <a:r>
              <a:rPr lang="en-US" dirty="0" smtClean="0"/>
              <a:t>almost every </a:t>
            </a:r>
            <a:r>
              <a:rPr lang="en-US" dirty="0"/>
              <a:t>year </a:t>
            </a:r>
            <a:r>
              <a:rPr lang="en-US" dirty="0" smtClean="0"/>
              <a:t>and </a:t>
            </a:r>
            <a:r>
              <a:rPr lang="en-US" dirty="0"/>
              <a:t>it is important for producers to note genotypic and phenotypic differences in varieties in their region in order to obtain high yields and good fiber quality.</a:t>
            </a:r>
            <a:endParaRPr lang="el-GR" dirty="0"/>
          </a:p>
          <a:p>
            <a:r>
              <a:rPr lang="en-US" dirty="0"/>
              <a:t>The importance of cotton crop in Greek economy compels plant breeders to make consistent efforts for the genetic improvement of fiber yield and </a:t>
            </a:r>
            <a:r>
              <a:rPr lang="en-US" dirty="0" smtClean="0"/>
              <a:t>quality.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varieties with </a:t>
            </a:r>
            <a:r>
              <a:rPr lang="en-US" dirty="0"/>
              <a:t>high yield and fiber properties that ensure their commercial success </a:t>
            </a:r>
            <a:r>
              <a:rPr lang="en-US" dirty="0" smtClean="0"/>
              <a:t>to </a:t>
            </a:r>
            <a:r>
              <a:rPr lang="en-US" dirty="0"/>
              <a:t>be included in Greek National </a:t>
            </a:r>
            <a:r>
              <a:rPr lang="en-US" dirty="0" smtClean="0"/>
              <a:t>Catalogue.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21" y="5920234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9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737999"/>
              </p:ext>
            </p:extLst>
          </p:nvPr>
        </p:nvGraphicFramePr>
        <p:xfrm>
          <a:off x="251520" y="1484784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94995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17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1715</TotalTime>
  <Words>595</Words>
  <Application>Microsoft Macintosh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Γειτνίαση</vt:lpstr>
      <vt:lpstr>EVALUATION OF FIBER AND YARN TECHNOLOGICAL PROPERTIES OF ADVANCED GREEK COTTON LINES</vt:lpstr>
      <vt:lpstr>Cotton - Greek national product </vt:lpstr>
      <vt:lpstr>Cultivation area in Greece 269323,5 ha -2015</vt:lpstr>
      <vt:lpstr>Total Seedcotton yield  817574 tn -2015</vt:lpstr>
      <vt:lpstr>www.minagric.gr</vt:lpstr>
      <vt:lpstr>Integrated Management System in Cotton</vt:lpstr>
      <vt:lpstr>PowerPoint Presentation</vt:lpstr>
      <vt:lpstr>AIM OF THE STUDY</vt:lpstr>
      <vt:lpstr>MATERIALS AND METHODS</vt:lpstr>
      <vt:lpstr>Cultivation data</vt:lpstr>
      <vt:lpstr>PowerPoint Presentation</vt:lpstr>
      <vt:lpstr>Cotton fiber evaluation 2012</vt:lpstr>
      <vt:lpstr>Cotton fiber evaluation - 2013</vt:lpstr>
      <vt:lpstr>Lint (%)</vt:lpstr>
      <vt:lpstr>Length (mm) – Maturity index</vt:lpstr>
      <vt:lpstr>Micronaire</vt:lpstr>
      <vt:lpstr>Elongation - Strength</vt:lpstr>
      <vt:lpstr>Colour    (Rd-b)</vt:lpstr>
      <vt:lpstr>Lea count strength product (LCSP)</vt:lpstr>
      <vt:lpstr>Registration of varieties</vt:lpstr>
      <vt:lpstr>PowerPoint Presentation</vt:lpstr>
      <vt:lpstr>THANK YOU 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COTTON RESEARCH IN GREECE</dc:title>
  <dc:creator>Eleni_laptop</dc:creator>
  <cp:lastModifiedBy>Keshav Kranthi</cp:lastModifiedBy>
  <cp:revision>136</cp:revision>
  <dcterms:created xsi:type="dcterms:W3CDTF">2015-08-14T07:36:13Z</dcterms:created>
  <dcterms:modified xsi:type="dcterms:W3CDTF">2018-02-16T20:32:57Z</dcterms:modified>
</cp:coreProperties>
</file>