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1" r:id="rId3"/>
    <p:sldId id="390" r:id="rId4"/>
    <p:sldId id="257" r:id="rId5"/>
    <p:sldId id="260" r:id="rId6"/>
    <p:sldId id="362" r:id="rId7"/>
    <p:sldId id="363" r:id="rId8"/>
    <p:sldId id="258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373" r:id="rId18"/>
    <p:sldId id="269" r:id="rId19"/>
    <p:sldId id="273" r:id="rId20"/>
    <p:sldId id="376" r:id="rId21"/>
    <p:sldId id="396" r:id="rId22"/>
    <p:sldId id="270" r:id="rId23"/>
    <p:sldId id="365" r:id="rId24"/>
    <p:sldId id="358" r:id="rId25"/>
    <p:sldId id="359" r:id="rId26"/>
    <p:sldId id="360" r:id="rId27"/>
    <p:sldId id="351" r:id="rId28"/>
    <p:sldId id="35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F:\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Sheet1!$B$25:$B$29</c:f>
              <c:strCache>
                <c:ptCount val="5"/>
                <c:pt idx="0">
                  <c:v>India</c:v>
                </c:pt>
                <c:pt idx="1">
                  <c:v>CIS</c:v>
                </c:pt>
                <c:pt idx="2">
                  <c:v>Africa</c:v>
                </c:pt>
                <c:pt idx="3">
                  <c:v>USA</c:v>
                </c:pt>
                <c:pt idx="4">
                  <c:v>Others</c:v>
                </c:pt>
              </c:strCache>
            </c:strRef>
          </c:cat>
          <c:val>
            <c:numRef>
              <c:f>Sheet1!$C$25:$C$29</c:f>
              <c:numCache>
                <c:formatCode>0%</c:formatCode>
                <c:ptCount val="5"/>
                <c:pt idx="0">
                  <c:v>0.46</c:v>
                </c:pt>
                <c:pt idx="1">
                  <c:v>0.19</c:v>
                </c:pt>
                <c:pt idx="2">
                  <c:v>0.18</c:v>
                </c:pt>
                <c:pt idx="3">
                  <c:v>7.0000000000000007E-2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7-C142-A54A-C06F6C37F7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2800"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2CF84-9C7B-4529-8281-6532E760163A}" type="datetimeFigureOut">
              <a:rPr lang="en-US" smtClean="0"/>
              <a:t>7/25/18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CCB32-2C82-4640-ACAF-666711BCD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19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C47A-25C8-4CDB-867D-C44D1D4B0047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8E18-8136-4029-A3A2-F8CF8B7B0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2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C47A-25C8-4CDB-867D-C44D1D4B0047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8E18-8136-4029-A3A2-F8CF8B7B0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7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C47A-25C8-4CDB-867D-C44D1D4B0047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8E18-8136-4029-A3A2-F8CF8B7B0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5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C47A-25C8-4CDB-867D-C44D1D4B0047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8E18-8136-4029-A3A2-F8CF8B7B0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5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C47A-25C8-4CDB-867D-C44D1D4B0047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8E18-8136-4029-A3A2-F8CF8B7B0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4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C47A-25C8-4CDB-867D-C44D1D4B0047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8E18-8136-4029-A3A2-F8CF8B7B0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9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C47A-25C8-4CDB-867D-C44D1D4B0047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8E18-8136-4029-A3A2-F8CF8B7B0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4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C47A-25C8-4CDB-867D-C44D1D4B0047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8E18-8136-4029-A3A2-F8CF8B7B0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1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C47A-25C8-4CDB-867D-C44D1D4B0047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8E18-8136-4029-A3A2-F8CF8B7B0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C47A-25C8-4CDB-867D-C44D1D4B0047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8E18-8136-4029-A3A2-F8CF8B7B0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2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C47A-25C8-4CDB-867D-C44D1D4B0047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8E18-8136-4029-A3A2-F8CF8B7B0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7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BC47A-25C8-4CDB-867D-C44D1D4B0047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38E18-8136-4029-A3A2-F8CF8B7B0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5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faridcdb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309" y="249382"/>
            <a:ext cx="10972799" cy="1330037"/>
          </a:xfrm>
        </p:spPr>
        <p:txBody>
          <a:bodyPr>
            <a:normAutofit fontScale="90000"/>
          </a:bodyPr>
          <a:lstStyle/>
          <a:p>
            <a:br>
              <a:rPr lang="en-US" sz="3200" dirty="0">
                <a:latin typeface="Arial" pitchFamily="34" charset="0"/>
                <a:cs typeface="Arial" pitchFamily="34" charset="0"/>
              </a:rPr>
            </a:br>
            <a:br>
              <a:rPr lang="en-US" sz="3200" dirty="0">
                <a:latin typeface="Arial" pitchFamily="34" charset="0"/>
                <a:cs typeface="Arial" pitchFamily="34" charset="0"/>
              </a:rPr>
            </a:br>
            <a:br>
              <a:rPr lang="en-US" sz="3200" dirty="0">
                <a:latin typeface="Arial" pitchFamily="34" charset="0"/>
                <a:cs typeface="Arial" pitchFamily="34" charset="0"/>
              </a:rPr>
            </a:br>
            <a:br>
              <a:rPr lang="en-US" sz="3200" dirty="0">
                <a:latin typeface="Arial" pitchFamily="34" charset="0"/>
                <a:cs typeface="Arial" pitchFamily="34" charset="0"/>
              </a:rPr>
            </a:br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latin typeface="Arial" pitchFamily="34" charset="0"/>
                <a:cs typeface="Arial" pitchFamily="34" charset="0"/>
              </a:rPr>
              <a:t> COTTON SECTOR IN BANGLADESH</a:t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latin typeface="Arial" pitchFamily="34" charset="0"/>
                <a:cs typeface="Arial" pitchFamily="34" charset="0"/>
              </a:rPr>
              <a:t>&amp; BMP FORAFRICA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4887" y="2482638"/>
            <a:ext cx="6259913" cy="279684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Dr. Md. Farid Uddin</a:t>
            </a:r>
          </a:p>
          <a:p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Executive Director</a:t>
            </a:r>
          </a:p>
          <a:p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Cotton Development Board</a:t>
            </a:r>
          </a:p>
          <a:p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Ministry of Agriculture</a:t>
            </a:r>
          </a:p>
          <a:p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hlinkClick r:id="rId2"/>
              </a:rPr>
              <a:t>mfaridcdb@gmail.com</a:t>
            </a:r>
            <a:endParaRPr lang="en-US" sz="3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3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Image result for africa cott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7961" y="2263322"/>
            <a:ext cx="2962417" cy="3235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140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723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EXPORT AND EXPORT OF RMG OF BANGLADESH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955015"/>
              </p:ext>
            </p:extLst>
          </p:nvPr>
        </p:nvGraphicFramePr>
        <p:xfrm>
          <a:off x="748639" y="1347791"/>
          <a:ext cx="10333856" cy="284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3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3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6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</a:p>
                  </a:txBody>
                  <a:tcPr marL="7620" marR="7620" marT="7620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 EXPORT OF BANGLADESH </a:t>
                      </a:r>
                    </a:p>
                  </a:txBody>
                  <a:tcPr marL="7620" marR="7620" marT="7620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EXPORT OF RMG</a:t>
                      </a:r>
                    </a:p>
                  </a:txBody>
                  <a:tcPr marL="7620" marR="7620" marT="7620" marB="0" anchor="ctr">
                    <a:solidFill>
                      <a:srgbClr val="0000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OF RMG’S TO TOTAL EXPORT</a:t>
                      </a:r>
                    </a:p>
                  </a:txBody>
                  <a:tcPr marL="7620" marR="7620" marT="7620" marB="0" anchor="ctr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(IN MILLION US$)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(IN MILLION US$)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2012-13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79.61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2013-14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2014-15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81.68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2015-16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34257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82.01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2016-17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34656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278" y="5125720"/>
            <a:ext cx="60007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66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386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RMG Value Chain of Bangladesh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054150"/>
            <a:ext cx="10204327" cy="55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01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274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triggered to RMG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6831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synergic factors triggered the textile and Apparel boom in Bangladesh.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and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decision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53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274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that triggered to RMG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313" y="2097461"/>
            <a:ext cx="10515600" cy="2187086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Abundant labor forces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competitive advantage in producing labor intensive goods.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 cost energy and natural gas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313" y="4670914"/>
            <a:ext cx="10515600" cy="1871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DUTY FREE access to European market through </a:t>
            </a:r>
            <a:r>
              <a:rPr lang="en-US" b="1" dirty="0"/>
              <a:t>Multi </a:t>
            </a:r>
            <a:r>
              <a:rPr lang="en-US" b="1" dirty="0" err="1"/>
              <a:t>Fibre</a:t>
            </a:r>
            <a:r>
              <a:rPr lang="en-US" b="1"/>
              <a:t> Arrangement (MFA). 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24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99563" y="2682879"/>
            <a:ext cx="10515600" cy="2187086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decision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Elimination or reduction of import tariffs on necessary raw materials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•Simplification of customs procedure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••The Market expansion measures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5321" y="1009068"/>
            <a:ext cx="10515600" cy="44274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that triggered to RMG</a:t>
            </a:r>
          </a:p>
        </p:txBody>
      </p:sp>
    </p:spTree>
    <p:extLst>
      <p:ext uri="{BB962C8B-B14F-4D97-AF65-F5344CB8AC3E}">
        <p14:creationId xmlns:p14="http://schemas.microsoft.com/office/powerpoint/2010/main" val="151414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523780"/>
            <a:ext cx="10515600" cy="3740677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Avoidance of double taxation for joint venture projects</a:t>
            </a:r>
          </a:p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tax exemption for up to three years for foreign technicians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Duty free facilities on dyes and chemicals</a:t>
            </a:r>
          </a:p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Duty free import of capital machinery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Closer monitoring of linkage in the market</a:t>
            </a:r>
          </a:p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Appointment of advisory committee to represent the industry to the government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Improvement of research and computer technology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274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Support to RMG</a:t>
            </a:r>
          </a:p>
        </p:txBody>
      </p:sp>
    </p:spTree>
    <p:extLst>
      <p:ext uri="{BB962C8B-B14F-4D97-AF65-F5344CB8AC3E}">
        <p14:creationId xmlns:p14="http://schemas.microsoft.com/office/powerpoint/2010/main" val="3747966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274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Advantages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00344" y="1071020"/>
            <a:ext cx="10515600" cy="1627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Price attractiveness is the first and foremost reason of purchasing from Bangladesh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812522"/>
            <a:ext cx="10515600" cy="309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Bangladesh has the capacity for high volume supply in market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Bangladesh has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4822 RMG factories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Indonesia has 2450 RMG factories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Vietnam has 2000 RMG factories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Cambodia has 260 RMG factories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92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RMG Factories by Employment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4975" y="1415256"/>
            <a:ext cx="3763101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00825" y="1409611"/>
            <a:ext cx="559117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Textile and Spinning Mills-</a:t>
            </a:r>
          </a:p>
          <a:p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Yarn Manufacturing Mills: 425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Fabric Manufacturing Mills: 796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Dyeing-Printing-Finishing Mills: 240</a:t>
            </a:r>
          </a:p>
        </p:txBody>
      </p:sp>
    </p:spTree>
    <p:extLst>
      <p:ext uri="{BB962C8B-B14F-4D97-AF65-F5344CB8AC3E}">
        <p14:creationId xmlns:p14="http://schemas.microsoft.com/office/powerpoint/2010/main" val="2924994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274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Strength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0646" y="1587221"/>
            <a:ext cx="10515600" cy="3968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 years of experience &amp; reputation in garment manufacturing</a:t>
            </a:r>
          </a:p>
          <a:p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Price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International standard quality</a:t>
            </a:r>
          </a:p>
          <a:p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Vibrant population, 70% below 40 years age, quick learning &amp; dedicated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Irresistible &amp; resilient entrepreneurial spirit</a:t>
            </a:r>
          </a:p>
          <a:p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Duty free market access in most of the developed countries &amp; PTA in India, China, Korea, Malaysia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68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274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Strength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5228" y="1379381"/>
            <a:ext cx="10515600" cy="4037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Rapid adoption of environment friendly, energy efficient  and green concepts</a:t>
            </a:r>
          </a:p>
          <a:p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Rapidly developing backward linkage:  Washing-Dying-Finishing-Embroidery, etc.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Versatility of factories to produce different type of products</a:t>
            </a:r>
          </a:p>
          <a:p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trend of direct sourcing through local liaison offices at Dhaka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6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29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Africa in the global Cotton production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2618" y="1246909"/>
            <a:ext cx="5957455" cy="522316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From </a:t>
            </a:r>
            <a:r>
              <a:rPr lang="en-US" dirty="0">
                <a:solidFill>
                  <a:srgbClr val="00B050"/>
                </a:solidFill>
              </a:rPr>
              <a:t>100 countries </a:t>
            </a:r>
            <a:r>
              <a:rPr lang="en-US" dirty="0"/>
              <a:t>in the world producing cotton, </a:t>
            </a:r>
            <a:r>
              <a:rPr lang="en-US" dirty="0">
                <a:solidFill>
                  <a:srgbClr val="00B050"/>
                </a:solidFill>
              </a:rPr>
              <a:t>25 are from Africa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53 counties in Africa</a:t>
            </a:r>
            <a:r>
              <a:rPr lang="en-US" dirty="0"/>
              <a:t>, then almost </a:t>
            </a:r>
            <a:r>
              <a:rPr lang="en-US" dirty="0">
                <a:solidFill>
                  <a:srgbClr val="00B050"/>
                </a:solidFill>
              </a:rPr>
              <a:t>50%</a:t>
            </a:r>
            <a:r>
              <a:rPr lang="en-US" dirty="0"/>
              <a:t> of them produce cotton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Africa contributes approximately </a:t>
            </a:r>
            <a:r>
              <a:rPr lang="en-US" dirty="0">
                <a:solidFill>
                  <a:srgbClr val="00B050"/>
                </a:solidFill>
              </a:rPr>
              <a:t>6% of the global cotton supply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10 countries from West and Central Africa contribute 4% of the global cotton supply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Rainfed and hand picked cotton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Bangladesh imports 18% cotton from African countries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2700" y="1251672"/>
            <a:ext cx="4991100" cy="553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5002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99269"/>
            <a:ext cx="1075372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Three independent associations are responsible for the textile sector: </a:t>
            </a:r>
          </a:p>
          <a:p>
            <a:endParaRPr lang="en-US" b="1" dirty="0"/>
          </a:p>
          <a:p>
            <a:r>
              <a:rPr lang="en-US" sz="2400" b="1" dirty="0">
                <a:solidFill>
                  <a:srgbClr val="00B050"/>
                </a:solidFill>
              </a:rPr>
              <a:t>Bangladesh Textile Manufacturers Association (BTMA</a:t>
            </a:r>
            <a:r>
              <a:rPr lang="en-US" sz="2400" dirty="0">
                <a:solidFill>
                  <a:srgbClr val="00B050"/>
                </a:solidFill>
              </a:rPr>
              <a:t>), </a:t>
            </a:r>
          </a:p>
          <a:p>
            <a:r>
              <a:rPr lang="en-US" sz="2400" dirty="0"/>
              <a:t>Represents spinners, woven fabric manufacturers and dyeing units; 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B050"/>
                </a:solidFill>
              </a:rPr>
              <a:t>Bangladesh Garment Manufacturers and Exporters Association (BGMEA</a:t>
            </a:r>
            <a:r>
              <a:rPr lang="en-US" sz="2400" dirty="0">
                <a:solidFill>
                  <a:srgbClr val="00B050"/>
                </a:solidFill>
              </a:rPr>
              <a:t>), </a:t>
            </a:r>
          </a:p>
          <a:p>
            <a:r>
              <a:rPr lang="en-US" sz="2400" dirty="0"/>
              <a:t>Represents the RMG sector, primarily the cutting and sewing units; and 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B050"/>
                </a:solidFill>
              </a:rPr>
              <a:t>Bangladesh Knitwear Manufacturers and Exporters Association (BKMEA),</a:t>
            </a:r>
            <a:r>
              <a:rPr lang="en-US" sz="2400" b="1" dirty="0"/>
              <a:t> </a:t>
            </a:r>
          </a:p>
          <a:p>
            <a:r>
              <a:rPr lang="en-US" sz="2400" dirty="0"/>
              <a:t>Represents the knitwear fabric manufacturers, the fabric dyeing units and the knit </a:t>
            </a:r>
          </a:p>
          <a:p>
            <a:r>
              <a:rPr lang="en-US" sz="2400" dirty="0"/>
              <a:t>garment cutting and sewing units.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0224" y="4747350"/>
            <a:ext cx="8067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Involvement of three Ministries in Apparel sector</a:t>
            </a:r>
          </a:p>
          <a:p>
            <a:r>
              <a:rPr lang="en-US" sz="2400" dirty="0"/>
              <a:t>Ministry of Textile and Jute, </a:t>
            </a:r>
          </a:p>
          <a:p>
            <a:r>
              <a:rPr lang="en-US" sz="2400" dirty="0"/>
              <a:t>the Ministry of Finance and </a:t>
            </a:r>
          </a:p>
          <a:p>
            <a:r>
              <a:rPr lang="en-US" sz="2400" dirty="0"/>
              <a:t>the Ministry of Commerce</a:t>
            </a:r>
          </a:p>
        </p:txBody>
      </p:sp>
    </p:spTree>
    <p:extLst>
      <p:ext uri="{BB962C8B-B14F-4D97-AF65-F5344CB8AC3E}">
        <p14:creationId xmlns:p14="http://schemas.microsoft.com/office/powerpoint/2010/main" val="1688815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timesofassam.com/wp-content/uploads/2013/02/Bangladesh-Textile.jpg">
            <a:extLst>
              <a:ext uri="{FF2B5EF4-FFF2-40B4-BE49-F238E27FC236}">
                <a16:creationId xmlns:a16="http://schemas.microsoft.com/office/drawing/2014/main" id="{25F9A3F4-9932-414F-93C0-1B133CBA6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" y="252678"/>
            <a:ext cx="5779008" cy="3106217"/>
          </a:xfrm>
          <a:prstGeom prst="rect">
            <a:avLst/>
          </a:prstGeom>
          <a:noFill/>
        </p:spPr>
      </p:pic>
      <p:pic>
        <p:nvPicPr>
          <p:cNvPr id="5" name="Picture 2" descr="http://www.dhakatribune.com/sites/default/files/imagecache/870x488_article_high/article/2014/09/19/7--opy.jpg">
            <a:extLst>
              <a:ext uri="{FF2B5EF4-FFF2-40B4-BE49-F238E27FC236}">
                <a16:creationId xmlns:a16="http://schemas.microsoft.com/office/drawing/2014/main" id="{CA8BA028-A4A6-D944-A2F6-0249C9867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344" y="252677"/>
            <a:ext cx="5807456" cy="3106217"/>
          </a:xfrm>
          <a:prstGeom prst="rect">
            <a:avLst/>
          </a:prstGeom>
          <a:noFill/>
        </p:spPr>
      </p:pic>
      <p:pic>
        <p:nvPicPr>
          <p:cNvPr id="6" name="Picture 2" descr="http://archive.thedailystar.net/photo/2012/01/10/2012-01-10__business010101010.jpg">
            <a:extLst>
              <a:ext uri="{FF2B5EF4-FFF2-40B4-BE49-F238E27FC236}">
                <a16:creationId xmlns:a16="http://schemas.microsoft.com/office/drawing/2014/main" id="{054143BC-083F-F64D-9D26-221885F8B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" y="3432045"/>
            <a:ext cx="5807456" cy="3339287"/>
          </a:xfrm>
          <a:prstGeom prst="rect">
            <a:avLst/>
          </a:prstGeom>
          <a:noFill/>
        </p:spPr>
      </p:pic>
      <p:pic>
        <p:nvPicPr>
          <p:cNvPr id="7" name="Picture 2" descr="https://upload.wikimedia.org/wikipedia/commons/c/c6/Garments_Factory_in_Bangladesh.JPG">
            <a:extLst>
              <a:ext uri="{FF2B5EF4-FFF2-40B4-BE49-F238E27FC236}">
                <a16:creationId xmlns:a16="http://schemas.microsoft.com/office/drawing/2014/main" id="{83A4B548-AA1B-BA49-A5D9-0CC073071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344" y="3432044"/>
            <a:ext cx="5807456" cy="3339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0989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27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 Textile Process at a Glance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55" y="807869"/>
            <a:ext cx="8215745" cy="4999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4619" y="2493818"/>
            <a:ext cx="2729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Raw cotton is the starting point of textile process in Bangladesh</a:t>
            </a:r>
          </a:p>
        </p:txBody>
      </p:sp>
    </p:spTree>
    <p:extLst>
      <p:ext uri="{BB962C8B-B14F-4D97-AF65-F5344CB8AC3E}">
        <p14:creationId xmlns:p14="http://schemas.microsoft.com/office/powerpoint/2010/main" val="3516253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69"/>
            <a:ext cx="10515600" cy="11204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COTTON IMPORT</a:t>
            </a:r>
            <a:br>
              <a:rPr lang="en-US" b="1" dirty="0"/>
            </a:br>
            <a:r>
              <a:rPr lang="en-US" b="1" dirty="0"/>
              <a:t>Total Import-7.2m.bale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977348"/>
              </p:ext>
            </p:extLst>
          </p:nvPr>
        </p:nvGraphicFramePr>
        <p:xfrm>
          <a:off x="693683" y="1513491"/>
          <a:ext cx="10893972" cy="496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687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29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Challenges to Cotton Production in Africa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11927" y="1246909"/>
            <a:ext cx="8104909" cy="5223164"/>
          </a:xfrm>
        </p:spPr>
        <p:txBody>
          <a:bodyPr>
            <a:normAutofit/>
          </a:bodyPr>
          <a:lstStyle/>
          <a:p>
            <a:pPr marL="0" lvl="1" indent="6350">
              <a:buFont typeface="Wingdings" pitchFamily="2" charset="2"/>
              <a:buChar char="Ø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Smaller scale of production</a:t>
            </a:r>
          </a:p>
          <a:p>
            <a:pPr marL="0" lvl="1" indent="6350">
              <a:buFont typeface="Wingdings" pitchFamily="2" charset="2"/>
              <a:buChar char="Ø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Limited access to good quality seeds </a:t>
            </a:r>
          </a:p>
          <a:p>
            <a:pPr marL="0" lvl="1" indent="6350">
              <a:buFont typeface="Wingdings" pitchFamily="2" charset="2"/>
              <a:buChar char="Ø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Heavy reliance on insecticides </a:t>
            </a:r>
          </a:p>
          <a:p>
            <a:pPr marL="0" lvl="1" indent="6350">
              <a:buFont typeface="Wingdings" pitchFamily="2" charset="2"/>
              <a:buChar char="Ø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Decreasing soil fertility </a:t>
            </a:r>
          </a:p>
          <a:p>
            <a:pPr marL="0" lvl="1" indent="6350">
              <a:buFont typeface="Wingdings" pitchFamily="2" charset="2"/>
              <a:buChar char="Ø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Increasing production costs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Volatile markets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2836" y="5126182"/>
            <a:ext cx="10196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Our experience in Bangladesh might be useful for the cotton research and  development in Africa</a:t>
            </a:r>
          </a:p>
        </p:txBody>
      </p:sp>
    </p:spTree>
    <p:extLst>
      <p:ext uri="{BB962C8B-B14F-4D97-AF65-F5344CB8AC3E}">
        <p14:creationId xmlns:p14="http://schemas.microsoft.com/office/powerpoint/2010/main" val="2623377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033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Development of cotton sector in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5914"/>
            <a:ext cx="10515600" cy="5756857"/>
          </a:xfrm>
        </p:spPr>
        <p:txBody>
          <a:bodyPr>
            <a:normAutofit/>
          </a:bodyPr>
          <a:lstStyle/>
          <a:p>
            <a:pPr lvl="1"/>
            <a:r>
              <a:rPr lang="en-US" sz="2600" b="1" dirty="0"/>
              <a:t>Increasing the scale of production: </a:t>
            </a:r>
          </a:p>
          <a:p>
            <a:pPr marL="457200" lvl="1" indent="0">
              <a:buNone/>
            </a:pPr>
            <a:r>
              <a:rPr lang="en-US" sz="2600" dirty="0"/>
              <a:t>-Larger scale projects and a better support by national services and policies will definitively contribute to bring down production costs, increase productivity  </a:t>
            </a:r>
          </a:p>
          <a:p>
            <a:pPr lvl="1"/>
            <a:r>
              <a:rPr lang="en-US" sz="2600" b="1" dirty="0"/>
              <a:t>Improving access to good quality seeds: </a:t>
            </a:r>
          </a:p>
          <a:p>
            <a:pPr marL="457200" lvl="1" indent="0">
              <a:buNone/>
            </a:pPr>
            <a:r>
              <a:rPr lang="en-US" sz="2600" dirty="0"/>
              <a:t>Public research institutes capacity need to be strengthened to produce sufficient quantity of good quality seed</a:t>
            </a:r>
          </a:p>
          <a:p>
            <a:pPr lvl="1"/>
            <a:r>
              <a:rPr lang="en-US" sz="2600" b="1" dirty="0"/>
              <a:t>Promoting IPM practices</a:t>
            </a:r>
            <a:r>
              <a:rPr lang="en-US" sz="2600" dirty="0"/>
              <a:t>: </a:t>
            </a:r>
          </a:p>
          <a:p>
            <a:pPr marL="457200" lvl="1" indent="0">
              <a:buNone/>
            </a:pPr>
            <a:r>
              <a:rPr lang="en-US" sz="2600" dirty="0"/>
              <a:t>-A country-specific practical training </a:t>
            </a:r>
            <a:r>
              <a:rPr lang="en-US" sz="2600" dirty="0" err="1"/>
              <a:t>programme</a:t>
            </a:r>
            <a:r>
              <a:rPr lang="en-US" sz="2600" dirty="0"/>
              <a:t> for smallholders and export-oriented farmers needs to be developed. </a:t>
            </a:r>
          </a:p>
          <a:p>
            <a:pPr marL="457200" lvl="1" indent="0">
              <a:buNone/>
            </a:pPr>
            <a:r>
              <a:rPr lang="en-US" sz="2600" dirty="0"/>
              <a:t>-smallholders should be first on GAP and some the basic principles of IPM, whereas the focus for export-oriented farmers can be fully on IPM.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91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836" y="1"/>
            <a:ext cx="10515600" cy="61818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Development of cotton sector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805" y="1146220"/>
            <a:ext cx="10515600" cy="5589431"/>
          </a:xfrm>
        </p:spPr>
        <p:txBody>
          <a:bodyPr>
            <a:normAutofit fontScale="25000" lnSpcReduction="20000"/>
          </a:bodyPr>
          <a:lstStyle/>
          <a:p>
            <a:pPr lvl="1" algn="just"/>
            <a:r>
              <a:rPr lang="en-US" sz="9800" b="1" dirty="0"/>
              <a:t>Adaptation of Integrated soil fertility management practices: </a:t>
            </a:r>
          </a:p>
          <a:p>
            <a:pPr marL="457200" lvl="1" indent="0" algn="just">
              <a:buNone/>
            </a:pPr>
            <a:r>
              <a:rPr lang="en-US" sz="9800" dirty="0"/>
              <a:t>-Integrated Soil Fertility Management practices need to be promoted combining agronomic practices relating to crops, mineral fertilizer</a:t>
            </a:r>
          </a:p>
          <a:p>
            <a:pPr marL="457200" lvl="1" indent="0" algn="just">
              <a:buNone/>
            </a:pPr>
            <a:r>
              <a:rPr lang="en-US" sz="9800" dirty="0"/>
              <a:t>- organic inputs and other amendments that are tailored for different </a:t>
            </a:r>
          </a:p>
          <a:p>
            <a:pPr marL="457200" lvl="1" indent="0" algn="just">
              <a:buNone/>
            </a:pPr>
            <a:r>
              <a:rPr lang="en-US" sz="9800" dirty="0"/>
              <a:t>-cotton based cropping systems, soil fertility status and socioeconomic profiles.</a:t>
            </a:r>
          </a:p>
          <a:p>
            <a:pPr lvl="1" algn="just"/>
            <a:endParaRPr lang="en-US" sz="9800" dirty="0"/>
          </a:p>
          <a:p>
            <a:pPr lvl="1" algn="just"/>
            <a:r>
              <a:rPr lang="en-US" sz="9800" b="1" dirty="0"/>
              <a:t>Improving income from cotton: </a:t>
            </a:r>
          </a:p>
          <a:p>
            <a:pPr marL="457200" lvl="1" indent="0" algn="just">
              <a:buNone/>
            </a:pPr>
            <a:r>
              <a:rPr lang="en-US" sz="9800" dirty="0"/>
              <a:t>-Cotton production cost should be rationalized by increasing per hectare production as well as diversification of cotton product and byproduct.</a:t>
            </a:r>
          </a:p>
          <a:p>
            <a:pPr lvl="1" algn="just"/>
            <a:endParaRPr lang="en-US" sz="9800" dirty="0"/>
          </a:p>
          <a:p>
            <a:pPr marL="457200" lvl="1" indent="0" algn="just">
              <a:buNone/>
            </a:pPr>
            <a:r>
              <a:rPr lang="en-US" sz="9800" dirty="0"/>
              <a:t>-</a:t>
            </a:r>
            <a:r>
              <a:rPr lang="en-US" sz="9800" b="1" dirty="0"/>
              <a:t>Subsidy to the farmers: </a:t>
            </a:r>
          </a:p>
          <a:p>
            <a:pPr marL="457200" lvl="1" indent="0" algn="just">
              <a:buNone/>
            </a:pPr>
            <a:r>
              <a:rPr lang="en-US" sz="9800" dirty="0"/>
              <a:t>Subsidy in inputs and cotton price will help farmers to cope with volatile markets.</a:t>
            </a:r>
          </a:p>
          <a:p>
            <a:pPr marL="0" indent="0">
              <a:buNone/>
            </a:pPr>
            <a:r>
              <a:rPr lang="en-US" sz="98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45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Gratitude to….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57" y="1836128"/>
            <a:ext cx="11901967" cy="16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logo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388" y="4045111"/>
            <a:ext cx="1746539" cy="15892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328852"/>
              </p:ext>
            </p:extLst>
          </p:nvPr>
        </p:nvGraphicFramePr>
        <p:xfrm>
          <a:off x="524435" y="3993776"/>
          <a:ext cx="9941774" cy="164054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124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7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0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4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SOUTHERN AND EASTERN AFRICAN COTTON FORUM (SEACF)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nimated-gifs.eu/website-thanks/01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800" y="2057400"/>
            <a:ext cx="7112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Bangladesh Agriculture at a Glance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12192000" cy="5791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baseline="30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position </a:t>
            </a:r>
            <a:r>
              <a:rPr lang="en-US" dirty="0">
                <a:latin typeface="Arial" pitchFamily="34" charset="0"/>
                <a:cs typeface="Arial" pitchFamily="34" charset="0"/>
              </a:rPr>
              <a:t>in Rice production of world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aseline="30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position </a:t>
            </a:r>
            <a:r>
              <a:rPr lang="en-US" dirty="0">
                <a:latin typeface="Arial" pitchFamily="34" charset="0"/>
                <a:cs typeface="Arial" pitchFamily="34" charset="0"/>
              </a:rPr>
              <a:t>in vegetable production of world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4th position </a:t>
            </a:r>
            <a:r>
              <a:rPr lang="en-US" dirty="0">
                <a:latin typeface="Arial" pitchFamily="34" charset="0"/>
                <a:cs typeface="Arial" pitchFamily="34" charset="0"/>
              </a:rPr>
              <a:t>in fish production of world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Self sufficient in food </a:t>
            </a:r>
            <a:r>
              <a:rPr lang="en-US" dirty="0">
                <a:latin typeface="Arial" pitchFamily="34" charset="0"/>
                <a:cs typeface="Arial" pitchFamily="34" charset="0"/>
              </a:rPr>
              <a:t>production 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Arial" pitchFamily="34" charset="0"/>
                <a:cs typeface="Arial" pitchFamily="34" charset="0"/>
              </a:rPr>
              <a:t>BRRI </a:t>
            </a:r>
            <a:r>
              <a:rPr lang="en-US">
                <a:latin typeface="Arial" pitchFamily="34" charset="0"/>
                <a:cs typeface="Arial" pitchFamily="34" charset="0"/>
              </a:rPr>
              <a:t>released </a:t>
            </a:r>
            <a:r>
              <a:rPr lang="en-US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91 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HYV </a:t>
            </a:r>
            <a:r>
              <a:rPr lang="en-US" dirty="0">
                <a:latin typeface="Arial" pitchFamily="34" charset="0"/>
                <a:cs typeface="Arial" pitchFamily="34" charset="0"/>
              </a:rPr>
              <a:t>rice varieties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Arial" pitchFamily="34" charset="0"/>
                <a:cs typeface="Arial" pitchFamily="34" charset="0"/>
              </a:rPr>
              <a:t> BRRI released 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Zinc enriched </a:t>
            </a:r>
            <a:r>
              <a:rPr lang="en-US" dirty="0">
                <a:latin typeface="Arial" pitchFamily="34" charset="0"/>
                <a:cs typeface="Arial" pitchFamily="34" charset="0"/>
              </a:rPr>
              <a:t>variety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Arial" pitchFamily="34" charset="0"/>
                <a:cs typeface="Arial" pitchFamily="34" charset="0"/>
              </a:rPr>
              <a:t> Research and Development on 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Golden rice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Bangladesh will 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withdraw from LDC list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March 2018.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Arial" pitchFamily="34" charset="0"/>
                <a:cs typeface="Arial" pitchFamily="34" charset="0"/>
              </a:rPr>
              <a:t> Bangladesh is going to be 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middle income </a:t>
            </a:r>
            <a:r>
              <a:rPr lang="en-US" dirty="0">
                <a:latin typeface="Arial" pitchFamily="34" charset="0"/>
                <a:cs typeface="Arial" pitchFamily="34" charset="0"/>
              </a:rPr>
              <a:t>country in vision 2020-2021 </a:t>
            </a:r>
          </a:p>
        </p:txBody>
      </p:sp>
    </p:spTree>
    <p:extLst>
      <p:ext uri="{BB962C8B-B14F-4D97-AF65-F5344CB8AC3E}">
        <p14:creationId xmlns:p14="http://schemas.microsoft.com/office/powerpoint/2010/main" val="298232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2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Bangladesh in the Spotlight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73" y="1154097"/>
            <a:ext cx="5615866" cy="527333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Goldman Sachs Included Bangladesh in the Next 11 emerging countries</a:t>
            </a:r>
          </a:p>
          <a:p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JP Morgan lists Bangladesh among its ‘Frontier Five’ emerging economies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Bangladesh has demonstrated a consistent GDP growth of 7.05% in 2016-17 </a:t>
            </a:r>
          </a:p>
          <a:p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It steadily maintained a strong GDP growth of 6+ % over for the last 20 years.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From 1990 to 2015, the incidence of poverty is reduced to 50%</a:t>
            </a:r>
          </a:p>
        </p:txBody>
      </p:sp>
      <p:pic>
        <p:nvPicPr>
          <p:cNvPr id="1026" name="Picture 2" descr="Image result for banglades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4184" y="2171158"/>
            <a:ext cx="6044706" cy="340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0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6342"/>
            <a:ext cx="6157404" cy="52733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Bangladesh has shown a phenomenal growth in the 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Textile and Apparel Sector during the last </a:t>
            </a:r>
            <a:r>
              <a:rPr lang="en-US" dirty="0">
                <a:latin typeface="Arial" pitchFamily="34" charset="0"/>
                <a:cs typeface="Arial" pitchFamily="34" charset="0"/>
              </a:rPr>
              <a:t>twenty years.</a:t>
            </a:r>
          </a:p>
          <a:p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 Apparel Export Bangladesh is No. 2 in the world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With about $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28.15 billion exports in 2017</a:t>
            </a:r>
            <a:r>
              <a:rPr lang="en-US" dirty="0">
                <a:latin typeface="Arial" pitchFamily="34" charset="0"/>
                <a:cs typeface="Arial" pitchFamily="34" charset="0"/>
              </a:rPr>
              <a:t>, Textile and Apparel sector is the most vital industrial sector in the country</a:t>
            </a:r>
          </a:p>
          <a:p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They represent 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13 percent of GDP and around 86 percent of total </a:t>
            </a:r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exports.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6"/>
            <a:ext cx="10515600" cy="620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Bangladesh Textile and Apparel Industry</a:t>
            </a:r>
          </a:p>
        </p:txBody>
      </p:sp>
      <p:pic>
        <p:nvPicPr>
          <p:cNvPr id="2050" name="Picture 2" descr="https://3.bp.blogspot.com/-Yf8WWaYfnSk/WttqVhhoMiI/AAAAAAAAAco/mCaZFOc2TOMKKEeSvjt_484PkR0bhlOWQCLcBGAs/s1600/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5604" y="1453180"/>
            <a:ext cx="5081506" cy="34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4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8701" y="321027"/>
            <a:ext cx="12192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CONTRIBUTION OF TEXTILES IN BANGLADESH:</a:t>
            </a:r>
          </a:p>
          <a:p>
            <a:pPr algn="ctr"/>
            <a:endParaRPr lang="en-US" sz="2800" b="1" dirty="0"/>
          </a:p>
          <a:p>
            <a:pPr algn="ctr"/>
            <a:endParaRPr lang="en-US" sz="28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3200" dirty="0"/>
              <a:t>Investment in the Primary Textile Sector: over 4.5 billion US$.</a:t>
            </a:r>
          </a:p>
          <a:p>
            <a:pPr lvl="0" algn="just"/>
            <a:r>
              <a:rPr lang="en-US" sz="3200" dirty="0"/>
              <a:t>Value addition in knit &amp; woven RMG are over 70% &amp; 35% respectively.</a:t>
            </a:r>
          </a:p>
          <a:p>
            <a:pPr lvl="0" algn="just"/>
            <a:endParaRPr lang="en-US" sz="32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3200" dirty="0"/>
              <a:t>Textile sector contributes more than 13% in GDP.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3200" dirty="0"/>
              <a:t>Over 86% of the export earning comes from Textiles &amp; Textile related products.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3200" dirty="0"/>
              <a:t>Around </a:t>
            </a:r>
            <a:r>
              <a:rPr lang="en-US" sz="3200" dirty="0">
                <a:solidFill>
                  <a:srgbClr val="00B050"/>
                </a:solidFill>
              </a:rPr>
              <a:t>90% yarn demand for knit RMG </a:t>
            </a:r>
            <a:r>
              <a:rPr lang="en-US" sz="3200" dirty="0"/>
              <a:t>&amp; </a:t>
            </a:r>
            <a:r>
              <a:rPr lang="en-US" sz="3200" dirty="0">
                <a:solidFill>
                  <a:srgbClr val="00B050"/>
                </a:solidFill>
              </a:rPr>
              <a:t>35-40% yarn demand for woven RMG are met by Primary Textile Sector (PTS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60383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018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CONTRIBUTION OF TEXTILES IN BANGLADESH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/>
            <a:r>
              <a:rPr lang="en-US" dirty="0"/>
              <a:t>Local fabric demand &amp; the yarn demand for handloom are also met by Primary Textile Sector (PTS).</a:t>
            </a:r>
          </a:p>
          <a:p>
            <a:pPr marL="342900" lvl="0" indent="-342900" algn="just"/>
            <a:r>
              <a:rPr lang="en-US" dirty="0"/>
              <a:t>Backward &amp; Forward linkage industries provide </a:t>
            </a:r>
            <a:r>
              <a:rPr lang="en-US" dirty="0">
                <a:solidFill>
                  <a:srgbClr val="00B050"/>
                </a:solidFill>
              </a:rPr>
              <a:t>employment for more than 5 million people where 80% are female.</a:t>
            </a:r>
          </a:p>
          <a:p>
            <a:pPr marL="342900" lvl="0" indent="-342900" algn="just"/>
            <a:r>
              <a:rPr lang="en-US" dirty="0"/>
              <a:t>PTS industries producing around 1200 MW power through Captive Generator.</a:t>
            </a:r>
          </a:p>
          <a:p>
            <a:pPr marL="342900" lvl="0" indent="-342900" algn="just"/>
            <a:r>
              <a:rPr lang="en-US" dirty="0">
                <a:solidFill>
                  <a:srgbClr val="00B050"/>
                </a:solidFill>
              </a:rPr>
              <a:t>Generate huge cliental base </a:t>
            </a:r>
            <a:r>
              <a:rPr lang="en-US" dirty="0"/>
              <a:t>for Banking, Insurance, Shipping, Transport, Hotel, Cosmetics, and Toiletries &amp; related economic activities.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91" y="6251021"/>
            <a:ext cx="10515600" cy="40723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Source: World Trade Statistical Review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079684"/>
            <a:ext cx="8452282" cy="495162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6"/>
            <a:ext cx="10515600" cy="353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Majors RMG Market Players</a:t>
            </a:r>
          </a:p>
        </p:txBody>
      </p:sp>
    </p:spTree>
    <p:extLst>
      <p:ext uri="{BB962C8B-B14F-4D97-AF65-F5344CB8AC3E}">
        <p14:creationId xmlns:p14="http://schemas.microsoft.com/office/powerpoint/2010/main" val="368135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77091"/>
            <a:ext cx="11457709" cy="95246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and Employment in RMG of Bangladesh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932" y="5250411"/>
            <a:ext cx="6000750" cy="112395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491777"/>
              </p:ext>
            </p:extLst>
          </p:nvPr>
        </p:nvGraphicFramePr>
        <p:xfrm>
          <a:off x="707532" y="1394369"/>
          <a:ext cx="10815684" cy="2606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1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5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 marL="7620" marR="7620" marT="7620" marB="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GARMENT FACTORIES</a:t>
                      </a:r>
                    </a:p>
                  </a:txBody>
                  <a:tcPr marL="7620" marR="7620" marT="7620" marB="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EMPLOYMENT IN MILLION WORKERS</a:t>
                      </a:r>
                    </a:p>
                  </a:txBody>
                  <a:tcPr marL="7620" marR="7620" marT="7620" marB="0" anchor="ctr"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2012-13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2013-14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899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1228</Words>
  <Application>Microsoft Macintosh PowerPoint</Application>
  <PresentationFormat>Widescreen</PresentationFormat>
  <Paragraphs>205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      COTTON SECTOR IN BANGLADESH &amp; BMP FORAFRICA</vt:lpstr>
      <vt:lpstr>Africa in the global Cotton production</vt:lpstr>
      <vt:lpstr>Bangladesh Agriculture at a Glance</vt:lpstr>
      <vt:lpstr>Bangladesh in the Spotlight</vt:lpstr>
      <vt:lpstr>PowerPoint Presentation</vt:lpstr>
      <vt:lpstr>PowerPoint Presentation</vt:lpstr>
      <vt:lpstr>CONTRIBUTION OF TEXTILES IN BANGLADESH</vt:lpstr>
      <vt:lpstr>Source: World Trade Statistical Review 2017</vt:lpstr>
      <vt:lpstr>Number and Employment in RMG of Bangladesh</vt:lpstr>
      <vt:lpstr>TOTAL EXPORT AND EXPORT OF RMG OF BANGLADESH</vt:lpstr>
      <vt:lpstr>RMG Value Chain of Bangladesh </vt:lpstr>
      <vt:lpstr>Factors triggered to RMG</vt:lpstr>
      <vt:lpstr>Factors that triggered to RMG</vt:lpstr>
      <vt:lpstr>Factors that triggered to RMG</vt:lpstr>
      <vt:lpstr>Government Support to RMG</vt:lpstr>
      <vt:lpstr>Core Advantages</vt:lpstr>
      <vt:lpstr>RMG Factories by Employment </vt:lpstr>
      <vt:lpstr>Industry Strength</vt:lpstr>
      <vt:lpstr>Industry Strength</vt:lpstr>
      <vt:lpstr>PowerPoint Presentation</vt:lpstr>
      <vt:lpstr>PowerPoint Presentation</vt:lpstr>
      <vt:lpstr>Total  Textile Process at a Glance</vt:lpstr>
      <vt:lpstr>COTTON IMPORT Total Import-7.2m.bale</vt:lpstr>
      <vt:lpstr>Challenges to Cotton Production in Africa</vt:lpstr>
      <vt:lpstr>Development of cotton sector in Africa</vt:lpstr>
      <vt:lpstr>Development of cotton sector in Africa</vt:lpstr>
      <vt:lpstr>Our Gratitude to….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Keshav Kranthi</cp:lastModifiedBy>
  <cp:revision>63</cp:revision>
  <dcterms:created xsi:type="dcterms:W3CDTF">2018-06-23T14:54:11Z</dcterms:created>
  <dcterms:modified xsi:type="dcterms:W3CDTF">2018-07-25T15:18:23Z</dcterms:modified>
</cp:coreProperties>
</file>