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58" r:id="rId3"/>
    <p:sldId id="359" r:id="rId4"/>
    <p:sldId id="360" r:id="rId5"/>
    <p:sldId id="274" r:id="rId6"/>
    <p:sldId id="276" r:id="rId7"/>
    <p:sldId id="282" r:id="rId8"/>
    <p:sldId id="283" r:id="rId9"/>
    <p:sldId id="285" r:id="rId10"/>
    <p:sldId id="398" r:id="rId11"/>
    <p:sldId id="395" r:id="rId12"/>
    <p:sldId id="290" r:id="rId13"/>
    <p:sldId id="291" r:id="rId14"/>
    <p:sldId id="292" r:id="rId15"/>
    <p:sldId id="293" r:id="rId16"/>
    <p:sldId id="294" r:id="rId17"/>
    <p:sldId id="396" r:id="rId18"/>
    <p:sldId id="303" r:id="rId19"/>
    <p:sldId id="306" r:id="rId20"/>
    <p:sldId id="308" r:id="rId21"/>
    <p:sldId id="309" r:id="rId22"/>
    <p:sldId id="311" r:id="rId23"/>
    <p:sldId id="313" r:id="rId24"/>
    <p:sldId id="317" r:id="rId25"/>
    <p:sldId id="325" r:id="rId26"/>
    <p:sldId id="330" r:id="rId27"/>
    <p:sldId id="338" r:id="rId28"/>
    <p:sldId id="348" r:id="rId29"/>
    <p:sldId id="349" r:id="rId30"/>
    <p:sldId id="350" r:id="rId31"/>
    <p:sldId id="351" r:id="rId32"/>
    <p:sldId id="3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416"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02CF84-9C7B-4529-8281-6532E760163A}" type="datetimeFigureOut">
              <a:rPr lang="en-US" smtClean="0"/>
              <a:t>7/25/18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CCB32-2C82-4640-ACAF-666711BCD216}" type="slidenum">
              <a:rPr lang="en-US" smtClean="0"/>
              <a:t>‹#›</a:t>
            </a:fld>
            <a:endParaRPr lang="en-US"/>
          </a:p>
        </p:txBody>
      </p:sp>
    </p:spTree>
    <p:extLst>
      <p:ext uri="{BB962C8B-B14F-4D97-AF65-F5344CB8AC3E}">
        <p14:creationId xmlns:p14="http://schemas.microsoft.com/office/powerpoint/2010/main" val="1626519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1BC47A-25C8-4CDB-867D-C44D1D4B0047}" type="datetimeFigureOut">
              <a:rPr lang="en-US" smtClean="0"/>
              <a:pPr/>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150492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BC47A-25C8-4CDB-867D-C44D1D4B0047}" type="datetimeFigureOut">
              <a:rPr lang="en-US" smtClean="0"/>
              <a:pPr/>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165407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BC47A-25C8-4CDB-867D-C44D1D4B0047}" type="datetimeFigureOut">
              <a:rPr lang="en-US" smtClean="0"/>
              <a:pPr/>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353395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DF0B60-80C9-40B1-8E05-AE23E07C2F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523008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BC47A-25C8-4CDB-867D-C44D1D4B0047}" type="datetimeFigureOut">
              <a:rPr lang="en-US" smtClean="0"/>
              <a:pPr/>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297095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BC47A-25C8-4CDB-867D-C44D1D4B0047}" type="datetimeFigureOut">
              <a:rPr lang="en-US" smtClean="0"/>
              <a:pPr/>
              <a:t>7/25/18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131744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BC47A-25C8-4CDB-867D-C44D1D4B0047}" type="datetimeFigureOut">
              <a:rPr lang="en-US" smtClean="0"/>
              <a:pPr/>
              <a:t>7/25/18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814190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BC47A-25C8-4CDB-867D-C44D1D4B0047}" type="datetimeFigureOut">
              <a:rPr lang="en-US" smtClean="0"/>
              <a:pPr/>
              <a:t>7/25/18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271624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BC47A-25C8-4CDB-867D-C44D1D4B0047}" type="datetimeFigureOut">
              <a:rPr lang="en-US" smtClean="0"/>
              <a:pPr/>
              <a:t>7/25/18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383531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BC47A-25C8-4CDB-867D-C44D1D4B0047}" type="datetimeFigureOut">
              <a:rPr lang="en-US" smtClean="0"/>
              <a:pPr/>
              <a:t>7/25/18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30736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1BC47A-25C8-4CDB-867D-C44D1D4B0047}" type="datetimeFigureOut">
              <a:rPr lang="en-US" smtClean="0"/>
              <a:pPr/>
              <a:t>7/25/18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377292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1BC47A-25C8-4CDB-867D-C44D1D4B0047}" type="datetimeFigureOut">
              <a:rPr lang="en-US" smtClean="0"/>
              <a:pPr/>
              <a:t>7/25/18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8E18-8136-4029-A3A2-F8CF8B7B0118}" type="slidenum">
              <a:rPr lang="en-US" smtClean="0"/>
              <a:pPr/>
              <a:t>‹#›</a:t>
            </a:fld>
            <a:endParaRPr lang="en-US"/>
          </a:p>
        </p:txBody>
      </p:sp>
    </p:spTree>
    <p:extLst>
      <p:ext uri="{BB962C8B-B14F-4D97-AF65-F5344CB8AC3E}">
        <p14:creationId xmlns:p14="http://schemas.microsoft.com/office/powerpoint/2010/main" val="209787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BC47A-25C8-4CDB-867D-C44D1D4B0047}" type="datetimeFigureOut">
              <a:rPr lang="en-US" smtClean="0"/>
              <a:pPr/>
              <a:t>7/25/18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38E18-8136-4029-A3A2-F8CF8B7B0118}" type="slidenum">
              <a:rPr lang="en-US" smtClean="0"/>
              <a:pPr/>
              <a:t>‹#›</a:t>
            </a:fld>
            <a:endParaRPr lang="en-US"/>
          </a:p>
        </p:txBody>
      </p:sp>
    </p:spTree>
    <p:extLst>
      <p:ext uri="{BB962C8B-B14F-4D97-AF65-F5344CB8AC3E}">
        <p14:creationId xmlns:p14="http://schemas.microsoft.com/office/powerpoint/2010/main" val="4149450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faridcdb@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309" y="249382"/>
            <a:ext cx="10972799" cy="1330037"/>
          </a:xfrm>
        </p:spPr>
        <p:txBody>
          <a:bodyPr>
            <a:normAutofit fontScale="90000"/>
          </a:bodyPr>
          <a:lstStyle/>
          <a:p>
            <a:br>
              <a:rPr lang="en-US" sz="3200" dirty="0">
                <a:latin typeface="Arial" pitchFamily="34" charset="0"/>
                <a:cs typeface="Arial" pitchFamily="34" charset="0"/>
              </a:rPr>
            </a:br>
            <a:br>
              <a:rPr lang="en-US" sz="3200" dirty="0">
                <a:latin typeface="Arial" pitchFamily="34" charset="0"/>
                <a:cs typeface="Arial" pitchFamily="34" charset="0"/>
              </a:rPr>
            </a:br>
            <a:br>
              <a:rPr lang="en-US" sz="3200" dirty="0">
                <a:latin typeface="Arial" pitchFamily="34" charset="0"/>
                <a:cs typeface="Arial" pitchFamily="34" charset="0"/>
              </a:rPr>
            </a:br>
            <a:br>
              <a:rPr lang="en-US" sz="3200" dirty="0">
                <a:latin typeface="Arial" pitchFamily="34" charset="0"/>
                <a:cs typeface="Arial" pitchFamily="34" charset="0"/>
              </a:rPr>
            </a:br>
            <a:br>
              <a:rPr lang="en-US" sz="3200" dirty="0">
                <a:latin typeface="Arial" pitchFamily="34" charset="0"/>
                <a:cs typeface="Arial" pitchFamily="34" charset="0"/>
              </a:rPr>
            </a:br>
            <a:r>
              <a:rPr lang="en-US" sz="3200" dirty="0">
                <a:latin typeface="Arial" pitchFamily="34" charset="0"/>
                <a:cs typeface="Arial" pitchFamily="34" charset="0"/>
              </a:rPr>
              <a:t> NOVEL IDEAS TO ENHANCE COTTON PRODUCTION AND VALUE OF BYPRODUCTS IN AFRICA</a:t>
            </a:r>
          </a:p>
        </p:txBody>
      </p:sp>
      <p:sp>
        <p:nvSpPr>
          <p:cNvPr id="3" name="Subtitle 2"/>
          <p:cNvSpPr>
            <a:spLocks noGrp="1"/>
          </p:cNvSpPr>
          <p:nvPr>
            <p:ph type="subTitle" idx="1"/>
          </p:nvPr>
        </p:nvSpPr>
        <p:spPr>
          <a:xfrm>
            <a:off x="5194900" y="2406401"/>
            <a:ext cx="6259913" cy="2796842"/>
          </a:xfrm>
        </p:spPr>
        <p:txBody>
          <a:bodyPr>
            <a:noAutofit/>
          </a:bodyPr>
          <a:lstStyle/>
          <a:p>
            <a:r>
              <a:rPr lang="en-US" sz="3200" dirty="0">
                <a:solidFill>
                  <a:srgbClr val="000099"/>
                </a:solidFill>
                <a:latin typeface="Arial" pitchFamily="34" charset="0"/>
                <a:cs typeface="Arial" pitchFamily="34" charset="0"/>
              </a:rPr>
              <a:t>Dr. Md. Farid Uddin</a:t>
            </a:r>
          </a:p>
          <a:p>
            <a:r>
              <a:rPr lang="en-US" sz="3200" dirty="0">
                <a:solidFill>
                  <a:srgbClr val="000099"/>
                </a:solidFill>
                <a:latin typeface="Arial" pitchFamily="34" charset="0"/>
                <a:cs typeface="Arial" pitchFamily="34" charset="0"/>
              </a:rPr>
              <a:t>Executive Director</a:t>
            </a:r>
          </a:p>
          <a:p>
            <a:r>
              <a:rPr lang="en-US" sz="3200" dirty="0">
                <a:solidFill>
                  <a:srgbClr val="000099"/>
                </a:solidFill>
                <a:latin typeface="Arial" pitchFamily="34" charset="0"/>
                <a:cs typeface="Arial" pitchFamily="34" charset="0"/>
              </a:rPr>
              <a:t>Cotton Development Board</a:t>
            </a:r>
          </a:p>
          <a:p>
            <a:r>
              <a:rPr lang="en-US" sz="3200" dirty="0">
                <a:solidFill>
                  <a:srgbClr val="000099"/>
                </a:solidFill>
                <a:latin typeface="Arial" pitchFamily="34" charset="0"/>
                <a:cs typeface="Arial" pitchFamily="34" charset="0"/>
              </a:rPr>
              <a:t>Ministry of Agriculture</a:t>
            </a:r>
          </a:p>
          <a:p>
            <a:r>
              <a:rPr lang="en-US" sz="3200" dirty="0">
                <a:solidFill>
                  <a:srgbClr val="000099"/>
                </a:solidFill>
                <a:latin typeface="Arial" pitchFamily="34" charset="0"/>
                <a:cs typeface="Arial" pitchFamily="34" charset="0"/>
                <a:hlinkClick r:id="rId2"/>
              </a:rPr>
              <a:t>mfaridcdb@gmail.com</a:t>
            </a:r>
            <a:endParaRPr lang="en-US" sz="3200" dirty="0">
              <a:solidFill>
                <a:srgbClr val="000099"/>
              </a:solidFill>
              <a:latin typeface="Arial" pitchFamily="34" charset="0"/>
              <a:cs typeface="Arial" pitchFamily="34" charset="0"/>
            </a:endParaRPr>
          </a:p>
          <a:p>
            <a:r>
              <a:rPr lang="en-US" sz="3200" dirty="0">
                <a:solidFill>
                  <a:srgbClr val="000099"/>
                </a:solidFill>
                <a:latin typeface="Arial" pitchFamily="34" charset="0"/>
                <a:cs typeface="Arial" pitchFamily="34" charset="0"/>
              </a:rPr>
              <a:t> </a:t>
            </a:r>
          </a:p>
          <a:p>
            <a:endParaRPr lang="en-US" sz="3200" dirty="0">
              <a:solidFill>
                <a:srgbClr val="000099"/>
              </a:solidFill>
              <a:latin typeface="Arial" pitchFamily="34" charset="0"/>
              <a:cs typeface="Arial" pitchFamily="34" charset="0"/>
            </a:endParaRPr>
          </a:p>
        </p:txBody>
      </p:sp>
      <p:pic>
        <p:nvPicPr>
          <p:cNvPr id="14338" name="Picture 2" descr="Image result for africa cott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9569" y="2416797"/>
            <a:ext cx="2551284" cy="2786446"/>
          </a:xfrm>
          <a:prstGeom prst="rect">
            <a:avLst/>
          </a:prstGeom>
          <a:noFill/>
        </p:spPr>
      </p:pic>
    </p:spTree>
    <p:extLst>
      <p:ext uri="{BB962C8B-B14F-4D97-AF65-F5344CB8AC3E}">
        <p14:creationId xmlns:p14="http://schemas.microsoft.com/office/powerpoint/2010/main" val="4251402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3" descr="CB-14 (1).JPG">
            <a:extLst>
              <a:ext uri="{FF2B5EF4-FFF2-40B4-BE49-F238E27FC236}">
                <a16:creationId xmlns:a16="http://schemas.microsoft.com/office/drawing/2014/main" id="{8C7A877B-B2D0-174B-B27E-02990ED06F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537" y="3438144"/>
            <a:ext cx="2600960" cy="3044952"/>
          </a:xfrm>
          <a:prstGeom prst="rect">
            <a:avLst/>
          </a:prstGeom>
        </p:spPr>
      </p:pic>
      <p:pic>
        <p:nvPicPr>
          <p:cNvPr id="3" name="Picture 1" descr="C:\Users\User\Desktop\technology and variety ofCDB\CB-15.jpg">
            <a:extLst>
              <a:ext uri="{FF2B5EF4-FFF2-40B4-BE49-F238E27FC236}">
                <a16:creationId xmlns:a16="http://schemas.microsoft.com/office/drawing/2014/main" id="{42AF55ED-B880-8C42-ADFE-97360B90C2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4032" y="3438144"/>
            <a:ext cx="2913887" cy="3044952"/>
          </a:xfrm>
          <a:prstGeom prst="rect">
            <a:avLst/>
          </a:prstGeom>
          <a:noFill/>
          <a:ln w="9525">
            <a:noFill/>
            <a:miter lim="800000"/>
            <a:headEnd/>
            <a:tailEnd/>
          </a:ln>
        </p:spPr>
      </p:pic>
      <p:pic>
        <p:nvPicPr>
          <p:cNvPr id="4" name="Picture 1" descr="C:\Users\OFFICE\Desktop\DSCN2492.jpg">
            <a:extLst>
              <a:ext uri="{FF2B5EF4-FFF2-40B4-BE49-F238E27FC236}">
                <a16:creationId xmlns:a16="http://schemas.microsoft.com/office/drawing/2014/main" id="{CD346AA0-4431-6349-A450-23A7131BBE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5453" y="3438144"/>
            <a:ext cx="2796845" cy="3044952"/>
          </a:xfrm>
          <a:prstGeom prst="rect">
            <a:avLst/>
          </a:prstGeom>
          <a:noFill/>
          <a:ln w="9525">
            <a:noFill/>
            <a:miter lim="800000"/>
            <a:headEnd/>
            <a:tailEnd/>
          </a:ln>
        </p:spPr>
      </p:pic>
      <p:pic>
        <p:nvPicPr>
          <p:cNvPr id="5" name="Picture 2">
            <a:extLst>
              <a:ext uri="{FF2B5EF4-FFF2-40B4-BE49-F238E27FC236}">
                <a16:creationId xmlns:a16="http://schemas.microsoft.com/office/drawing/2014/main" id="{04336A08-880E-634E-BB24-390E69AD55A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09832" y="3438145"/>
            <a:ext cx="2470104" cy="3044952"/>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2A8AC9DB-0C03-C144-954B-BE8A5318DBA5}"/>
              </a:ext>
            </a:extLst>
          </p:cNvPr>
          <p:cNvSpPr txBox="1"/>
          <p:nvPr/>
        </p:nvSpPr>
        <p:spPr>
          <a:xfrm>
            <a:off x="2535936" y="146304"/>
            <a:ext cx="7132320" cy="461665"/>
          </a:xfrm>
          <a:prstGeom prst="rect">
            <a:avLst/>
          </a:prstGeom>
          <a:noFill/>
        </p:spPr>
        <p:txBody>
          <a:bodyPr wrap="square" rtlCol="0">
            <a:spAutoFit/>
          </a:bodyPr>
          <a:lstStyle/>
          <a:p>
            <a:pPr algn="ctr"/>
            <a:r>
              <a:rPr lang="en-US" sz="2400" b="1" dirty="0">
                <a:solidFill>
                  <a:schemeClr val="accent5"/>
                </a:solidFill>
              </a:rPr>
              <a:t>New varieties and hybrids</a:t>
            </a:r>
          </a:p>
        </p:txBody>
      </p:sp>
    </p:spTree>
    <p:extLst>
      <p:ext uri="{BB962C8B-B14F-4D97-AF65-F5344CB8AC3E}">
        <p14:creationId xmlns:p14="http://schemas.microsoft.com/office/powerpoint/2010/main" val="167196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25470"/>
          </a:xfrm>
        </p:spPr>
        <p:txBody>
          <a:bodyPr>
            <a:normAutofit fontScale="90000"/>
          </a:bodyPr>
          <a:lstStyle/>
          <a:p>
            <a:br>
              <a:rPr lang="en-US" sz="3200" b="1" dirty="0">
                <a:latin typeface="Arial" pitchFamily="34" charset="0"/>
                <a:cs typeface="Arial" pitchFamily="34" charset="0"/>
              </a:rPr>
            </a:br>
            <a:r>
              <a:rPr lang="en-US" sz="3200" b="1" dirty="0">
                <a:latin typeface="Arial" pitchFamily="34" charset="0"/>
                <a:cs typeface="Arial" pitchFamily="34" charset="0"/>
              </a:rPr>
              <a:t>Cotton fiber quality</a:t>
            </a:r>
            <a:br>
              <a:rPr lang="en-US" sz="3200" dirty="0">
                <a:latin typeface="Arial" pitchFamily="34" charset="0"/>
                <a:cs typeface="Arial" pitchFamily="34" charset="0"/>
              </a:rPr>
            </a:br>
            <a:endParaRPr lang="en-US" sz="3200"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56170049"/>
              </p:ext>
            </p:extLst>
          </p:nvPr>
        </p:nvGraphicFramePr>
        <p:xfrm>
          <a:off x="761969" y="1397000"/>
          <a:ext cx="10858568" cy="3471041"/>
        </p:xfrm>
        <a:graphic>
          <a:graphicData uri="http://schemas.openxmlformats.org/drawingml/2006/table">
            <a:tbl>
              <a:tblPr firstRow="1" bandRow="1">
                <a:tableStyleId>{E8B1032C-EA38-4F05-BA0D-38AFFFC7BED3}</a:tableStyleId>
              </a:tblPr>
              <a:tblGrid>
                <a:gridCol w="761999">
                  <a:extLst>
                    <a:ext uri="{9D8B030D-6E8A-4147-A177-3AD203B41FA5}">
                      <a16:colId xmlns:a16="http://schemas.microsoft.com/office/drawing/2014/main" val="20000"/>
                    </a:ext>
                  </a:extLst>
                </a:gridCol>
                <a:gridCol w="2340449">
                  <a:extLst>
                    <a:ext uri="{9D8B030D-6E8A-4147-A177-3AD203B41FA5}">
                      <a16:colId xmlns:a16="http://schemas.microsoft.com/office/drawing/2014/main" val="20001"/>
                    </a:ext>
                  </a:extLst>
                </a:gridCol>
                <a:gridCol w="1551224">
                  <a:extLst>
                    <a:ext uri="{9D8B030D-6E8A-4147-A177-3AD203B41FA5}">
                      <a16:colId xmlns:a16="http://schemas.microsoft.com/office/drawing/2014/main" val="20002"/>
                    </a:ext>
                  </a:extLst>
                </a:gridCol>
                <a:gridCol w="1551224">
                  <a:extLst>
                    <a:ext uri="{9D8B030D-6E8A-4147-A177-3AD203B41FA5}">
                      <a16:colId xmlns:a16="http://schemas.microsoft.com/office/drawing/2014/main" val="20003"/>
                    </a:ext>
                  </a:extLst>
                </a:gridCol>
                <a:gridCol w="1551224">
                  <a:extLst>
                    <a:ext uri="{9D8B030D-6E8A-4147-A177-3AD203B41FA5}">
                      <a16:colId xmlns:a16="http://schemas.microsoft.com/office/drawing/2014/main" val="20004"/>
                    </a:ext>
                  </a:extLst>
                </a:gridCol>
                <a:gridCol w="1551224">
                  <a:extLst>
                    <a:ext uri="{9D8B030D-6E8A-4147-A177-3AD203B41FA5}">
                      <a16:colId xmlns:a16="http://schemas.microsoft.com/office/drawing/2014/main" val="20005"/>
                    </a:ext>
                  </a:extLst>
                </a:gridCol>
                <a:gridCol w="1551224">
                  <a:extLst>
                    <a:ext uri="{9D8B030D-6E8A-4147-A177-3AD203B41FA5}">
                      <a16:colId xmlns:a16="http://schemas.microsoft.com/office/drawing/2014/main" val="20006"/>
                    </a:ext>
                  </a:extLst>
                </a:gridCol>
              </a:tblGrid>
              <a:tr h="692152">
                <a:tc>
                  <a:txBody>
                    <a:bodyPr/>
                    <a:lstStyle/>
                    <a:p>
                      <a:pPr marL="0" marR="0" algn="just">
                        <a:lnSpc>
                          <a:spcPct val="115000"/>
                        </a:lnSpc>
                        <a:spcBef>
                          <a:spcPts val="0"/>
                        </a:spcBef>
                        <a:spcAft>
                          <a:spcPts val="0"/>
                        </a:spcAft>
                      </a:pPr>
                      <a:r>
                        <a:rPr lang="en-US" sz="1800" b="1" dirty="0">
                          <a:latin typeface="Arial" pitchFamily="34" charset="0"/>
                          <a:ea typeface="Calibri"/>
                          <a:cs typeface="Arial" pitchFamily="34" charset="0"/>
                        </a:rPr>
                        <a:t>Sl. No</a:t>
                      </a:r>
                      <a:endParaRPr lang="en-US" sz="1800" dirty="0">
                        <a:latin typeface="Arial" pitchFamily="34" charset="0"/>
                        <a:ea typeface="Calibri"/>
                        <a:cs typeface="Arial" pitchFamily="34" charset="0"/>
                      </a:endParaRPr>
                    </a:p>
                  </a:txBody>
                  <a:tcPr marL="121920" marR="121920"/>
                </a:tc>
                <a:tc>
                  <a:txBody>
                    <a:bodyPr/>
                    <a:lstStyle/>
                    <a:p>
                      <a:pPr marL="0" marR="0" algn="just">
                        <a:lnSpc>
                          <a:spcPct val="115000"/>
                        </a:lnSpc>
                        <a:spcBef>
                          <a:spcPts val="0"/>
                        </a:spcBef>
                        <a:spcAft>
                          <a:spcPts val="0"/>
                        </a:spcAft>
                      </a:pPr>
                      <a:r>
                        <a:rPr lang="en-US" sz="1800" b="1">
                          <a:latin typeface="Arial" pitchFamily="34" charset="0"/>
                          <a:ea typeface="Calibri"/>
                          <a:cs typeface="Arial" pitchFamily="34" charset="0"/>
                        </a:rPr>
                        <a:t>Fibre Characters </a:t>
                      </a:r>
                      <a:endParaRPr lang="en-US" sz="1800">
                        <a:latin typeface="Arial" pitchFamily="34" charset="0"/>
                        <a:ea typeface="Calibri"/>
                        <a:cs typeface="Arial" pitchFamily="34" charset="0"/>
                      </a:endParaRPr>
                    </a:p>
                  </a:txBody>
                  <a:tcPr marL="121920" marR="121920"/>
                </a:tc>
                <a:tc>
                  <a:txBody>
                    <a:bodyPr/>
                    <a:lstStyle/>
                    <a:p>
                      <a:pPr marL="0" marR="0" algn="just">
                        <a:lnSpc>
                          <a:spcPct val="115000"/>
                        </a:lnSpc>
                        <a:spcBef>
                          <a:spcPts val="0"/>
                        </a:spcBef>
                        <a:spcAft>
                          <a:spcPts val="0"/>
                        </a:spcAft>
                      </a:pPr>
                      <a:r>
                        <a:rPr lang="en-US" sz="1800" b="1">
                          <a:latin typeface="Arial" pitchFamily="34" charset="0"/>
                          <a:ea typeface="Calibri"/>
                          <a:cs typeface="Arial" pitchFamily="34" charset="0"/>
                        </a:rPr>
                        <a:t>Indian Cotton</a:t>
                      </a:r>
                      <a:endParaRPr lang="en-US" sz="1800">
                        <a:latin typeface="Arial" pitchFamily="34" charset="0"/>
                        <a:ea typeface="Calibri"/>
                        <a:cs typeface="Arial" pitchFamily="34" charset="0"/>
                      </a:endParaRPr>
                    </a:p>
                  </a:txBody>
                  <a:tcPr marL="121920" marR="121920"/>
                </a:tc>
                <a:tc gridSpan="3">
                  <a:txBody>
                    <a:bodyPr/>
                    <a:lstStyle/>
                    <a:p>
                      <a:pPr>
                        <a:lnSpc>
                          <a:spcPct val="115000"/>
                        </a:lnSpc>
                      </a:pPr>
                      <a:r>
                        <a:rPr lang="en-US" sz="1800" dirty="0">
                          <a:latin typeface="Arial" pitchFamily="34" charset="0"/>
                          <a:ea typeface="Times New Roman"/>
                          <a:cs typeface="Arial" pitchFamily="34" charset="0"/>
                        </a:rPr>
                        <a:t>Bangladeshi Cotton</a:t>
                      </a:r>
                    </a:p>
                  </a:txBody>
                  <a:tcPr marL="121920" marR="121920"/>
                </a:tc>
                <a:tc hMerge="1">
                  <a:txBody>
                    <a:bodyPr/>
                    <a:lstStyle/>
                    <a:p>
                      <a:pPr marL="0" marR="0" algn="just">
                        <a:lnSpc>
                          <a:spcPct val="115000"/>
                        </a:lnSpc>
                        <a:spcBef>
                          <a:spcPts val="0"/>
                        </a:spcBef>
                        <a:spcAft>
                          <a:spcPts val="0"/>
                        </a:spcAft>
                      </a:pPr>
                      <a:endParaRPr lang="en-US" sz="1800" dirty="0">
                        <a:latin typeface="Arial" pitchFamily="34" charset="0"/>
                        <a:ea typeface="Calibri"/>
                        <a:cs typeface="Arial" pitchFamily="34" charset="0"/>
                      </a:endParaRPr>
                    </a:p>
                  </a:txBody>
                  <a:tcPr marL="0" marR="0" marT="0" marB="0"/>
                </a:tc>
                <a:tc hMerge="1">
                  <a:txBody>
                    <a:bodyPr/>
                    <a:lstStyle/>
                    <a:p>
                      <a:pPr marL="0" marR="0" algn="just">
                        <a:lnSpc>
                          <a:spcPct val="115000"/>
                        </a:lnSpc>
                        <a:spcBef>
                          <a:spcPts val="0"/>
                        </a:spcBef>
                        <a:spcAft>
                          <a:spcPts val="0"/>
                        </a:spcAft>
                      </a:pPr>
                      <a:endParaRPr lang="en-US" sz="1800" dirty="0">
                        <a:latin typeface="Arial" pitchFamily="34" charset="0"/>
                        <a:ea typeface="Calibri"/>
                        <a:cs typeface="Arial" pitchFamily="34" charset="0"/>
                      </a:endParaRPr>
                    </a:p>
                  </a:txBody>
                  <a:tcPr marL="0" marR="0" marT="0" marB="0"/>
                </a:tc>
                <a:tc>
                  <a:txBody>
                    <a:bodyPr/>
                    <a:lstStyle/>
                    <a:p>
                      <a:pPr marL="0" marR="0" algn="just">
                        <a:lnSpc>
                          <a:spcPct val="115000"/>
                        </a:lnSpc>
                        <a:spcBef>
                          <a:spcPts val="0"/>
                        </a:spcBef>
                        <a:spcAft>
                          <a:spcPts val="0"/>
                        </a:spcAft>
                      </a:pPr>
                      <a:r>
                        <a:rPr lang="en-US" sz="1800" b="1">
                          <a:latin typeface="Arial" pitchFamily="34" charset="0"/>
                          <a:ea typeface="Calibri"/>
                          <a:cs typeface="Arial" pitchFamily="34" charset="0"/>
                        </a:rPr>
                        <a:t>CIS Cotton </a:t>
                      </a:r>
                      <a:endParaRPr lang="en-US" sz="1800">
                        <a:latin typeface="Arial" pitchFamily="34" charset="0"/>
                        <a:ea typeface="Calibri"/>
                        <a:cs typeface="Arial" pitchFamily="34" charset="0"/>
                      </a:endParaRPr>
                    </a:p>
                  </a:txBody>
                  <a:tcPr marL="121920" marR="121920"/>
                </a:tc>
                <a:extLst>
                  <a:ext uri="{0D108BD9-81ED-4DB2-BD59-A6C34878D82A}">
                    <a16:rowId xmlns:a16="http://schemas.microsoft.com/office/drawing/2014/main" val="10000"/>
                  </a:ext>
                </a:extLst>
              </a:tr>
              <a:tr h="692152">
                <a:tc>
                  <a:txBody>
                    <a:bodyPr/>
                    <a:lstStyle/>
                    <a:p>
                      <a:pPr>
                        <a:lnSpc>
                          <a:spcPct val="115000"/>
                        </a:lnSpc>
                      </a:pPr>
                      <a:endParaRPr lang="en-US" sz="1800">
                        <a:latin typeface="Arial" pitchFamily="34" charset="0"/>
                        <a:ea typeface="Times New Roman"/>
                        <a:cs typeface="Arial" pitchFamily="34" charset="0"/>
                      </a:endParaRPr>
                    </a:p>
                  </a:txBody>
                  <a:tcPr marL="121920" marR="121920"/>
                </a:tc>
                <a:tc>
                  <a:txBody>
                    <a:bodyPr/>
                    <a:lstStyle/>
                    <a:p>
                      <a:pPr>
                        <a:lnSpc>
                          <a:spcPct val="115000"/>
                        </a:lnSpc>
                      </a:pPr>
                      <a:endParaRPr lang="en-US" sz="1800">
                        <a:latin typeface="Arial" pitchFamily="34" charset="0"/>
                        <a:ea typeface="Times New Roman"/>
                        <a:cs typeface="Arial" pitchFamily="34" charset="0"/>
                      </a:endParaRPr>
                    </a:p>
                  </a:txBody>
                  <a:tcPr marL="121920" marR="121920"/>
                </a:tc>
                <a:tc>
                  <a:txBody>
                    <a:bodyPr/>
                    <a:lstStyle/>
                    <a:p>
                      <a:pPr>
                        <a:lnSpc>
                          <a:spcPct val="115000"/>
                        </a:lnSpc>
                      </a:pPr>
                      <a:endParaRPr lang="en-US" sz="1800">
                        <a:latin typeface="Arial" pitchFamily="34" charset="0"/>
                        <a:ea typeface="Times New Roman"/>
                        <a:cs typeface="Arial" pitchFamily="34" charset="0"/>
                      </a:endParaRPr>
                    </a:p>
                  </a:txBody>
                  <a:tcPr marL="121920" marR="121920"/>
                </a:tc>
                <a:tc>
                  <a:txBody>
                    <a:bodyPr/>
                    <a:lstStyle/>
                    <a:p>
                      <a:pPr marL="0" marR="0" algn="just">
                        <a:lnSpc>
                          <a:spcPct val="115000"/>
                        </a:lnSpc>
                        <a:spcBef>
                          <a:spcPts val="0"/>
                        </a:spcBef>
                        <a:spcAft>
                          <a:spcPts val="0"/>
                        </a:spcAft>
                      </a:pPr>
                      <a:r>
                        <a:rPr lang="en-US" sz="1800" b="1">
                          <a:latin typeface="Arial" pitchFamily="34" charset="0"/>
                          <a:ea typeface="Calibri"/>
                          <a:cs typeface="Arial" pitchFamily="34" charset="0"/>
                        </a:rPr>
                        <a:t>CB-12</a:t>
                      </a:r>
                      <a:endParaRPr lang="en-US" sz="1800">
                        <a:latin typeface="Arial" pitchFamily="34" charset="0"/>
                        <a:ea typeface="Calibri"/>
                        <a:cs typeface="Arial" pitchFamily="34" charset="0"/>
                      </a:endParaRPr>
                    </a:p>
                  </a:txBody>
                  <a:tcPr marL="121920" marR="121920"/>
                </a:tc>
                <a:tc>
                  <a:txBody>
                    <a:bodyPr/>
                    <a:lstStyle/>
                    <a:p>
                      <a:pPr marL="0" marR="0" algn="just">
                        <a:lnSpc>
                          <a:spcPct val="115000"/>
                        </a:lnSpc>
                        <a:spcBef>
                          <a:spcPts val="0"/>
                        </a:spcBef>
                        <a:spcAft>
                          <a:spcPts val="0"/>
                        </a:spcAft>
                      </a:pPr>
                      <a:r>
                        <a:rPr lang="en-US" sz="1800" b="1">
                          <a:latin typeface="Arial" pitchFamily="34" charset="0"/>
                          <a:ea typeface="Calibri"/>
                          <a:cs typeface="Arial" pitchFamily="34" charset="0"/>
                        </a:rPr>
                        <a:t> CB-14</a:t>
                      </a:r>
                      <a:endParaRPr lang="en-US" sz="1800">
                        <a:latin typeface="Arial" pitchFamily="34" charset="0"/>
                        <a:ea typeface="Calibri"/>
                        <a:cs typeface="Arial" pitchFamily="34" charset="0"/>
                      </a:endParaRPr>
                    </a:p>
                  </a:txBody>
                  <a:tcPr marL="0" marR="0" marT="0" marB="0"/>
                </a:tc>
                <a:tc>
                  <a:txBody>
                    <a:bodyPr/>
                    <a:lstStyle/>
                    <a:p>
                      <a:pPr marL="0" marR="0" algn="just">
                        <a:lnSpc>
                          <a:spcPct val="115000"/>
                        </a:lnSpc>
                        <a:spcBef>
                          <a:spcPts val="0"/>
                        </a:spcBef>
                        <a:spcAft>
                          <a:spcPts val="0"/>
                        </a:spcAft>
                      </a:pPr>
                      <a:r>
                        <a:rPr lang="en-US" sz="1800" b="1">
                          <a:latin typeface="Arial" pitchFamily="34" charset="0"/>
                          <a:ea typeface="Calibri"/>
                          <a:cs typeface="Arial" pitchFamily="34" charset="0"/>
                        </a:rPr>
                        <a:t>Rupali-1</a:t>
                      </a:r>
                      <a:endParaRPr lang="en-US" sz="1800">
                        <a:latin typeface="Arial" pitchFamily="34" charset="0"/>
                        <a:ea typeface="Calibri"/>
                        <a:cs typeface="Arial" pitchFamily="34" charset="0"/>
                      </a:endParaRPr>
                    </a:p>
                  </a:txBody>
                  <a:tcPr marL="0" marR="0" marT="0" marB="0"/>
                </a:tc>
                <a:tc>
                  <a:txBody>
                    <a:bodyPr/>
                    <a:lstStyle/>
                    <a:p>
                      <a:pPr>
                        <a:lnSpc>
                          <a:spcPct val="115000"/>
                        </a:lnSpc>
                      </a:pPr>
                      <a:endParaRPr lang="en-US" sz="1800">
                        <a:latin typeface="Arial" pitchFamily="34" charset="0"/>
                        <a:ea typeface="Times New Roman"/>
                        <a:cs typeface="Arial" pitchFamily="34" charset="0"/>
                      </a:endParaRPr>
                    </a:p>
                  </a:txBody>
                  <a:tcPr marL="121920" marR="121920"/>
                </a:tc>
                <a:extLst>
                  <a:ext uri="{0D108BD9-81ED-4DB2-BD59-A6C34878D82A}">
                    <a16:rowId xmlns:a16="http://schemas.microsoft.com/office/drawing/2014/main" val="10001"/>
                  </a:ext>
                </a:extLst>
              </a:tr>
              <a:tr h="692152">
                <a:tc>
                  <a:txBody>
                    <a:bodyPr/>
                    <a:lstStyle/>
                    <a:p>
                      <a:pPr marL="0" marR="0" algn="just">
                        <a:lnSpc>
                          <a:spcPct val="115000"/>
                        </a:lnSpc>
                        <a:spcBef>
                          <a:spcPts val="0"/>
                        </a:spcBef>
                        <a:spcAft>
                          <a:spcPts val="0"/>
                        </a:spcAft>
                      </a:pPr>
                      <a:r>
                        <a:rPr lang="en-US" sz="1800">
                          <a:latin typeface="Arial" pitchFamily="34" charset="0"/>
                          <a:ea typeface="Calibri"/>
                          <a:cs typeface="Arial" pitchFamily="34" charset="0"/>
                        </a:rPr>
                        <a:t>1. </a:t>
                      </a:r>
                    </a:p>
                  </a:txBody>
                  <a:tcPr marL="121920" marR="121920"/>
                </a:tc>
                <a:tc>
                  <a:txBody>
                    <a:bodyPr/>
                    <a:lstStyle/>
                    <a:p>
                      <a:pPr marL="0" marR="0" algn="just">
                        <a:lnSpc>
                          <a:spcPct val="115000"/>
                        </a:lnSpc>
                        <a:spcBef>
                          <a:spcPts val="0"/>
                        </a:spcBef>
                        <a:spcAft>
                          <a:spcPts val="0"/>
                        </a:spcAft>
                      </a:pPr>
                      <a:r>
                        <a:rPr lang="en-US" sz="1800" b="1" dirty="0">
                          <a:latin typeface="Arial" pitchFamily="34" charset="0"/>
                          <a:ea typeface="Calibri"/>
                          <a:cs typeface="Arial" pitchFamily="34" charset="0"/>
                        </a:rPr>
                        <a:t>Fibre length (mm) </a:t>
                      </a:r>
                    </a:p>
                  </a:txBody>
                  <a:tcPr marL="121920" marR="121920"/>
                </a:tc>
                <a:tc>
                  <a:txBody>
                    <a:bodyPr/>
                    <a:lstStyle/>
                    <a:p>
                      <a:pPr marL="0" marR="0" algn="just">
                        <a:lnSpc>
                          <a:spcPct val="115000"/>
                        </a:lnSpc>
                        <a:spcBef>
                          <a:spcPts val="0"/>
                        </a:spcBef>
                        <a:spcAft>
                          <a:spcPts val="0"/>
                        </a:spcAft>
                      </a:pPr>
                      <a:r>
                        <a:rPr lang="en-US" sz="1800" b="1" dirty="0">
                          <a:latin typeface="Arial" pitchFamily="34" charset="0"/>
                          <a:ea typeface="Calibri"/>
                          <a:cs typeface="Arial" pitchFamily="34" charset="0"/>
                        </a:rPr>
                        <a:t>27.5-29.50</a:t>
                      </a:r>
                    </a:p>
                  </a:txBody>
                  <a:tcPr marL="121920" marR="121920"/>
                </a:tc>
                <a:tc>
                  <a:txBody>
                    <a:bodyPr/>
                    <a:lstStyle/>
                    <a:p>
                      <a:pPr marL="0" marR="0" algn="just">
                        <a:lnSpc>
                          <a:spcPct val="115000"/>
                        </a:lnSpc>
                        <a:spcBef>
                          <a:spcPts val="0"/>
                        </a:spcBef>
                        <a:spcAft>
                          <a:spcPts val="0"/>
                        </a:spcAft>
                      </a:pPr>
                      <a:r>
                        <a:rPr lang="en-GB" sz="1800" b="1" dirty="0">
                          <a:latin typeface="Arial" pitchFamily="34" charset="0"/>
                          <a:ea typeface="Calibri"/>
                          <a:cs typeface="Arial" pitchFamily="34" charset="0"/>
                        </a:rPr>
                        <a:t>31.05</a:t>
                      </a:r>
                      <a:endParaRPr lang="en-US" sz="1800" b="1" dirty="0">
                        <a:latin typeface="Arial" pitchFamily="34" charset="0"/>
                        <a:ea typeface="Calibri"/>
                        <a:cs typeface="Arial" pitchFamily="34" charset="0"/>
                      </a:endParaRPr>
                    </a:p>
                  </a:txBody>
                  <a:tcPr marL="121920" marR="121920"/>
                </a:tc>
                <a:tc>
                  <a:txBody>
                    <a:bodyPr/>
                    <a:lstStyle/>
                    <a:p>
                      <a:pPr marL="0" marR="0" algn="just">
                        <a:lnSpc>
                          <a:spcPct val="115000"/>
                        </a:lnSpc>
                        <a:spcBef>
                          <a:spcPts val="0"/>
                        </a:spcBef>
                        <a:spcAft>
                          <a:spcPts val="0"/>
                        </a:spcAft>
                      </a:pPr>
                      <a:r>
                        <a:rPr lang="en-GB" sz="1800" b="1" dirty="0">
                          <a:latin typeface="Arial" pitchFamily="34" charset="0"/>
                          <a:ea typeface="Calibri"/>
                          <a:cs typeface="Arial" pitchFamily="34" charset="0"/>
                        </a:rPr>
                        <a:t>31.44</a:t>
                      </a:r>
                      <a:endParaRPr lang="en-US" sz="1800" b="1" dirty="0">
                        <a:latin typeface="Arial" pitchFamily="34" charset="0"/>
                        <a:ea typeface="Calibri"/>
                        <a:cs typeface="Arial" pitchFamily="34" charset="0"/>
                      </a:endParaRPr>
                    </a:p>
                  </a:txBody>
                  <a:tcPr marL="0" marR="0" marT="0" marB="0"/>
                </a:tc>
                <a:tc>
                  <a:txBody>
                    <a:bodyPr/>
                    <a:lstStyle/>
                    <a:p>
                      <a:pPr marL="0" marR="0" algn="just">
                        <a:lnSpc>
                          <a:spcPct val="115000"/>
                        </a:lnSpc>
                        <a:spcBef>
                          <a:spcPts val="0"/>
                        </a:spcBef>
                        <a:spcAft>
                          <a:spcPts val="0"/>
                        </a:spcAft>
                      </a:pPr>
                      <a:r>
                        <a:rPr lang="en-GB" sz="1800" b="1" dirty="0">
                          <a:latin typeface="Arial" pitchFamily="34" charset="0"/>
                          <a:ea typeface="Calibri"/>
                          <a:cs typeface="Arial" pitchFamily="34" charset="0"/>
                        </a:rPr>
                        <a:t>31.80</a:t>
                      </a:r>
                      <a:endParaRPr lang="en-US" sz="1800" b="1" dirty="0">
                        <a:latin typeface="Arial" pitchFamily="34" charset="0"/>
                        <a:ea typeface="Calibri"/>
                        <a:cs typeface="Arial" pitchFamily="34" charset="0"/>
                      </a:endParaRPr>
                    </a:p>
                  </a:txBody>
                  <a:tcPr marL="0" marR="0" marT="0" marB="0"/>
                </a:tc>
                <a:tc>
                  <a:txBody>
                    <a:bodyPr/>
                    <a:lstStyle/>
                    <a:p>
                      <a:pPr marL="0" marR="0" algn="just">
                        <a:lnSpc>
                          <a:spcPct val="115000"/>
                        </a:lnSpc>
                        <a:spcBef>
                          <a:spcPts val="0"/>
                        </a:spcBef>
                        <a:spcAft>
                          <a:spcPts val="0"/>
                        </a:spcAft>
                      </a:pPr>
                      <a:r>
                        <a:rPr lang="en-US" sz="1800" b="1" dirty="0">
                          <a:latin typeface="Arial" pitchFamily="34" charset="0"/>
                          <a:ea typeface="Calibri"/>
                          <a:cs typeface="Arial" pitchFamily="34" charset="0"/>
                        </a:rPr>
                        <a:t>27.64-28.68 </a:t>
                      </a:r>
                    </a:p>
                  </a:txBody>
                  <a:tcPr marL="121920" marR="121920"/>
                </a:tc>
                <a:extLst>
                  <a:ext uri="{0D108BD9-81ED-4DB2-BD59-A6C34878D82A}">
                    <a16:rowId xmlns:a16="http://schemas.microsoft.com/office/drawing/2014/main" val="10002"/>
                  </a:ext>
                </a:extLst>
              </a:tr>
              <a:tr h="692152">
                <a:tc>
                  <a:txBody>
                    <a:bodyPr/>
                    <a:lstStyle/>
                    <a:p>
                      <a:pPr marL="0" marR="0" algn="just">
                        <a:lnSpc>
                          <a:spcPct val="115000"/>
                        </a:lnSpc>
                        <a:spcBef>
                          <a:spcPts val="0"/>
                        </a:spcBef>
                        <a:spcAft>
                          <a:spcPts val="0"/>
                        </a:spcAft>
                      </a:pPr>
                      <a:r>
                        <a:rPr lang="en-US" sz="1800">
                          <a:latin typeface="Arial" pitchFamily="34" charset="0"/>
                          <a:ea typeface="Calibri"/>
                          <a:cs typeface="Arial" pitchFamily="34" charset="0"/>
                        </a:rPr>
                        <a:t>2. </a:t>
                      </a:r>
                    </a:p>
                  </a:txBody>
                  <a:tcPr marL="121920" marR="121920"/>
                </a:tc>
                <a:tc>
                  <a:txBody>
                    <a:bodyPr/>
                    <a:lstStyle/>
                    <a:p>
                      <a:pPr marL="0" marR="0" algn="just">
                        <a:lnSpc>
                          <a:spcPct val="115000"/>
                        </a:lnSpc>
                        <a:spcBef>
                          <a:spcPts val="0"/>
                        </a:spcBef>
                        <a:spcAft>
                          <a:spcPts val="0"/>
                        </a:spcAft>
                      </a:pPr>
                      <a:r>
                        <a:rPr lang="en-US" sz="1800" b="1" dirty="0">
                          <a:latin typeface="Arial" pitchFamily="34" charset="0"/>
                          <a:ea typeface="Calibri"/>
                          <a:cs typeface="Arial" pitchFamily="34" charset="0"/>
                        </a:rPr>
                        <a:t>Micronaire</a:t>
                      </a:r>
                    </a:p>
                    <a:p>
                      <a:pPr marL="0" marR="0" algn="just">
                        <a:lnSpc>
                          <a:spcPct val="115000"/>
                        </a:lnSpc>
                        <a:spcBef>
                          <a:spcPts val="0"/>
                        </a:spcBef>
                        <a:spcAft>
                          <a:spcPts val="0"/>
                        </a:spcAft>
                      </a:pPr>
                      <a:r>
                        <a:rPr lang="en-US" sz="1800" b="1" dirty="0">
                          <a:latin typeface="Arial" pitchFamily="34" charset="0"/>
                          <a:ea typeface="Calibri"/>
                          <a:cs typeface="Arial" pitchFamily="34" charset="0"/>
                        </a:rPr>
                        <a:t>(µg/inch)</a:t>
                      </a:r>
                    </a:p>
                  </a:txBody>
                  <a:tcPr marL="121920" marR="121920"/>
                </a:tc>
                <a:tc>
                  <a:txBody>
                    <a:bodyPr/>
                    <a:lstStyle/>
                    <a:p>
                      <a:pPr marL="0" marR="0" algn="just">
                        <a:lnSpc>
                          <a:spcPct val="115000"/>
                        </a:lnSpc>
                        <a:spcBef>
                          <a:spcPts val="0"/>
                        </a:spcBef>
                        <a:spcAft>
                          <a:spcPts val="0"/>
                        </a:spcAft>
                      </a:pPr>
                      <a:r>
                        <a:rPr lang="en-US" sz="1800" b="1" dirty="0">
                          <a:latin typeface="Arial" pitchFamily="34" charset="0"/>
                          <a:ea typeface="Calibri"/>
                          <a:cs typeface="Arial" pitchFamily="34" charset="0"/>
                        </a:rPr>
                        <a:t>3.20-4.83</a:t>
                      </a:r>
                    </a:p>
                  </a:txBody>
                  <a:tcPr marL="121920" marR="121920"/>
                </a:tc>
                <a:tc>
                  <a:txBody>
                    <a:bodyPr/>
                    <a:lstStyle/>
                    <a:p>
                      <a:pPr marL="0" marR="0" algn="just">
                        <a:lnSpc>
                          <a:spcPct val="115000"/>
                        </a:lnSpc>
                        <a:spcBef>
                          <a:spcPts val="0"/>
                        </a:spcBef>
                        <a:spcAft>
                          <a:spcPts val="0"/>
                        </a:spcAft>
                      </a:pPr>
                      <a:r>
                        <a:rPr lang="en-GB" sz="1800" b="1">
                          <a:latin typeface="Arial" pitchFamily="34" charset="0"/>
                          <a:ea typeface="Calibri"/>
                          <a:cs typeface="Arial" pitchFamily="34" charset="0"/>
                        </a:rPr>
                        <a:t>4.43</a:t>
                      </a:r>
                      <a:endParaRPr lang="en-US" sz="1800" b="1">
                        <a:latin typeface="Arial" pitchFamily="34" charset="0"/>
                        <a:ea typeface="Calibri"/>
                        <a:cs typeface="Arial" pitchFamily="34" charset="0"/>
                      </a:endParaRPr>
                    </a:p>
                  </a:txBody>
                  <a:tcPr marL="121920" marR="121920"/>
                </a:tc>
                <a:tc>
                  <a:txBody>
                    <a:bodyPr/>
                    <a:lstStyle/>
                    <a:p>
                      <a:pPr marL="0" marR="0" algn="just">
                        <a:lnSpc>
                          <a:spcPct val="115000"/>
                        </a:lnSpc>
                        <a:spcBef>
                          <a:spcPts val="0"/>
                        </a:spcBef>
                        <a:spcAft>
                          <a:spcPts val="0"/>
                        </a:spcAft>
                      </a:pPr>
                      <a:r>
                        <a:rPr lang="en-GB" sz="1800" b="1">
                          <a:latin typeface="Arial" pitchFamily="34" charset="0"/>
                          <a:ea typeface="Calibri"/>
                          <a:cs typeface="Arial" pitchFamily="34" charset="0"/>
                        </a:rPr>
                        <a:t>5.05</a:t>
                      </a:r>
                      <a:endParaRPr lang="en-US" sz="1800" b="1">
                        <a:latin typeface="Arial" pitchFamily="34" charset="0"/>
                        <a:ea typeface="Calibri"/>
                        <a:cs typeface="Arial" pitchFamily="34" charset="0"/>
                      </a:endParaRPr>
                    </a:p>
                  </a:txBody>
                  <a:tcPr marL="0" marR="0" marT="0" marB="0"/>
                </a:tc>
                <a:tc>
                  <a:txBody>
                    <a:bodyPr/>
                    <a:lstStyle/>
                    <a:p>
                      <a:pPr marL="0" marR="0" algn="just">
                        <a:lnSpc>
                          <a:spcPct val="115000"/>
                        </a:lnSpc>
                        <a:spcBef>
                          <a:spcPts val="0"/>
                        </a:spcBef>
                        <a:spcAft>
                          <a:spcPts val="0"/>
                        </a:spcAft>
                      </a:pPr>
                      <a:r>
                        <a:rPr lang="en-GB" sz="1800" b="1">
                          <a:latin typeface="Arial" pitchFamily="34" charset="0"/>
                          <a:ea typeface="Calibri"/>
                          <a:cs typeface="Arial" pitchFamily="34" charset="0"/>
                        </a:rPr>
                        <a:t>5.20</a:t>
                      </a:r>
                      <a:endParaRPr lang="en-US" sz="1800" b="1">
                        <a:latin typeface="Arial" pitchFamily="34" charset="0"/>
                        <a:ea typeface="Calibri"/>
                        <a:cs typeface="Arial" pitchFamily="34" charset="0"/>
                      </a:endParaRPr>
                    </a:p>
                  </a:txBody>
                  <a:tcPr marL="0" marR="0" marT="0" marB="0"/>
                </a:tc>
                <a:tc>
                  <a:txBody>
                    <a:bodyPr/>
                    <a:lstStyle/>
                    <a:p>
                      <a:pPr marL="0" marR="0" algn="just">
                        <a:lnSpc>
                          <a:spcPct val="115000"/>
                        </a:lnSpc>
                        <a:spcBef>
                          <a:spcPts val="0"/>
                        </a:spcBef>
                        <a:spcAft>
                          <a:spcPts val="0"/>
                        </a:spcAft>
                      </a:pPr>
                      <a:r>
                        <a:rPr lang="en-US" sz="1800" b="1" dirty="0">
                          <a:latin typeface="Arial" pitchFamily="34" charset="0"/>
                          <a:ea typeface="Calibri"/>
                          <a:cs typeface="Arial" pitchFamily="34" charset="0"/>
                        </a:rPr>
                        <a:t>4.81-5.15 </a:t>
                      </a:r>
                    </a:p>
                  </a:txBody>
                  <a:tcPr marL="121920" marR="121920"/>
                </a:tc>
                <a:extLst>
                  <a:ext uri="{0D108BD9-81ED-4DB2-BD59-A6C34878D82A}">
                    <a16:rowId xmlns:a16="http://schemas.microsoft.com/office/drawing/2014/main" val="10003"/>
                  </a:ext>
                </a:extLst>
              </a:tr>
              <a:tr h="692152">
                <a:tc>
                  <a:txBody>
                    <a:bodyPr/>
                    <a:lstStyle/>
                    <a:p>
                      <a:pPr marL="0" marR="0" algn="just">
                        <a:lnSpc>
                          <a:spcPct val="115000"/>
                        </a:lnSpc>
                        <a:spcBef>
                          <a:spcPts val="0"/>
                        </a:spcBef>
                        <a:spcAft>
                          <a:spcPts val="0"/>
                        </a:spcAft>
                      </a:pPr>
                      <a:r>
                        <a:rPr lang="en-US" sz="1800">
                          <a:latin typeface="Arial" pitchFamily="34" charset="0"/>
                          <a:ea typeface="Calibri"/>
                          <a:cs typeface="Arial" pitchFamily="34" charset="0"/>
                        </a:rPr>
                        <a:t>3. </a:t>
                      </a:r>
                    </a:p>
                  </a:txBody>
                  <a:tcPr marL="121920" marR="121920"/>
                </a:tc>
                <a:tc>
                  <a:txBody>
                    <a:bodyPr/>
                    <a:lstStyle/>
                    <a:p>
                      <a:pPr marL="0" marR="0" algn="just">
                        <a:lnSpc>
                          <a:spcPct val="115000"/>
                        </a:lnSpc>
                        <a:spcBef>
                          <a:spcPts val="0"/>
                        </a:spcBef>
                        <a:spcAft>
                          <a:spcPts val="0"/>
                        </a:spcAft>
                      </a:pPr>
                      <a:r>
                        <a:rPr lang="en-US" sz="1800" b="1" dirty="0">
                          <a:latin typeface="Arial" pitchFamily="34" charset="0"/>
                          <a:ea typeface="Calibri"/>
                          <a:cs typeface="Arial" pitchFamily="34" charset="0"/>
                        </a:rPr>
                        <a:t>Fibre Strength (g/</a:t>
                      </a:r>
                      <a:r>
                        <a:rPr lang="en-US" sz="1800" b="1" dirty="0" err="1">
                          <a:latin typeface="Arial" pitchFamily="34" charset="0"/>
                          <a:ea typeface="Calibri"/>
                          <a:cs typeface="Arial" pitchFamily="34" charset="0"/>
                        </a:rPr>
                        <a:t>tex</a:t>
                      </a:r>
                      <a:r>
                        <a:rPr lang="en-US" sz="1800" b="1" dirty="0">
                          <a:latin typeface="Arial" pitchFamily="34" charset="0"/>
                          <a:ea typeface="Calibri"/>
                          <a:cs typeface="Arial" pitchFamily="34" charset="0"/>
                        </a:rPr>
                        <a:t>) </a:t>
                      </a:r>
                    </a:p>
                  </a:txBody>
                  <a:tcPr marL="121920" marR="121920"/>
                </a:tc>
                <a:tc>
                  <a:txBody>
                    <a:bodyPr/>
                    <a:lstStyle/>
                    <a:p>
                      <a:pPr marL="0" marR="0" algn="just">
                        <a:lnSpc>
                          <a:spcPct val="115000"/>
                        </a:lnSpc>
                        <a:spcBef>
                          <a:spcPts val="0"/>
                        </a:spcBef>
                        <a:spcAft>
                          <a:spcPts val="0"/>
                        </a:spcAft>
                      </a:pPr>
                      <a:r>
                        <a:rPr lang="en-US" sz="1800" b="1" dirty="0">
                          <a:latin typeface="Arial" pitchFamily="34" charset="0"/>
                          <a:ea typeface="Calibri"/>
                          <a:cs typeface="Arial" pitchFamily="34" charset="0"/>
                        </a:rPr>
                        <a:t>28-34</a:t>
                      </a:r>
                    </a:p>
                  </a:txBody>
                  <a:tcPr marL="121920" marR="121920"/>
                </a:tc>
                <a:tc>
                  <a:txBody>
                    <a:bodyPr/>
                    <a:lstStyle/>
                    <a:p>
                      <a:pPr marL="0" marR="0" algn="just">
                        <a:lnSpc>
                          <a:spcPct val="115000"/>
                        </a:lnSpc>
                        <a:spcBef>
                          <a:spcPts val="0"/>
                        </a:spcBef>
                        <a:spcAft>
                          <a:spcPts val="0"/>
                        </a:spcAft>
                      </a:pPr>
                      <a:r>
                        <a:rPr lang="en-GB" sz="1800" b="1">
                          <a:latin typeface="Arial" pitchFamily="34" charset="0"/>
                          <a:ea typeface="Calibri"/>
                          <a:cs typeface="Arial" pitchFamily="34" charset="0"/>
                        </a:rPr>
                        <a:t>33.16</a:t>
                      </a:r>
                      <a:endParaRPr lang="en-US" sz="1800" b="1">
                        <a:latin typeface="Arial" pitchFamily="34" charset="0"/>
                        <a:ea typeface="Calibri"/>
                        <a:cs typeface="Arial" pitchFamily="34" charset="0"/>
                      </a:endParaRPr>
                    </a:p>
                  </a:txBody>
                  <a:tcPr marL="121920" marR="121920"/>
                </a:tc>
                <a:tc>
                  <a:txBody>
                    <a:bodyPr/>
                    <a:lstStyle/>
                    <a:p>
                      <a:pPr marL="0" marR="0" algn="just">
                        <a:lnSpc>
                          <a:spcPct val="115000"/>
                        </a:lnSpc>
                        <a:spcBef>
                          <a:spcPts val="0"/>
                        </a:spcBef>
                        <a:spcAft>
                          <a:spcPts val="0"/>
                        </a:spcAft>
                      </a:pPr>
                      <a:r>
                        <a:rPr lang="en-GB" sz="1800" b="1">
                          <a:latin typeface="Arial" pitchFamily="34" charset="0"/>
                          <a:ea typeface="Calibri"/>
                          <a:cs typeface="Arial" pitchFamily="34" charset="0"/>
                        </a:rPr>
                        <a:t>33.64</a:t>
                      </a:r>
                      <a:endParaRPr lang="en-US" sz="1800" b="1">
                        <a:latin typeface="Arial" pitchFamily="34" charset="0"/>
                        <a:ea typeface="Calibri"/>
                        <a:cs typeface="Arial" pitchFamily="34" charset="0"/>
                      </a:endParaRPr>
                    </a:p>
                  </a:txBody>
                  <a:tcPr marL="0" marR="0" marT="0" marB="0"/>
                </a:tc>
                <a:tc>
                  <a:txBody>
                    <a:bodyPr/>
                    <a:lstStyle/>
                    <a:p>
                      <a:pPr marL="0" marR="0" algn="just">
                        <a:lnSpc>
                          <a:spcPct val="115000"/>
                        </a:lnSpc>
                        <a:spcBef>
                          <a:spcPts val="0"/>
                        </a:spcBef>
                        <a:spcAft>
                          <a:spcPts val="0"/>
                        </a:spcAft>
                      </a:pPr>
                      <a:r>
                        <a:rPr lang="en-GB" sz="1800" b="1">
                          <a:latin typeface="Arial" pitchFamily="34" charset="0"/>
                          <a:ea typeface="Calibri"/>
                          <a:cs typeface="Arial" pitchFamily="34" charset="0"/>
                        </a:rPr>
                        <a:t>32.56</a:t>
                      </a:r>
                      <a:endParaRPr lang="en-US" sz="1800" b="1">
                        <a:latin typeface="Arial" pitchFamily="34" charset="0"/>
                        <a:ea typeface="Calibri"/>
                        <a:cs typeface="Arial" pitchFamily="34" charset="0"/>
                      </a:endParaRPr>
                    </a:p>
                  </a:txBody>
                  <a:tcPr marL="0" marR="0" marT="0" marB="0"/>
                </a:tc>
                <a:tc>
                  <a:txBody>
                    <a:bodyPr/>
                    <a:lstStyle/>
                    <a:p>
                      <a:pPr marL="0" marR="0" algn="just">
                        <a:lnSpc>
                          <a:spcPct val="115000"/>
                        </a:lnSpc>
                        <a:spcBef>
                          <a:spcPts val="0"/>
                        </a:spcBef>
                        <a:spcAft>
                          <a:spcPts val="0"/>
                        </a:spcAft>
                      </a:pPr>
                      <a:r>
                        <a:rPr lang="en-US" sz="1800" b="1" dirty="0">
                          <a:latin typeface="Arial" pitchFamily="34" charset="0"/>
                          <a:ea typeface="Calibri"/>
                          <a:cs typeface="Arial" pitchFamily="34" charset="0"/>
                        </a:rPr>
                        <a:t>27.1-30.60 </a:t>
                      </a:r>
                    </a:p>
                  </a:txBody>
                  <a:tcPr marL="121920" marR="1219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065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13982" y="0"/>
            <a:ext cx="10678017" cy="1295400"/>
          </a:xfrm>
          <a:solidFill>
            <a:srgbClr val="FCDBC0"/>
          </a:solidFill>
        </p:spPr>
        <p:txBody>
          <a:bodyPr/>
          <a:lstStyle/>
          <a:p>
            <a:r>
              <a:rPr lang="en-US" sz="3200" b="1" dirty="0">
                <a:latin typeface="Times New Roman" pitchFamily="18" charset="0"/>
                <a:cs typeface="Times New Roman" pitchFamily="18" charset="0"/>
              </a:rPr>
              <a:t>Growing Season of Upland Cotton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Kharif</a:t>
            </a:r>
            <a:r>
              <a:rPr lang="en-US" sz="3200" b="1" dirty="0">
                <a:latin typeface="Times New Roman" pitchFamily="18" charset="0"/>
                <a:cs typeface="Times New Roman" pitchFamily="18" charset="0"/>
              </a:rPr>
              <a:t> II)</a:t>
            </a:r>
          </a:p>
        </p:txBody>
      </p:sp>
      <p:graphicFrame>
        <p:nvGraphicFramePr>
          <p:cNvPr id="20" name="Table 4"/>
          <p:cNvGraphicFramePr>
            <a:graphicFrameLocks noGrp="1"/>
          </p:cNvGraphicFramePr>
          <p:nvPr/>
        </p:nvGraphicFramePr>
        <p:xfrm>
          <a:off x="1219200" y="3719513"/>
          <a:ext cx="10972801" cy="2879708"/>
        </p:xfrm>
        <a:graphic>
          <a:graphicData uri="http://schemas.openxmlformats.org/drawingml/2006/table">
            <a:tbl>
              <a:tblPr firstRow="1" bandRow="1">
                <a:tableStyleId>{5C22544A-7EE6-4342-B048-85BDC9FD1C3A}</a:tableStyleId>
              </a:tblPr>
              <a:tblGrid>
                <a:gridCol w="3561348">
                  <a:extLst>
                    <a:ext uri="{9D8B030D-6E8A-4147-A177-3AD203B41FA5}">
                      <a16:colId xmlns:a16="http://schemas.microsoft.com/office/drawing/2014/main" val="20000"/>
                    </a:ext>
                  </a:extLst>
                </a:gridCol>
                <a:gridCol w="1251283">
                  <a:extLst>
                    <a:ext uri="{9D8B030D-6E8A-4147-A177-3AD203B41FA5}">
                      <a16:colId xmlns:a16="http://schemas.microsoft.com/office/drawing/2014/main" val="20001"/>
                    </a:ext>
                  </a:extLst>
                </a:gridCol>
                <a:gridCol w="1443791">
                  <a:extLst>
                    <a:ext uri="{9D8B030D-6E8A-4147-A177-3AD203B41FA5}">
                      <a16:colId xmlns:a16="http://schemas.microsoft.com/office/drawing/2014/main" val="20002"/>
                    </a:ext>
                  </a:extLst>
                </a:gridCol>
                <a:gridCol w="1347535">
                  <a:extLst>
                    <a:ext uri="{9D8B030D-6E8A-4147-A177-3AD203B41FA5}">
                      <a16:colId xmlns:a16="http://schemas.microsoft.com/office/drawing/2014/main" val="20003"/>
                    </a:ext>
                  </a:extLst>
                </a:gridCol>
                <a:gridCol w="1058779">
                  <a:extLst>
                    <a:ext uri="{9D8B030D-6E8A-4147-A177-3AD203B41FA5}">
                      <a16:colId xmlns:a16="http://schemas.microsoft.com/office/drawing/2014/main" val="20004"/>
                    </a:ext>
                  </a:extLst>
                </a:gridCol>
                <a:gridCol w="1155032">
                  <a:extLst>
                    <a:ext uri="{9D8B030D-6E8A-4147-A177-3AD203B41FA5}">
                      <a16:colId xmlns:a16="http://schemas.microsoft.com/office/drawing/2014/main" val="20005"/>
                    </a:ext>
                  </a:extLst>
                </a:gridCol>
                <a:gridCol w="1155033">
                  <a:extLst>
                    <a:ext uri="{9D8B030D-6E8A-4147-A177-3AD203B41FA5}">
                      <a16:colId xmlns:a16="http://schemas.microsoft.com/office/drawing/2014/main" val="20006"/>
                    </a:ext>
                  </a:extLst>
                </a:gridCol>
              </a:tblGrid>
              <a:tr h="398479">
                <a:tc>
                  <a:txBody>
                    <a:bodyPr/>
                    <a:lstStyle/>
                    <a:p>
                      <a:endParaRPr lang="en-US" dirty="0">
                        <a:solidFill>
                          <a:schemeClr val="accent5">
                            <a:lumMod val="50000"/>
                          </a:schemeClr>
                        </a:solidFill>
                      </a:endParaRPr>
                    </a:p>
                  </a:txBody>
                  <a:tcPr marL="121920" marR="121920">
                    <a:solidFill>
                      <a:schemeClr val="accent5">
                        <a:lumMod val="10000"/>
                      </a:schemeClr>
                    </a:solidFill>
                  </a:tcPr>
                </a:tc>
                <a:tc>
                  <a:txBody>
                    <a:bodyPr/>
                    <a:lstStyle/>
                    <a:p>
                      <a:pPr algn="ctr"/>
                      <a:r>
                        <a:rPr lang="en-US" sz="2400" dirty="0">
                          <a:solidFill>
                            <a:schemeClr val="bg1"/>
                          </a:solidFill>
                          <a:latin typeface="Arial" pitchFamily="34" charset="0"/>
                          <a:cs typeface="Arial" pitchFamily="34" charset="0"/>
                        </a:rPr>
                        <a:t>July</a:t>
                      </a:r>
                    </a:p>
                  </a:txBody>
                  <a:tcPr marL="121920" marR="121920">
                    <a:solidFill>
                      <a:schemeClr val="accent5">
                        <a:lumMod val="10000"/>
                      </a:schemeClr>
                    </a:solidFill>
                  </a:tcPr>
                </a:tc>
                <a:tc>
                  <a:txBody>
                    <a:bodyPr/>
                    <a:lstStyle/>
                    <a:p>
                      <a:pPr algn="ctr"/>
                      <a:r>
                        <a:rPr lang="en-US" sz="2400" dirty="0">
                          <a:solidFill>
                            <a:schemeClr val="bg1"/>
                          </a:solidFill>
                          <a:latin typeface="Arial" pitchFamily="34" charset="0"/>
                          <a:cs typeface="Arial" pitchFamily="34" charset="0"/>
                        </a:rPr>
                        <a:t>Aug.</a:t>
                      </a:r>
                    </a:p>
                  </a:txBody>
                  <a:tcPr marL="121920" marR="121920">
                    <a:solidFill>
                      <a:schemeClr val="accent5">
                        <a:lumMod val="10000"/>
                      </a:schemeClr>
                    </a:solidFill>
                  </a:tcPr>
                </a:tc>
                <a:tc>
                  <a:txBody>
                    <a:bodyPr/>
                    <a:lstStyle/>
                    <a:p>
                      <a:pPr algn="ctr"/>
                      <a:r>
                        <a:rPr lang="en-US" sz="2400" dirty="0">
                          <a:solidFill>
                            <a:schemeClr val="bg1"/>
                          </a:solidFill>
                          <a:latin typeface="Arial" pitchFamily="34" charset="0"/>
                          <a:cs typeface="Arial" pitchFamily="34" charset="0"/>
                        </a:rPr>
                        <a:t>Sept.</a:t>
                      </a:r>
                    </a:p>
                  </a:txBody>
                  <a:tcPr marL="121920" marR="121920">
                    <a:solidFill>
                      <a:schemeClr val="accent5">
                        <a:lumMod val="10000"/>
                      </a:schemeClr>
                    </a:solidFill>
                  </a:tcPr>
                </a:tc>
                <a:tc>
                  <a:txBody>
                    <a:bodyPr/>
                    <a:lstStyle/>
                    <a:p>
                      <a:pPr algn="ctr"/>
                      <a:r>
                        <a:rPr lang="en-US" sz="2400" dirty="0">
                          <a:solidFill>
                            <a:schemeClr val="bg1"/>
                          </a:solidFill>
                          <a:latin typeface="Arial" pitchFamily="34" charset="0"/>
                          <a:cs typeface="Arial" pitchFamily="34" charset="0"/>
                        </a:rPr>
                        <a:t>Oct.</a:t>
                      </a:r>
                    </a:p>
                  </a:txBody>
                  <a:tcPr marL="121920" marR="121920">
                    <a:solidFill>
                      <a:schemeClr val="accent5">
                        <a:lumMod val="10000"/>
                      </a:schemeClr>
                    </a:solidFill>
                  </a:tcPr>
                </a:tc>
                <a:tc>
                  <a:txBody>
                    <a:bodyPr/>
                    <a:lstStyle/>
                    <a:p>
                      <a:pPr algn="ctr"/>
                      <a:r>
                        <a:rPr lang="en-US" sz="2400" dirty="0">
                          <a:solidFill>
                            <a:schemeClr val="bg1"/>
                          </a:solidFill>
                          <a:latin typeface="Arial" pitchFamily="34" charset="0"/>
                          <a:cs typeface="Arial" pitchFamily="34" charset="0"/>
                        </a:rPr>
                        <a:t>Nov.</a:t>
                      </a:r>
                    </a:p>
                  </a:txBody>
                  <a:tcPr marL="121920" marR="121920">
                    <a:solidFill>
                      <a:schemeClr val="accent5">
                        <a:lumMod val="10000"/>
                      </a:schemeClr>
                    </a:solidFill>
                  </a:tcPr>
                </a:tc>
                <a:tc>
                  <a:txBody>
                    <a:bodyPr/>
                    <a:lstStyle/>
                    <a:p>
                      <a:pPr algn="ctr"/>
                      <a:r>
                        <a:rPr lang="en-US" sz="2400" dirty="0">
                          <a:solidFill>
                            <a:schemeClr val="bg1"/>
                          </a:solidFill>
                          <a:latin typeface="Arial" pitchFamily="34" charset="0"/>
                          <a:cs typeface="Arial" pitchFamily="34" charset="0"/>
                        </a:rPr>
                        <a:t>Dec.</a:t>
                      </a:r>
                    </a:p>
                  </a:txBody>
                  <a:tcPr marL="121920" marR="121920">
                    <a:solidFill>
                      <a:schemeClr val="accent5">
                        <a:lumMod val="10000"/>
                      </a:schemeClr>
                    </a:solidFill>
                  </a:tcPr>
                </a:tc>
                <a:extLst>
                  <a:ext uri="{0D108BD9-81ED-4DB2-BD59-A6C34878D82A}">
                    <a16:rowId xmlns:a16="http://schemas.microsoft.com/office/drawing/2014/main" val="10000"/>
                  </a:ext>
                </a:extLst>
              </a:tr>
              <a:tr h="1036047">
                <a:tc>
                  <a:txBody>
                    <a:bodyPr/>
                    <a:lstStyle/>
                    <a:p>
                      <a:r>
                        <a:rPr lang="en-US" sz="2400" b="1" dirty="0">
                          <a:solidFill>
                            <a:srgbClr val="FF0000"/>
                          </a:solidFill>
                          <a:latin typeface="Arial" pitchFamily="34" charset="0"/>
                          <a:cs typeface="Arial" pitchFamily="34" charset="0"/>
                        </a:rPr>
                        <a:t>Land</a:t>
                      </a:r>
                      <a:r>
                        <a:rPr lang="en-US" sz="2400" b="1" baseline="0" dirty="0">
                          <a:solidFill>
                            <a:srgbClr val="FF0000"/>
                          </a:solidFill>
                          <a:latin typeface="Arial" pitchFamily="34" charset="0"/>
                          <a:cs typeface="Arial" pitchFamily="34" charset="0"/>
                        </a:rPr>
                        <a:t> Preparation &amp; Sowing</a:t>
                      </a:r>
                      <a:endParaRPr lang="en-US" sz="2400" b="1" dirty="0">
                        <a:solidFill>
                          <a:srgbClr val="FF0000"/>
                        </a:solidFill>
                        <a:latin typeface="Arial" pitchFamily="34" charset="0"/>
                        <a:cs typeface="Arial" pitchFamily="34" charset="0"/>
                      </a:endParaRPr>
                    </a:p>
                  </a:txBody>
                  <a:tcPr marL="121920" marR="121920"/>
                </a:tc>
                <a:tc>
                  <a:txBody>
                    <a:bodyPr/>
                    <a:lstStyle/>
                    <a:p>
                      <a:endParaRPr lang="en-US" dirty="0">
                        <a:solidFill>
                          <a:schemeClr val="accent5">
                            <a:lumMod val="50000"/>
                          </a:schemeClr>
                        </a:solidFill>
                      </a:endParaRPr>
                    </a:p>
                  </a:txBody>
                  <a:tcPr marL="121920" marR="121920">
                    <a:solidFill>
                      <a:srgbClr val="FF0000"/>
                    </a:solidFill>
                  </a:tcPr>
                </a:tc>
                <a:tc>
                  <a:txBody>
                    <a:bodyPr/>
                    <a:lstStyle/>
                    <a:p>
                      <a:endParaRPr lang="en-US" dirty="0">
                        <a:solidFill>
                          <a:schemeClr val="accent5">
                            <a:lumMod val="50000"/>
                          </a:schemeClr>
                        </a:solidFill>
                      </a:endParaRPr>
                    </a:p>
                    <a:p>
                      <a:endParaRPr lang="en-US" dirty="0">
                        <a:solidFill>
                          <a:schemeClr val="accent5">
                            <a:lumMod val="50000"/>
                          </a:schemeClr>
                        </a:solidFill>
                      </a:endParaRPr>
                    </a:p>
                  </a:txBody>
                  <a:tcPr marL="121920" marR="121920">
                    <a:solidFill>
                      <a:srgbClr val="FF0000"/>
                    </a:solidFill>
                  </a:tcPr>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extLst>
                  <a:ext uri="{0D108BD9-81ED-4DB2-BD59-A6C34878D82A}">
                    <a16:rowId xmlns:a16="http://schemas.microsoft.com/office/drawing/2014/main" val="10001"/>
                  </a:ext>
                </a:extLst>
              </a:tr>
              <a:tr h="717263">
                <a:tc>
                  <a:txBody>
                    <a:bodyPr/>
                    <a:lstStyle/>
                    <a:p>
                      <a:r>
                        <a:rPr lang="en-US" sz="2400" b="1" kern="1200" dirty="0">
                          <a:solidFill>
                            <a:srgbClr val="660066"/>
                          </a:solidFill>
                          <a:latin typeface="Arial" pitchFamily="34" charset="0"/>
                          <a:ea typeface="+mn-ea"/>
                          <a:cs typeface="Arial" pitchFamily="34" charset="0"/>
                        </a:rPr>
                        <a:t>Crop Management</a:t>
                      </a:r>
                    </a:p>
                  </a:txBody>
                  <a:tcPr marL="121920" marR="121920"/>
                </a:tc>
                <a:tc>
                  <a:txBody>
                    <a:bodyPr/>
                    <a:lstStyle/>
                    <a:p>
                      <a:endParaRPr lang="en-US" sz="1800" kern="1200" dirty="0">
                        <a:solidFill>
                          <a:schemeClr val="accent5">
                            <a:lumMod val="50000"/>
                          </a:schemeClr>
                        </a:solidFill>
                        <a:latin typeface="+mn-lt"/>
                        <a:ea typeface="+mn-ea"/>
                        <a:cs typeface="+mn-cs"/>
                      </a:endParaRPr>
                    </a:p>
                  </a:txBody>
                  <a:tcPr marL="121920" marR="121920">
                    <a:solidFill>
                      <a:schemeClr val="accent5">
                        <a:lumMod val="40000"/>
                        <a:lumOff val="60000"/>
                      </a:schemeClr>
                    </a:solidFill>
                  </a:tcPr>
                </a:tc>
                <a:tc>
                  <a:txBody>
                    <a:bodyPr/>
                    <a:lstStyle/>
                    <a:p>
                      <a:endParaRPr lang="en-US" dirty="0">
                        <a:solidFill>
                          <a:schemeClr val="accent5">
                            <a:lumMod val="50000"/>
                          </a:schemeClr>
                        </a:solidFill>
                      </a:endParaRPr>
                    </a:p>
                  </a:txBody>
                  <a:tcPr marL="121920" marR="121920">
                    <a:solidFill>
                      <a:srgbClr val="9900CC"/>
                    </a:solidFill>
                  </a:tcPr>
                </a:tc>
                <a:tc>
                  <a:txBody>
                    <a:bodyPr/>
                    <a:lstStyle/>
                    <a:p>
                      <a:endParaRPr lang="en-US" dirty="0">
                        <a:solidFill>
                          <a:schemeClr val="accent5">
                            <a:lumMod val="50000"/>
                          </a:schemeClr>
                        </a:solidFill>
                      </a:endParaRPr>
                    </a:p>
                  </a:txBody>
                  <a:tcPr marL="121920" marR="121920">
                    <a:solidFill>
                      <a:srgbClr val="9900CC"/>
                    </a:solidFill>
                  </a:tcPr>
                </a:tc>
                <a:tc>
                  <a:txBody>
                    <a:bodyPr/>
                    <a:lstStyle/>
                    <a:p>
                      <a:endParaRPr lang="en-US" dirty="0">
                        <a:solidFill>
                          <a:schemeClr val="accent5">
                            <a:lumMod val="50000"/>
                          </a:schemeClr>
                        </a:solidFill>
                      </a:endParaRPr>
                    </a:p>
                  </a:txBody>
                  <a:tcPr marL="121920" marR="121920">
                    <a:solidFill>
                      <a:srgbClr val="9900CC"/>
                    </a:solidFill>
                  </a:tcPr>
                </a:tc>
                <a:tc>
                  <a:txBody>
                    <a:bodyPr/>
                    <a:lstStyle/>
                    <a:p>
                      <a:endParaRPr lang="en-US" dirty="0">
                        <a:solidFill>
                          <a:schemeClr val="accent5">
                            <a:lumMod val="50000"/>
                          </a:schemeClr>
                        </a:solidFill>
                      </a:endParaRPr>
                    </a:p>
                  </a:txBody>
                  <a:tcPr marL="121920" marR="121920">
                    <a:solidFill>
                      <a:srgbClr val="9900CC"/>
                    </a:solidFill>
                  </a:tcPr>
                </a:tc>
                <a:tc>
                  <a:txBody>
                    <a:bodyPr/>
                    <a:lstStyle/>
                    <a:p>
                      <a:endParaRPr lang="en-US" dirty="0">
                        <a:solidFill>
                          <a:schemeClr val="accent5">
                            <a:lumMod val="50000"/>
                          </a:schemeClr>
                        </a:solidFill>
                      </a:endParaRPr>
                    </a:p>
                  </a:txBody>
                  <a:tcPr marL="121920" marR="121920"/>
                </a:tc>
                <a:extLst>
                  <a:ext uri="{0D108BD9-81ED-4DB2-BD59-A6C34878D82A}">
                    <a16:rowId xmlns:a16="http://schemas.microsoft.com/office/drawing/2014/main" val="10002"/>
                  </a:ext>
                </a:extLst>
              </a:tr>
              <a:tr h="669198">
                <a:tc>
                  <a:txBody>
                    <a:bodyPr/>
                    <a:lstStyle/>
                    <a:p>
                      <a:r>
                        <a:rPr lang="en-US" sz="2400" b="1" kern="1200" dirty="0">
                          <a:solidFill>
                            <a:srgbClr val="CC3300"/>
                          </a:solidFill>
                          <a:latin typeface="Arial" pitchFamily="34" charset="0"/>
                          <a:ea typeface="+mn-ea"/>
                          <a:cs typeface="Arial" pitchFamily="34" charset="0"/>
                        </a:rPr>
                        <a:t>Harvesting</a:t>
                      </a: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solidFill>
                      <a:schemeClr val="accent2">
                        <a:lumMod val="75000"/>
                      </a:schemeClr>
                    </a:solidFill>
                  </a:tcPr>
                </a:tc>
                <a:tc>
                  <a:txBody>
                    <a:bodyPr/>
                    <a:lstStyle/>
                    <a:p>
                      <a:endParaRPr lang="en-US" dirty="0">
                        <a:solidFill>
                          <a:schemeClr val="accent5">
                            <a:lumMod val="50000"/>
                          </a:schemeClr>
                        </a:solidFill>
                      </a:endParaRPr>
                    </a:p>
                    <a:p>
                      <a:endParaRPr lang="en-US" dirty="0">
                        <a:solidFill>
                          <a:schemeClr val="accent5">
                            <a:lumMod val="50000"/>
                          </a:schemeClr>
                        </a:solidFill>
                      </a:endParaRPr>
                    </a:p>
                  </a:txBody>
                  <a:tcPr marL="121920" marR="121920">
                    <a:solidFill>
                      <a:schemeClr val="accent2">
                        <a:lumMod val="75000"/>
                      </a:schemeClr>
                    </a:solidFill>
                  </a:tcPr>
                </a:tc>
                <a:extLst>
                  <a:ext uri="{0D108BD9-81ED-4DB2-BD59-A6C34878D82A}">
                    <a16:rowId xmlns:a16="http://schemas.microsoft.com/office/drawing/2014/main" val="10003"/>
                  </a:ext>
                </a:extLst>
              </a:tr>
            </a:tbl>
          </a:graphicData>
        </a:graphic>
      </p:graphicFrame>
      <p:pic>
        <p:nvPicPr>
          <p:cNvPr id="14382" name="Picture 9" descr="UZBEK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1" y="1295400"/>
            <a:ext cx="2865967" cy="2133600"/>
          </a:xfrm>
          <a:prstGeom prst="rect">
            <a:avLst/>
          </a:prstGeom>
          <a:noFill/>
          <a:ln w="9525">
            <a:noFill/>
            <a:miter lim="800000"/>
            <a:headEnd/>
            <a:tailEnd/>
          </a:ln>
        </p:spPr>
      </p:pic>
      <p:pic>
        <p:nvPicPr>
          <p:cNvPr id="14383" name="Picture 2" descr="C:\Users\User\Desktop\Seminar on cotton in drpught area, Rajshahi-14\DSC069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8800" y="1295400"/>
            <a:ext cx="4064000" cy="2133600"/>
          </a:xfrm>
          <a:prstGeom prst="rect">
            <a:avLst/>
          </a:prstGeom>
          <a:noFill/>
          <a:ln w="9525">
            <a:noFill/>
            <a:miter lim="800000"/>
            <a:headEnd/>
            <a:tailEnd/>
          </a:ln>
        </p:spPr>
      </p:pic>
      <p:pic>
        <p:nvPicPr>
          <p:cNvPr id="7" name="Picture 11" descr="IMG_4601"/>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8432800" y="1295400"/>
            <a:ext cx="3759200" cy="2133600"/>
          </a:xfrm>
          <a:prstGeom prst="rect">
            <a:avLst/>
          </a:prstGeom>
          <a:noFill/>
          <a:ln w="9525">
            <a:noFill/>
            <a:miter lim="800000"/>
            <a:headEnd/>
            <a:tailEnd/>
          </a:ln>
        </p:spPr>
      </p:pic>
    </p:spTree>
    <p:extLst>
      <p:ext uri="{BB962C8B-B14F-4D97-AF65-F5344CB8AC3E}">
        <p14:creationId xmlns:p14="http://schemas.microsoft.com/office/powerpoint/2010/main" val="37032989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F:\Cotton Suitable MAP-Latest\cotton_kharif.jpg"/>
          <p:cNvPicPr>
            <a:picLocks noGrp="1" noChangeAspect="1" noChangeArrowheads="1"/>
          </p:cNvPicPr>
          <p:nvPr>
            <p:ph/>
          </p:nvPr>
        </p:nvPicPr>
        <p:blipFill>
          <a:blip r:embed="rId2" cstate="email">
            <a:extLst>
              <a:ext uri="{28A0092B-C50C-407E-A947-70E740481C1C}">
                <a14:useLocalDpi xmlns:a14="http://schemas.microsoft.com/office/drawing/2010/main"/>
              </a:ext>
            </a:extLst>
          </a:blip>
          <a:srcRect/>
          <a:stretch>
            <a:fillRect/>
          </a:stretch>
        </p:blipFill>
        <p:spPr bwMode="auto">
          <a:xfrm>
            <a:off x="3380164" y="274639"/>
            <a:ext cx="5431673" cy="5851525"/>
          </a:xfrm>
          <a:prstGeom prst="rect">
            <a:avLst/>
          </a:prstGeom>
          <a:noFill/>
        </p:spPr>
      </p:pic>
    </p:spTree>
    <p:extLst>
      <p:ext uri="{BB962C8B-B14F-4D97-AF65-F5344CB8AC3E}">
        <p14:creationId xmlns:p14="http://schemas.microsoft.com/office/powerpoint/2010/main" val="3590692683"/>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PRESENTATION\20160801_1020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07267" y="624248"/>
            <a:ext cx="6900153" cy="4093104"/>
          </a:xfrm>
          <a:prstGeom prst="rect">
            <a:avLst/>
          </a:prstGeom>
          <a:noFill/>
        </p:spPr>
      </p:pic>
      <p:sp>
        <p:nvSpPr>
          <p:cNvPr id="3" name="Title 1"/>
          <p:cNvSpPr txBox="1">
            <a:spLocks/>
          </p:cNvSpPr>
          <p:nvPr/>
        </p:nvSpPr>
        <p:spPr>
          <a:xfrm>
            <a:off x="2412122" y="4840181"/>
            <a:ext cx="6290441" cy="740980"/>
          </a:xfrm>
          <a:prstGeom prst="rect">
            <a:avLst/>
          </a:prstGeom>
          <a:solidFill>
            <a:srgbClr val="FCDBC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itchFamily="18" charset="0"/>
                <a:cs typeface="Times New Roman" pitchFamily="18" charset="0"/>
              </a:rPr>
              <a:t>Impact of  Climate Change</a:t>
            </a:r>
            <a:endParaRPr lang="en-US" sz="3200" b="1" dirty="0">
              <a:solidFill>
                <a:srgbClr val="00B05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20800" y="0"/>
            <a:ext cx="10871200" cy="1249136"/>
          </a:xfrm>
          <a:solidFill>
            <a:srgbClr val="FCDBC0"/>
          </a:solidFill>
        </p:spPr>
        <p:txBody>
          <a:bodyPr/>
          <a:lstStyle/>
          <a:p>
            <a:r>
              <a:rPr lang="en-US" sz="3200" b="1" dirty="0">
                <a:latin typeface="Times New Roman" pitchFamily="18" charset="0"/>
                <a:cs typeface="Times New Roman" pitchFamily="18" charset="0"/>
              </a:rPr>
              <a:t>Growing Season of Upland </a:t>
            </a:r>
            <a:r>
              <a:rPr lang="en-US" sz="3200" b="1" dirty="0">
                <a:solidFill>
                  <a:srgbClr val="00B050"/>
                </a:solidFill>
                <a:latin typeface="Times New Roman" pitchFamily="18" charset="0"/>
                <a:cs typeface="Times New Roman" pitchFamily="18" charset="0"/>
              </a:rPr>
              <a:t>Rabi Cotton</a:t>
            </a:r>
          </a:p>
        </p:txBody>
      </p:sp>
      <p:graphicFrame>
        <p:nvGraphicFramePr>
          <p:cNvPr id="20" name="Table 4"/>
          <p:cNvGraphicFramePr>
            <a:graphicFrameLocks noGrp="1"/>
          </p:cNvGraphicFramePr>
          <p:nvPr>
            <p:extLst>
              <p:ext uri="{D42A27DB-BD31-4B8C-83A1-F6EECF244321}">
                <p14:modId xmlns:p14="http://schemas.microsoft.com/office/powerpoint/2010/main" val="2238568733"/>
              </p:ext>
            </p:extLst>
          </p:nvPr>
        </p:nvGraphicFramePr>
        <p:xfrm>
          <a:off x="1219200" y="3276600"/>
          <a:ext cx="10972801" cy="3245468"/>
        </p:xfrm>
        <a:graphic>
          <a:graphicData uri="http://schemas.openxmlformats.org/drawingml/2006/table">
            <a:tbl>
              <a:tblPr firstRow="1" bandRow="1">
                <a:tableStyleId>{5C22544A-7EE6-4342-B048-85BDC9FD1C3A}</a:tableStyleId>
              </a:tblPr>
              <a:tblGrid>
                <a:gridCol w="3561348">
                  <a:extLst>
                    <a:ext uri="{9D8B030D-6E8A-4147-A177-3AD203B41FA5}">
                      <a16:colId xmlns:a16="http://schemas.microsoft.com/office/drawing/2014/main" val="20000"/>
                    </a:ext>
                  </a:extLst>
                </a:gridCol>
                <a:gridCol w="1251283">
                  <a:extLst>
                    <a:ext uri="{9D8B030D-6E8A-4147-A177-3AD203B41FA5}">
                      <a16:colId xmlns:a16="http://schemas.microsoft.com/office/drawing/2014/main" val="20001"/>
                    </a:ext>
                  </a:extLst>
                </a:gridCol>
                <a:gridCol w="1443791">
                  <a:extLst>
                    <a:ext uri="{9D8B030D-6E8A-4147-A177-3AD203B41FA5}">
                      <a16:colId xmlns:a16="http://schemas.microsoft.com/office/drawing/2014/main" val="20002"/>
                    </a:ext>
                  </a:extLst>
                </a:gridCol>
                <a:gridCol w="1347535">
                  <a:extLst>
                    <a:ext uri="{9D8B030D-6E8A-4147-A177-3AD203B41FA5}">
                      <a16:colId xmlns:a16="http://schemas.microsoft.com/office/drawing/2014/main" val="20003"/>
                    </a:ext>
                  </a:extLst>
                </a:gridCol>
                <a:gridCol w="1058779">
                  <a:extLst>
                    <a:ext uri="{9D8B030D-6E8A-4147-A177-3AD203B41FA5}">
                      <a16:colId xmlns:a16="http://schemas.microsoft.com/office/drawing/2014/main" val="20004"/>
                    </a:ext>
                  </a:extLst>
                </a:gridCol>
                <a:gridCol w="1155032">
                  <a:extLst>
                    <a:ext uri="{9D8B030D-6E8A-4147-A177-3AD203B41FA5}">
                      <a16:colId xmlns:a16="http://schemas.microsoft.com/office/drawing/2014/main" val="20005"/>
                    </a:ext>
                  </a:extLst>
                </a:gridCol>
                <a:gridCol w="1155033">
                  <a:extLst>
                    <a:ext uri="{9D8B030D-6E8A-4147-A177-3AD203B41FA5}">
                      <a16:colId xmlns:a16="http://schemas.microsoft.com/office/drawing/2014/main" val="20006"/>
                    </a:ext>
                  </a:extLst>
                </a:gridCol>
              </a:tblGrid>
              <a:tr h="398479">
                <a:tc>
                  <a:txBody>
                    <a:bodyPr/>
                    <a:lstStyle/>
                    <a:p>
                      <a:endParaRPr lang="en-US" dirty="0">
                        <a:solidFill>
                          <a:schemeClr val="accent5">
                            <a:lumMod val="50000"/>
                          </a:schemeClr>
                        </a:solidFill>
                      </a:endParaRPr>
                    </a:p>
                  </a:txBody>
                  <a:tcPr marL="121920" marR="121920">
                    <a:solidFill>
                      <a:schemeClr val="accent5">
                        <a:lumMod val="10000"/>
                      </a:schemeClr>
                    </a:solidFill>
                  </a:tcPr>
                </a:tc>
                <a:tc>
                  <a:txBody>
                    <a:bodyPr/>
                    <a:lstStyle/>
                    <a:p>
                      <a:pPr algn="ctr"/>
                      <a:r>
                        <a:rPr lang="en-US" sz="2400" dirty="0">
                          <a:solidFill>
                            <a:schemeClr val="bg1"/>
                          </a:solidFill>
                          <a:latin typeface="Arial" pitchFamily="34" charset="0"/>
                          <a:cs typeface="Arial" pitchFamily="34" charset="0"/>
                        </a:rPr>
                        <a:t>Nov</a:t>
                      </a:r>
                    </a:p>
                  </a:txBody>
                  <a:tcPr marL="121920" marR="121920">
                    <a:solidFill>
                      <a:schemeClr val="accent5">
                        <a:lumMod val="10000"/>
                      </a:schemeClr>
                    </a:solidFill>
                  </a:tcPr>
                </a:tc>
                <a:tc>
                  <a:txBody>
                    <a:bodyPr/>
                    <a:lstStyle/>
                    <a:p>
                      <a:pPr algn="ctr"/>
                      <a:r>
                        <a:rPr lang="en-US" sz="2400">
                          <a:solidFill>
                            <a:schemeClr val="bg1"/>
                          </a:solidFill>
                          <a:latin typeface="Arial" pitchFamily="34" charset="0"/>
                          <a:cs typeface="Arial" pitchFamily="34" charset="0"/>
                        </a:rPr>
                        <a:t>Dec</a:t>
                      </a:r>
                      <a:endParaRPr lang="en-US" sz="2400" dirty="0">
                        <a:solidFill>
                          <a:schemeClr val="bg1"/>
                        </a:solidFill>
                        <a:latin typeface="Arial" pitchFamily="34" charset="0"/>
                        <a:cs typeface="Arial" pitchFamily="34" charset="0"/>
                      </a:endParaRPr>
                    </a:p>
                  </a:txBody>
                  <a:tcPr marL="121920" marR="121920">
                    <a:solidFill>
                      <a:schemeClr val="accent5">
                        <a:lumMod val="10000"/>
                      </a:schemeClr>
                    </a:solidFill>
                  </a:tcPr>
                </a:tc>
                <a:tc gridSpan="2">
                  <a:txBody>
                    <a:bodyPr/>
                    <a:lstStyle/>
                    <a:p>
                      <a:pPr algn="ctr"/>
                      <a:r>
                        <a:rPr lang="en-US" sz="2400" dirty="0">
                          <a:solidFill>
                            <a:schemeClr val="bg1"/>
                          </a:solidFill>
                          <a:latin typeface="Arial" pitchFamily="34" charset="0"/>
                          <a:cs typeface="Arial" pitchFamily="34" charset="0"/>
                        </a:rPr>
                        <a:t>Dec-</a:t>
                      </a:r>
                    </a:p>
                    <a:p>
                      <a:pPr algn="ctr"/>
                      <a:r>
                        <a:rPr lang="en-US" sz="2400" dirty="0">
                          <a:solidFill>
                            <a:schemeClr val="bg1"/>
                          </a:solidFill>
                          <a:latin typeface="Arial" pitchFamily="34" charset="0"/>
                          <a:cs typeface="Arial" pitchFamily="34" charset="0"/>
                        </a:rPr>
                        <a:t>March</a:t>
                      </a:r>
                    </a:p>
                  </a:txBody>
                  <a:tcPr marL="121920" marR="121920">
                    <a:solidFill>
                      <a:schemeClr val="accent5">
                        <a:lumMod val="10000"/>
                      </a:schemeClr>
                    </a:solidFill>
                  </a:tcPr>
                </a:tc>
                <a:tc hMerge="1">
                  <a:txBody>
                    <a:bodyPr/>
                    <a:lstStyle/>
                    <a:p>
                      <a:pPr algn="ctr"/>
                      <a:endParaRPr lang="en-US" sz="2400" dirty="0">
                        <a:solidFill>
                          <a:schemeClr val="bg1"/>
                        </a:solidFill>
                        <a:latin typeface="Arial" pitchFamily="34" charset="0"/>
                        <a:cs typeface="Arial" pitchFamily="34" charset="0"/>
                      </a:endParaRPr>
                    </a:p>
                  </a:txBody>
                  <a:tcPr>
                    <a:solidFill>
                      <a:schemeClr val="accent5">
                        <a:lumMod val="10000"/>
                      </a:schemeClr>
                    </a:solidFill>
                  </a:tcPr>
                </a:tc>
                <a:tc>
                  <a:txBody>
                    <a:bodyPr/>
                    <a:lstStyle/>
                    <a:p>
                      <a:pPr algn="ctr"/>
                      <a:r>
                        <a:rPr lang="en-US" sz="2400" dirty="0" err="1">
                          <a:solidFill>
                            <a:schemeClr val="bg1"/>
                          </a:solidFill>
                          <a:latin typeface="Arial" pitchFamily="34" charset="0"/>
                          <a:cs typeface="Arial" pitchFamily="34" charset="0"/>
                        </a:rPr>
                        <a:t>Aprl</a:t>
                      </a:r>
                      <a:endParaRPr lang="en-US" sz="2400" dirty="0">
                        <a:solidFill>
                          <a:schemeClr val="bg1"/>
                        </a:solidFill>
                        <a:latin typeface="Arial" pitchFamily="34" charset="0"/>
                        <a:cs typeface="Arial" pitchFamily="34" charset="0"/>
                      </a:endParaRPr>
                    </a:p>
                  </a:txBody>
                  <a:tcPr marL="121920" marR="121920">
                    <a:solidFill>
                      <a:schemeClr val="accent5">
                        <a:lumMod val="10000"/>
                      </a:schemeClr>
                    </a:solidFill>
                  </a:tcPr>
                </a:tc>
                <a:tc>
                  <a:txBody>
                    <a:bodyPr/>
                    <a:lstStyle/>
                    <a:p>
                      <a:pPr algn="ctr"/>
                      <a:r>
                        <a:rPr lang="en-US" sz="2400" dirty="0">
                          <a:solidFill>
                            <a:schemeClr val="bg1"/>
                          </a:solidFill>
                          <a:latin typeface="Arial" pitchFamily="34" charset="0"/>
                          <a:cs typeface="Arial" pitchFamily="34" charset="0"/>
                        </a:rPr>
                        <a:t>May</a:t>
                      </a:r>
                    </a:p>
                  </a:txBody>
                  <a:tcPr marL="121920" marR="121920">
                    <a:solidFill>
                      <a:schemeClr val="accent5">
                        <a:lumMod val="10000"/>
                      </a:schemeClr>
                    </a:solidFill>
                  </a:tcPr>
                </a:tc>
                <a:extLst>
                  <a:ext uri="{0D108BD9-81ED-4DB2-BD59-A6C34878D82A}">
                    <a16:rowId xmlns:a16="http://schemas.microsoft.com/office/drawing/2014/main" val="10000"/>
                  </a:ext>
                </a:extLst>
              </a:tr>
              <a:tr h="1036047">
                <a:tc>
                  <a:txBody>
                    <a:bodyPr/>
                    <a:lstStyle/>
                    <a:p>
                      <a:r>
                        <a:rPr lang="en-US" sz="2400" b="1" dirty="0">
                          <a:solidFill>
                            <a:srgbClr val="FF0000"/>
                          </a:solidFill>
                          <a:latin typeface="Arial" pitchFamily="34" charset="0"/>
                          <a:cs typeface="Arial" pitchFamily="34" charset="0"/>
                        </a:rPr>
                        <a:t>Land</a:t>
                      </a:r>
                      <a:r>
                        <a:rPr lang="en-US" sz="2400" b="1" baseline="0" dirty="0">
                          <a:solidFill>
                            <a:srgbClr val="FF0000"/>
                          </a:solidFill>
                          <a:latin typeface="Arial" pitchFamily="34" charset="0"/>
                          <a:cs typeface="Arial" pitchFamily="34" charset="0"/>
                        </a:rPr>
                        <a:t> Preparation &amp; Sowing</a:t>
                      </a:r>
                      <a:endParaRPr lang="en-US" sz="2400" b="1" dirty="0">
                        <a:solidFill>
                          <a:srgbClr val="FF0000"/>
                        </a:solidFill>
                        <a:latin typeface="Arial" pitchFamily="34" charset="0"/>
                        <a:cs typeface="Arial" pitchFamily="34" charset="0"/>
                      </a:endParaRPr>
                    </a:p>
                  </a:txBody>
                  <a:tcPr marL="121920" marR="121920"/>
                </a:tc>
                <a:tc>
                  <a:txBody>
                    <a:bodyPr/>
                    <a:lstStyle/>
                    <a:p>
                      <a:endParaRPr lang="en-US" dirty="0">
                        <a:solidFill>
                          <a:schemeClr val="accent5">
                            <a:lumMod val="50000"/>
                          </a:schemeClr>
                        </a:solidFill>
                      </a:endParaRPr>
                    </a:p>
                  </a:txBody>
                  <a:tcPr marL="121920" marR="121920">
                    <a:solidFill>
                      <a:srgbClr val="FF0000"/>
                    </a:solidFill>
                  </a:tcPr>
                </a:tc>
                <a:tc>
                  <a:txBody>
                    <a:bodyPr/>
                    <a:lstStyle/>
                    <a:p>
                      <a:endParaRPr lang="en-US" dirty="0">
                        <a:solidFill>
                          <a:schemeClr val="accent5">
                            <a:lumMod val="50000"/>
                          </a:schemeClr>
                        </a:solidFill>
                      </a:endParaRPr>
                    </a:p>
                    <a:p>
                      <a:endParaRPr lang="en-US" dirty="0">
                        <a:solidFill>
                          <a:schemeClr val="accent5">
                            <a:lumMod val="50000"/>
                          </a:schemeClr>
                        </a:solidFill>
                      </a:endParaRPr>
                    </a:p>
                  </a:txBody>
                  <a:tcPr marL="121920" marR="121920">
                    <a:solidFill>
                      <a:srgbClr val="FF0000"/>
                    </a:solidFill>
                  </a:tcPr>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extLst>
                  <a:ext uri="{0D108BD9-81ED-4DB2-BD59-A6C34878D82A}">
                    <a16:rowId xmlns:a16="http://schemas.microsoft.com/office/drawing/2014/main" val="10001"/>
                  </a:ext>
                </a:extLst>
              </a:tr>
              <a:tr h="717263">
                <a:tc>
                  <a:txBody>
                    <a:bodyPr/>
                    <a:lstStyle/>
                    <a:p>
                      <a:r>
                        <a:rPr lang="en-US" sz="2400" b="1" kern="1200" dirty="0">
                          <a:solidFill>
                            <a:srgbClr val="660066"/>
                          </a:solidFill>
                          <a:latin typeface="Arial" pitchFamily="34" charset="0"/>
                          <a:ea typeface="+mn-ea"/>
                          <a:cs typeface="Arial" pitchFamily="34" charset="0"/>
                        </a:rPr>
                        <a:t>Crop Management</a:t>
                      </a:r>
                    </a:p>
                  </a:txBody>
                  <a:tcPr marL="121920" marR="121920"/>
                </a:tc>
                <a:tc>
                  <a:txBody>
                    <a:bodyPr/>
                    <a:lstStyle/>
                    <a:p>
                      <a:endParaRPr lang="en-US" sz="1800" kern="1200" dirty="0">
                        <a:solidFill>
                          <a:schemeClr val="accent5">
                            <a:lumMod val="50000"/>
                          </a:schemeClr>
                        </a:solidFill>
                        <a:latin typeface="+mn-lt"/>
                        <a:ea typeface="+mn-ea"/>
                        <a:cs typeface="+mn-cs"/>
                      </a:endParaRPr>
                    </a:p>
                  </a:txBody>
                  <a:tcPr marL="121920" marR="121920">
                    <a:solidFill>
                      <a:schemeClr val="accent5">
                        <a:lumMod val="40000"/>
                        <a:lumOff val="60000"/>
                      </a:schemeClr>
                    </a:solidFill>
                  </a:tcPr>
                </a:tc>
                <a:tc>
                  <a:txBody>
                    <a:bodyPr/>
                    <a:lstStyle/>
                    <a:p>
                      <a:endParaRPr lang="en-US" dirty="0">
                        <a:solidFill>
                          <a:schemeClr val="accent5">
                            <a:lumMod val="50000"/>
                          </a:schemeClr>
                        </a:solidFill>
                      </a:endParaRPr>
                    </a:p>
                  </a:txBody>
                  <a:tcPr marL="121920" marR="121920">
                    <a:solidFill>
                      <a:schemeClr val="bg1"/>
                    </a:solidFill>
                  </a:tcPr>
                </a:tc>
                <a:tc>
                  <a:txBody>
                    <a:bodyPr/>
                    <a:lstStyle/>
                    <a:p>
                      <a:endParaRPr lang="en-US" dirty="0">
                        <a:solidFill>
                          <a:schemeClr val="accent5">
                            <a:lumMod val="50000"/>
                          </a:schemeClr>
                        </a:solidFill>
                      </a:endParaRPr>
                    </a:p>
                  </a:txBody>
                  <a:tcPr marL="121920" marR="121920">
                    <a:solidFill>
                      <a:srgbClr val="9900CC"/>
                    </a:solidFill>
                  </a:tcPr>
                </a:tc>
                <a:tc>
                  <a:txBody>
                    <a:bodyPr/>
                    <a:lstStyle/>
                    <a:p>
                      <a:endParaRPr lang="en-US" dirty="0">
                        <a:solidFill>
                          <a:schemeClr val="accent5">
                            <a:lumMod val="50000"/>
                          </a:schemeClr>
                        </a:solidFill>
                      </a:endParaRPr>
                    </a:p>
                  </a:txBody>
                  <a:tcPr marL="121920" marR="121920">
                    <a:solidFill>
                      <a:srgbClr val="9900CC"/>
                    </a:solidFill>
                  </a:tcPr>
                </a:tc>
                <a:tc>
                  <a:txBody>
                    <a:bodyPr/>
                    <a:lstStyle/>
                    <a:p>
                      <a:endParaRPr lang="en-US" dirty="0">
                        <a:solidFill>
                          <a:schemeClr val="accent5">
                            <a:lumMod val="50000"/>
                          </a:schemeClr>
                        </a:solidFill>
                      </a:endParaRPr>
                    </a:p>
                  </a:txBody>
                  <a:tcPr marL="121920" marR="121920">
                    <a:solidFill>
                      <a:schemeClr val="bg1"/>
                    </a:solidFill>
                  </a:tcPr>
                </a:tc>
                <a:tc>
                  <a:txBody>
                    <a:bodyPr/>
                    <a:lstStyle/>
                    <a:p>
                      <a:endParaRPr lang="en-US" dirty="0">
                        <a:solidFill>
                          <a:schemeClr val="accent5">
                            <a:lumMod val="50000"/>
                          </a:schemeClr>
                        </a:solidFill>
                      </a:endParaRPr>
                    </a:p>
                  </a:txBody>
                  <a:tcPr marL="121920" marR="121920"/>
                </a:tc>
                <a:extLst>
                  <a:ext uri="{0D108BD9-81ED-4DB2-BD59-A6C34878D82A}">
                    <a16:rowId xmlns:a16="http://schemas.microsoft.com/office/drawing/2014/main" val="10002"/>
                  </a:ext>
                </a:extLst>
              </a:tr>
              <a:tr h="669198">
                <a:tc>
                  <a:txBody>
                    <a:bodyPr/>
                    <a:lstStyle/>
                    <a:p>
                      <a:r>
                        <a:rPr lang="en-US" sz="2400" b="1" kern="1200" dirty="0">
                          <a:solidFill>
                            <a:srgbClr val="CC3300"/>
                          </a:solidFill>
                          <a:latin typeface="Arial" pitchFamily="34" charset="0"/>
                          <a:ea typeface="+mn-ea"/>
                          <a:cs typeface="Arial" pitchFamily="34" charset="0"/>
                        </a:rPr>
                        <a:t>Harvesting</a:t>
                      </a: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tc>
                <a:tc>
                  <a:txBody>
                    <a:bodyPr/>
                    <a:lstStyle/>
                    <a:p>
                      <a:endParaRPr lang="en-US" dirty="0">
                        <a:solidFill>
                          <a:schemeClr val="accent5">
                            <a:lumMod val="50000"/>
                          </a:schemeClr>
                        </a:solidFill>
                      </a:endParaRPr>
                    </a:p>
                  </a:txBody>
                  <a:tcPr marL="121920" marR="121920">
                    <a:solidFill>
                      <a:schemeClr val="accent2">
                        <a:lumMod val="75000"/>
                      </a:schemeClr>
                    </a:solidFill>
                  </a:tcPr>
                </a:tc>
                <a:tc>
                  <a:txBody>
                    <a:bodyPr/>
                    <a:lstStyle/>
                    <a:p>
                      <a:endParaRPr lang="en-US" dirty="0">
                        <a:solidFill>
                          <a:schemeClr val="accent5">
                            <a:lumMod val="50000"/>
                          </a:schemeClr>
                        </a:solidFill>
                      </a:endParaRPr>
                    </a:p>
                    <a:p>
                      <a:endParaRPr lang="en-US" dirty="0">
                        <a:solidFill>
                          <a:schemeClr val="accent5">
                            <a:lumMod val="50000"/>
                          </a:schemeClr>
                        </a:solidFill>
                      </a:endParaRPr>
                    </a:p>
                  </a:txBody>
                  <a:tcPr marL="121920" marR="121920">
                    <a:solidFill>
                      <a:schemeClr val="accent2">
                        <a:lumMod val="75000"/>
                      </a:schemeClr>
                    </a:solidFill>
                  </a:tcPr>
                </a:tc>
                <a:extLst>
                  <a:ext uri="{0D108BD9-81ED-4DB2-BD59-A6C34878D82A}">
                    <a16:rowId xmlns:a16="http://schemas.microsoft.com/office/drawing/2014/main" val="10003"/>
                  </a:ext>
                </a:extLst>
              </a:tr>
            </a:tbl>
          </a:graphicData>
        </a:graphic>
      </p:graphicFrame>
      <p:pic>
        <p:nvPicPr>
          <p:cNvPr id="14382" name="Picture 9" descr="UZBEK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3025" y="1066801"/>
            <a:ext cx="3046943" cy="2057963"/>
          </a:xfrm>
          <a:prstGeom prst="rect">
            <a:avLst/>
          </a:prstGeom>
          <a:noFill/>
          <a:ln w="9525">
            <a:noFill/>
            <a:miter lim="800000"/>
            <a:headEnd/>
            <a:tailEnd/>
          </a:ln>
        </p:spPr>
      </p:pic>
      <p:pic>
        <p:nvPicPr>
          <p:cNvPr id="14383" name="Picture 2" descr="C:\Users\User\Desktop\Seminar on cotton in drpught area, Rajshahi-14\DSC069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3979" y="1066801"/>
            <a:ext cx="4218820" cy="2057963"/>
          </a:xfrm>
          <a:prstGeom prst="rect">
            <a:avLst/>
          </a:prstGeom>
          <a:noFill/>
          <a:ln w="9525">
            <a:noFill/>
            <a:miter lim="800000"/>
            <a:headEnd/>
            <a:tailEnd/>
          </a:ln>
        </p:spPr>
      </p:pic>
      <p:pic>
        <p:nvPicPr>
          <p:cNvPr id="7" name="Picture 11" descr="IMG_4601"/>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8289592" y="1066801"/>
            <a:ext cx="3902408" cy="2057963"/>
          </a:xfrm>
          <a:prstGeom prst="rect">
            <a:avLst/>
          </a:prstGeom>
          <a:noFill/>
          <a:ln w="9525">
            <a:noFill/>
            <a:miter lim="800000"/>
            <a:headEnd/>
            <a:tailEnd/>
          </a:ln>
        </p:spPr>
      </p:pic>
    </p:spTree>
    <p:extLst>
      <p:ext uri="{BB962C8B-B14F-4D97-AF65-F5344CB8AC3E}">
        <p14:creationId xmlns:p14="http://schemas.microsoft.com/office/powerpoint/2010/main" val="8379476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Cotton Suitable MAP-Latest\cotton_rab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2591" y="0"/>
            <a:ext cx="6386819" cy="6858000"/>
          </a:xfrm>
          <a:prstGeom prst="rect">
            <a:avLst/>
          </a:prstGeom>
          <a:noFill/>
        </p:spPr>
      </p:pic>
    </p:spTree>
    <p:extLst>
      <p:ext uri="{BB962C8B-B14F-4D97-AF65-F5344CB8AC3E}">
        <p14:creationId xmlns:p14="http://schemas.microsoft.com/office/powerpoint/2010/main" val="391672680"/>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amrul\Desktop\Desktop\Desktop\Desktop\IAEA Sowing\IMG_20160708_093838.jpg">
            <a:extLst>
              <a:ext uri="{FF2B5EF4-FFF2-40B4-BE49-F238E27FC236}">
                <a16:creationId xmlns:a16="http://schemas.microsoft.com/office/drawing/2014/main" id="{2A6C1D07-086D-994C-BC0A-C53FE42D375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2728" y="827679"/>
            <a:ext cx="3397224" cy="1785152"/>
          </a:xfrm>
          <a:prstGeom prst="rect">
            <a:avLst/>
          </a:prstGeom>
          <a:noFill/>
        </p:spPr>
      </p:pic>
      <p:pic>
        <p:nvPicPr>
          <p:cNvPr id="4" name="Picture 3">
            <a:extLst>
              <a:ext uri="{FF2B5EF4-FFF2-40B4-BE49-F238E27FC236}">
                <a16:creationId xmlns:a16="http://schemas.microsoft.com/office/drawing/2014/main" id="{3E282168-B887-9B4D-A12D-0DA8173CE9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2728" y="2671522"/>
            <a:ext cx="3397224" cy="2009861"/>
          </a:xfrm>
          <a:prstGeom prst="rect">
            <a:avLst/>
          </a:prstGeom>
        </p:spPr>
      </p:pic>
      <p:pic>
        <p:nvPicPr>
          <p:cNvPr id="5" name="Picture 4">
            <a:extLst>
              <a:ext uri="{FF2B5EF4-FFF2-40B4-BE49-F238E27FC236}">
                <a16:creationId xmlns:a16="http://schemas.microsoft.com/office/drawing/2014/main" id="{D4A23F75-C8B6-7C4C-9F4D-742D2765DF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4808" y="2677447"/>
            <a:ext cx="3277943" cy="2003936"/>
          </a:xfrm>
          <a:prstGeom prst="rect">
            <a:avLst/>
          </a:prstGeom>
        </p:spPr>
      </p:pic>
      <p:pic>
        <p:nvPicPr>
          <p:cNvPr id="6" name="Picture 5">
            <a:extLst>
              <a:ext uri="{FF2B5EF4-FFF2-40B4-BE49-F238E27FC236}">
                <a16:creationId xmlns:a16="http://schemas.microsoft.com/office/drawing/2014/main" id="{5DA5EC34-A188-7D44-9943-D7A1F0980F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4808" y="827680"/>
            <a:ext cx="3277943" cy="1785152"/>
          </a:xfrm>
          <a:prstGeom prst="rect">
            <a:avLst/>
          </a:prstGeom>
        </p:spPr>
      </p:pic>
      <p:pic>
        <p:nvPicPr>
          <p:cNvPr id="8" name="Picture 7">
            <a:extLst>
              <a:ext uri="{FF2B5EF4-FFF2-40B4-BE49-F238E27FC236}">
                <a16:creationId xmlns:a16="http://schemas.microsoft.com/office/drawing/2014/main" id="{8D8F788A-59FB-7545-B304-CCFEBEFC1E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77607" y="827679"/>
            <a:ext cx="2422669" cy="2829921"/>
          </a:xfrm>
          <a:prstGeom prst="rect">
            <a:avLst/>
          </a:prstGeom>
        </p:spPr>
      </p:pic>
      <p:pic>
        <p:nvPicPr>
          <p:cNvPr id="9" name="Picture 8">
            <a:extLst>
              <a:ext uri="{FF2B5EF4-FFF2-40B4-BE49-F238E27FC236}">
                <a16:creationId xmlns:a16="http://schemas.microsoft.com/office/drawing/2014/main" id="{4E8026AA-5367-C64A-8253-200C0CB8BD7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52728" y="4750070"/>
            <a:ext cx="3397224" cy="1910938"/>
          </a:xfrm>
          <a:prstGeom prst="rect">
            <a:avLst/>
          </a:prstGeom>
        </p:spPr>
      </p:pic>
      <p:pic>
        <p:nvPicPr>
          <p:cNvPr id="10" name="Picture 9">
            <a:extLst>
              <a:ext uri="{FF2B5EF4-FFF2-40B4-BE49-F238E27FC236}">
                <a16:creationId xmlns:a16="http://schemas.microsoft.com/office/drawing/2014/main" id="{0F33F0C7-8454-CB4E-AF8E-1665AEA20EA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24808" y="4745997"/>
            <a:ext cx="3277943" cy="1915011"/>
          </a:xfrm>
          <a:prstGeom prst="rect">
            <a:avLst/>
          </a:prstGeom>
        </p:spPr>
      </p:pic>
      <p:pic>
        <p:nvPicPr>
          <p:cNvPr id="11" name="Picture 2" descr="C:\Users\User\Downloads\3.jpg">
            <a:extLst>
              <a:ext uri="{FF2B5EF4-FFF2-40B4-BE49-F238E27FC236}">
                <a16:creationId xmlns:a16="http://schemas.microsoft.com/office/drawing/2014/main" id="{A178608A-4A4F-C543-BD4F-44A65126216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377606" y="3712049"/>
            <a:ext cx="2411593" cy="2948959"/>
          </a:xfrm>
          <a:prstGeom prst="rect">
            <a:avLst/>
          </a:prstGeom>
          <a:noFill/>
        </p:spPr>
      </p:pic>
      <p:sp>
        <p:nvSpPr>
          <p:cNvPr id="12" name="TextBox 11">
            <a:extLst>
              <a:ext uri="{FF2B5EF4-FFF2-40B4-BE49-F238E27FC236}">
                <a16:creationId xmlns:a16="http://schemas.microsoft.com/office/drawing/2014/main" id="{6444F25D-7ACC-2943-A5A3-4056FE7CAA2C}"/>
              </a:ext>
            </a:extLst>
          </p:cNvPr>
          <p:cNvSpPr txBox="1"/>
          <p:nvPr/>
        </p:nvSpPr>
        <p:spPr>
          <a:xfrm>
            <a:off x="2535936" y="146304"/>
            <a:ext cx="7132320" cy="461665"/>
          </a:xfrm>
          <a:prstGeom prst="rect">
            <a:avLst/>
          </a:prstGeom>
          <a:noFill/>
        </p:spPr>
        <p:txBody>
          <a:bodyPr wrap="square" rtlCol="0">
            <a:spAutoFit/>
          </a:bodyPr>
          <a:lstStyle/>
          <a:p>
            <a:pPr algn="ctr"/>
            <a:r>
              <a:rPr lang="en-US" sz="2400" b="1" dirty="0">
                <a:solidFill>
                  <a:schemeClr val="accent5"/>
                </a:solidFill>
              </a:rPr>
              <a:t>Transplanting Technology</a:t>
            </a:r>
          </a:p>
        </p:txBody>
      </p:sp>
    </p:spTree>
    <p:extLst>
      <p:ext uri="{BB962C8B-B14F-4D97-AF65-F5344CB8AC3E}">
        <p14:creationId xmlns:p14="http://schemas.microsoft.com/office/powerpoint/2010/main" val="416486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PRESENTATION\20160824_12272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5890" y="683888"/>
            <a:ext cx="6059424" cy="2556319"/>
          </a:xfrm>
          <a:prstGeom prst="rect">
            <a:avLst/>
          </a:prstGeom>
          <a:noFill/>
        </p:spPr>
      </p:pic>
      <p:pic>
        <p:nvPicPr>
          <p:cNvPr id="4" name="Picture 2">
            <a:extLst>
              <a:ext uri="{FF2B5EF4-FFF2-40B4-BE49-F238E27FC236}">
                <a16:creationId xmlns:a16="http://schemas.microsoft.com/office/drawing/2014/main" id="{73EF742E-3838-C44C-8A40-440DD95413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890" y="3240207"/>
            <a:ext cx="6059424" cy="340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2FF16C57-F1B3-2B4B-9A39-E5C505C515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2991" y="683888"/>
            <a:ext cx="5455735" cy="306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User\Desktop\DSC00804.JPG">
            <a:extLst>
              <a:ext uri="{FF2B5EF4-FFF2-40B4-BE49-F238E27FC236}">
                <a16:creationId xmlns:a16="http://schemas.microsoft.com/office/drawing/2014/main" id="{01F7C0AE-F9FA-4648-ACAD-46EA918A8F3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12991" y="3850784"/>
            <a:ext cx="5455735" cy="2797850"/>
          </a:xfrm>
          <a:prstGeom prst="rect">
            <a:avLst/>
          </a:prstGeom>
          <a:noFill/>
        </p:spPr>
      </p:pic>
      <p:sp>
        <p:nvSpPr>
          <p:cNvPr id="7" name="TextBox 6">
            <a:extLst>
              <a:ext uri="{FF2B5EF4-FFF2-40B4-BE49-F238E27FC236}">
                <a16:creationId xmlns:a16="http://schemas.microsoft.com/office/drawing/2014/main" id="{F604E6F3-5222-AC47-8AA0-77C67D24D8B8}"/>
              </a:ext>
            </a:extLst>
          </p:cNvPr>
          <p:cNvSpPr txBox="1"/>
          <p:nvPr/>
        </p:nvSpPr>
        <p:spPr>
          <a:xfrm>
            <a:off x="2535936" y="146304"/>
            <a:ext cx="7132320" cy="461665"/>
          </a:xfrm>
          <a:prstGeom prst="rect">
            <a:avLst/>
          </a:prstGeom>
          <a:noFill/>
        </p:spPr>
        <p:txBody>
          <a:bodyPr wrap="square" rtlCol="0">
            <a:spAutoFit/>
          </a:bodyPr>
          <a:lstStyle/>
          <a:p>
            <a:pPr algn="ctr"/>
            <a:r>
              <a:rPr lang="en-US" sz="2400" b="1" dirty="0">
                <a:solidFill>
                  <a:schemeClr val="accent5"/>
                </a:solidFill>
              </a:rPr>
              <a:t>Earthing up and canopy management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09601" y="1143000"/>
          <a:ext cx="10769602" cy="3811140"/>
        </p:xfrm>
        <a:graphic>
          <a:graphicData uri="http://schemas.openxmlformats.org/drawingml/2006/table">
            <a:tbl>
              <a:tblPr/>
              <a:tblGrid>
                <a:gridCol w="1828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2457951">
                  <a:extLst>
                    <a:ext uri="{9D8B030D-6E8A-4147-A177-3AD203B41FA5}">
                      <a16:colId xmlns:a16="http://schemas.microsoft.com/office/drawing/2014/main" val="20002"/>
                    </a:ext>
                  </a:extLst>
                </a:gridCol>
                <a:gridCol w="1744427">
                  <a:extLst>
                    <a:ext uri="{9D8B030D-6E8A-4147-A177-3AD203B41FA5}">
                      <a16:colId xmlns:a16="http://schemas.microsoft.com/office/drawing/2014/main" val="20003"/>
                    </a:ext>
                  </a:extLst>
                </a:gridCol>
                <a:gridCol w="1702984">
                  <a:extLst>
                    <a:ext uri="{9D8B030D-6E8A-4147-A177-3AD203B41FA5}">
                      <a16:colId xmlns:a16="http://schemas.microsoft.com/office/drawing/2014/main" val="20004"/>
                    </a:ext>
                  </a:extLst>
                </a:gridCol>
                <a:gridCol w="1714640">
                  <a:extLst>
                    <a:ext uri="{9D8B030D-6E8A-4147-A177-3AD203B41FA5}">
                      <a16:colId xmlns:a16="http://schemas.microsoft.com/office/drawing/2014/main" val="20005"/>
                    </a:ext>
                  </a:extLst>
                </a:gridCol>
              </a:tblGrid>
              <a:tr h="914400">
                <a:tc>
                  <a:txBody>
                    <a:bodyPr/>
                    <a:lstStyle/>
                    <a:p>
                      <a:pPr marL="0" marR="0">
                        <a:lnSpc>
                          <a:spcPct val="115000"/>
                        </a:lnSpc>
                        <a:spcBef>
                          <a:spcPts val="0"/>
                        </a:spcBef>
                        <a:spcAft>
                          <a:spcPts val="0"/>
                        </a:spcAft>
                      </a:pPr>
                      <a:r>
                        <a:rPr lang="en-US" sz="1800" dirty="0">
                          <a:latin typeface="Times New Roman"/>
                          <a:ea typeface="Times New Roman"/>
                          <a:cs typeface="Times New Roman"/>
                        </a:rPr>
                        <a:t>Treatment</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Times New Roman"/>
                          <a:cs typeface="Times New Roman"/>
                        </a:rPr>
                        <a:t>Plant height (cm)</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Number of </a:t>
                      </a:r>
                      <a:r>
                        <a:rPr lang="en-US" sz="1800" dirty="0" err="1">
                          <a:latin typeface="Times New Roman"/>
                          <a:ea typeface="Times New Roman"/>
                          <a:cs typeface="Times New Roman"/>
                        </a:rPr>
                        <a:t>sympodial</a:t>
                      </a:r>
                      <a:r>
                        <a:rPr lang="en-US" sz="1800" dirty="0">
                          <a:latin typeface="Times New Roman"/>
                          <a:ea typeface="Times New Roman"/>
                          <a:cs typeface="Times New Roman"/>
                        </a:rPr>
                        <a:t>/plant</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Number of bolls/plant</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Single boll wt</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Seed cotton yield (t/ha)</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8892">
                <a:tc>
                  <a:txBody>
                    <a:bodyPr/>
                    <a:lstStyle/>
                    <a:p>
                      <a:pPr marL="0" marR="0" algn="ctr">
                        <a:lnSpc>
                          <a:spcPct val="115000"/>
                        </a:lnSpc>
                        <a:spcBef>
                          <a:spcPts val="0"/>
                        </a:spcBef>
                        <a:spcAft>
                          <a:spcPts val="0"/>
                        </a:spcAft>
                      </a:pPr>
                      <a:r>
                        <a:rPr lang="en-US" sz="2000" dirty="0">
                          <a:latin typeface="Times New Roman"/>
                          <a:ea typeface="Times New Roman"/>
                          <a:cs typeface="Times New Roman"/>
                        </a:rPr>
                        <a:t>T</a:t>
                      </a:r>
                      <a:r>
                        <a:rPr lang="en-US" sz="2000" baseline="-25000" dirty="0">
                          <a:latin typeface="Times New Roman"/>
                          <a:ea typeface="Times New Roman"/>
                          <a:cs typeface="Times New Roman"/>
                        </a:rPr>
                        <a:t>1</a:t>
                      </a:r>
                      <a:endParaRPr lang="en-US" sz="20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154.67ab</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19.50bc</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25.03a</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5.27b</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2.29bc</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98892">
                <a:tc>
                  <a:txBody>
                    <a:bodyPr/>
                    <a:lstStyle/>
                    <a:p>
                      <a:pPr marL="0" marR="0" algn="ctr">
                        <a:lnSpc>
                          <a:spcPct val="115000"/>
                        </a:lnSpc>
                        <a:spcBef>
                          <a:spcPts val="0"/>
                        </a:spcBef>
                        <a:spcAft>
                          <a:spcPts val="0"/>
                        </a:spcAft>
                      </a:pPr>
                      <a:r>
                        <a:rPr lang="en-US" sz="2000" dirty="0">
                          <a:latin typeface="Times New Roman"/>
                          <a:ea typeface="Times New Roman"/>
                          <a:cs typeface="Times New Roman"/>
                        </a:rPr>
                        <a:t>T</a:t>
                      </a:r>
                      <a:r>
                        <a:rPr lang="en-US" sz="2000" baseline="-25000" dirty="0">
                          <a:latin typeface="Times New Roman"/>
                          <a:ea typeface="Times New Roman"/>
                          <a:cs typeface="Times New Roman"/>
                        </a:rPr>
                        <a:t>2</a:t>
                      </a:r>
                      <a:endParaRPr lang="en-US" sz="20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150.17b</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18.66c</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22.13a</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5.61a</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2.23c</a:t>
                      </a:r>
                      <a:endParaRPr lang="en-US" sz="1800" dirty="0">
                        <a:latin typeface="Calibri"/>
                        <a:ea typeface="Times New Roman"/>
                        <a:cs typeface="Times New Roman"/>
                      </a:endParaRPr>
                    </a:p>
                  </a:txBody>
                  <a:tcPr marT="0" marB="0">
                    <a:lnL>
                      <a:noFill/>
                    </a:lnL>
                    <a:lnR>
                      <a:noFill/>
                    </a:lnR>
                    <a:lnT>
                      <a:noFill/>
                    </a:lnT>
                    <a:lnB>
                      <a:noFill/>
                    </a:lnB>
                  </a:tcPr>
                </a:tc>
                <a:extLst>
                  <a:ext uri="{0D108BD9-81ED-4DB2-BD59-A6C34878D82A}">
                    <a16:rowId xmlns:a16="http://schemas.microsoft.com/office/drawing/2014/main" val="10002"/>
                  </a:ext>
                </a:extLst>
              </a:tr>
              <a:tr h="298892">
                <a:tc>
                  <a:txBody>
                    <a:bodyPr/>
                    <a:lstStyle/>
                    <a:p>
                      <a:pPr marL="0" marR="0" algn="ctr">
                        <a:lnSpc>
                          <a:spcPct val="115000"/>
                        </a:lnSpc>
                        <a:spcBef>
                          <a:spcPts val="0"/>
                        </a:spcBef>
                        <a:spcAft>
                          <a:spcPts val="0"/>
                        </a:spcAft>
                      </a:pPr>
                      <a:r>
                        <a:rPr lang="en-US" sz="2000" dirty="0">
                          <a:latin typeface="Times New Roman"/>
                          <a:ea typeface="Times New Roman"/>
                          <a:cs typeface="Times New Roman"/>
                        </a:rPr>
                        <a:t>T</a:t>
                      </a:r>
                      <a:r>
                        <a:rPr lang="en-US" sz="2000" baseline="-25000" dirty="0">
                          <a:latin typeface="Times New Roman"/>
                          <a:ea typeface="Times New Roman"/>
                          <a:cs typeface="Times New Roman"/>
                        </a:rPr>
                        <a:t>3</a:t>
                      </a:r>
                      <a:endParaRPr lang="en-US" sz="20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b="1" dirty="0">
                          <a:solidFill>
                            <a:srgbClr val="0070C0"/>
                          </a:solidFill>
                          <a:latin typeface="Times New Roman"/>
                          <a:ea typeface="Times New Roman"/>
                          <a:cs typeface="Times New Roman"/>
                        </a:rPr>
                        <a:t>173.47a</a:t>
                      </a:r>
                      <a:endParaRPr lang="en-US" sz="1800" b="1" dirty="0">
                        <a:solidFill>
                          <a:srgbClr val="0070C0"/>
                        </a:solidFill>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b="1" dirty="0">
                          <a:solidFill>
                            <a:srgbClr val="0070C0"/>
                          </a:solidFill>
                          <a:latin typeface="Times New Roman"/>
                          <a:ea typeface="Times New Roman"/>
                          <a:cs typeface="Times New Roman"/>
                        </a:rPr>
                        <a:t>21.63a</a:t>
                      </a:r>
                      <a:endParaRPr lang="en-US" sz="1800" b="1" dirty="0">
                        <a:solidFill>
                          <a:srgbClr val="0070C0"/>
                        </a:solidFill>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25.26a</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b="1" dirty="0">
                          <a:solidFill>
                            <a:srgbClr val="0070C0"/>
                          </a:solidFill>
                          <a:latin typeface="Times New Roman"/>
                          <a:ea typeface="Times New Roman"/>
                          <a:cs typeface="Times New Roman"/>
                        </a:rPr>
                        <a:t>5.73a</a:t>
                      </a:r>
                      <a:endParaRPr lang="en-US" sz="1800" b="1" dirty="0">
                        <a:solidFill>
                          <a:srgbClr val="0070C0"/>
                        </a:solidFill>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b="1" dirty="0">
                          <a:solidFill>
                            <a:srgbClr val="00B050"/>
                          </a:solidFill>
                          <a:latin typeface="Times New Roman"/>
                          <a:ea typeface="Times New Roman"/>
                          <a:cs typeface="Times New Roman"/>
                        </a:rPr>
                        <a:t>2.52a</a:t>
                      </a:r>
                      <a:endParaRPr lang="en-US" sz="1800" b="1" dirty="0">
                        <a:solidFill>
                          <a:srgbClr val="00B050"/>
                        </a:solidFill>
                        <a:latin typeface="Calibri"/>
                        <a:ea typeface="Times New Roman"/>
                        <a:cs typeface="Times New Roman"/>
                      </a:endParaRPr>
                    </a:p>
                  </a:txBody>
                  <a:tcPr marT="0" marB="0">
                    <a:lnL>
                      <a:noFill/>
                    </a:lnL>
                    <a:lnR>
                      <a:noFill/>
                    </a:lnR>
                    <a:lnT>
                      <a:noFill/>
                    </a:lnT>
                    <a:lnB>
                      <a:noFill/>
                    </a:lnB>
                  </a:tcPr>
                </a:tc>
                <a:extLst>
                  <a:ext uri="{0D108BD9-81ED-4DB2-BD59-A6C34878D82A}">
                    <a16:rowId xmlns:a16="http://schemas.microsoft.com/office/drawing/2014/main" val="10003"/>
                  </a:ext>
                </a:extLst>
              </a:tr>
              <a:tr h="298892">
                <a:tc>
                  <a:txBody>
                    <a:bodyPr/>
                    <a:lstStyle/>
                    <a:p>
                      <a:pPr marL="0" marR="0" algn="ctr">
                        <a:lnSpc>
                          <a:spcPct val="115000"/>
                        </a:lnSpc>
                        <a:spcBef>
                          <a:spcPts val="0"/>
                        </a:spcBef>
                        <a:spcAft>
                          <a:spcPts val="0"/>
                        </a:spcAft>
                      </a:pPr>
                      <a:r>
                        <a:rPr lang="en-US" sz="2000" dirty="0">
                          <a:latin typeface="Times New Roman"/>
                          <a:ea typeface="Times New Roman"/>
                          <a:cs typeface="Times New Roman"/>
                        </a:rPr>
                        <a:t>T</a:t>
                      </a:r>
                      <a:r>
                        <a:rPr lang="en-US" sz="2000" baseline="-25000" dirty="0">
                          <a:latin typeface="Times New Roman"/>
                          <a:ea typeface="Times New Roman"/>
                          <a:cs typeface="Times New Roman"/>
                        </a:rPr>
                        <a:t>4</a:t>
                      </a:r>
                      <a:endParaRPr lang="en-US" sz="20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157.67ab</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20.60ab</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24.33a</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5.58a</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2.42abc</a:t>
                      </a:r>
                      <a:endParaRPr lang="en-US" sz="1800" dirty="0">
                        <a:latin typeface="Calibri"/>
                        <a:ea typeface="Times New Roman"/>
                        <a:cs typeface="Times New Roman"/>
                      </a:endParaRPr>
                    </a:p>
                  </a:txBody>
                  <a:tcPr marT="0" marB="0">
                    <a:lnL>
                      <a:noFill/>
                    </a:lnL>
                    <a:lnR>
                      <a:noFill/>
                    </a:lnR>
                    <a:lnT>
                      <a:noFill/>
                    </a:lnT>
                    <a:lnB>
                      <a:noFill/>
                    </a:lnB>
                  </a:tcPr>
                </a:tc>
                <a:extLst>
                  <a:ext uri="{0D108BD9-81ED-4DB2-BD59-A6C34878D82A}">
                    <a16:rowId xmlns:a16="http://schemas.microsoft.com/office/drawing/2014/main" val="10004"/>
                  </a:ext>
                </a:extLst>
              </a:tr>
              <a:tr h="298892">
                <a:tc>
                  <a:txBody>
                    <a:bodyPr/>
                    <a:lstStyle/>
                    <a:p>
                      <a:pPr marL="0" marR="0" algn="ctr">
                        <a:lnSpc>
                          <a:spcPct val="115000"/>
                        </a:lnSpc>
                        <a:spcBef>
                          <a:spcPts val="0"/>
                        </a:spcBef>
                        <a:spcAft>
                          <a:spcPts val="0"/>
                        </a:spcAft>
                      </a:pPr>
                      <a:r>
                        <a:rPr lang="en-US" sz="2000" dirty="0">
                          <a:latin typeface="Times New Roman"/>
                          <a:ea typeface="Times New Roman"/>
                          <a:cs typeface="Times New Roman"/>
                        </a:rPr>
                        <a:t>T</a:t>
                      </a:r>
                      <a:r>
                        <a:rPr lang="en-US" sz="2000" baseline="-25000" dirty="0">
                          <a:latin typeface="Times New Roman"/>
                          <a:ea typeface="Times New Roman"/>
                          <a:cs typeface="Times New Roman"/>
                        </a:rPr>
                        <a:t>5</a:t>
                      </a:r>
                      <a:endParaRPr lang="en-US" sz="20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155.47ab</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19.93bc</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25.60a</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5.55ab</a:t>
                      </a:r>
                      <a:endParaRPr lang="en-US" sz="1800" dirty="0">
                        <a:latin typeface="Calibri"/>
                        <a:ea typeface="Times New Roman"/>
                        <a:cs typeface="Times New Roman"/>
                      </a:endParaRPr>
                    </a:p>
                  </a:txBody>
                  <a:tcPr marT="0" marB="0">
                    <a:lnL>
                      <a:noFill/>
                    </a:lnL>
                    <a:lnR>
                      <a:noFill/>
                    </a:lnR>
                    <a:lnT>
                      <a:noFill/>
                    </a:lnT>
                    <a:lnB>
                      <a:noFill/>
                    </a:lnB>
                  </a:tcPr>
                </a:tc>
                <a:tc>
                  <a:txBody>
                    <a:bodyPr/>
                    <a:lstStyle/>
                    <a:p>
                      <a:pPr marL="0" marR="0" algn="ctr">
                        <a:lnSpc>
                          <a:spcPct val="115000"/>
                        </a:lnSpc>
                        <a:spcBef>
                          <a:spcPts val="0"/>
                        </a:spcBef>
                        <a:spcAft>
                          <a:spcPts val="0"/>
                        </a:spcAft>
                      </a:pPr>
                      <a:r>
                        <a:rPr lang="en-US" sz="1800" b="1" dirty="0">
                          <a:solidFill>
                            <a:srgbClr val="00B050"/>
                          </a:solidFill>
                          <a:latin typeface="Times New Roman"/>
                          <a:ea typeface="Times New Roman"/>
                          <a:cs typeface="Times New Roman"/>
                        </a:rPr>
                        <a:t>2.57a</a:t>
                      </a:r>
                      <a:endParaRPr lang="en-US" sz="1800" b="1" dirty="0">
                        <a:solidFill>
                          <a:srgbClr val="00B050"/>
                        </a:solidFill>
                        <a:latin typeface="Calibri"/>
                        <a:ea typeface="Times New Roman"/>
                        <a:cs typeface="Times New Roman"/>
                      </a:endParaRPr>
                    </a:p>
                  </a:txBody>
                  <a:tcPr marT="0" marB="0">
                    <a:lnL>
                      <a:noFill/>
                    </a:lnL>
                    <a:lnR>
                      <a:noFill/>
                    </a:lnR>
                    <a:lnT>
                      <a:noFill/>
                    </a:lnT>
                    <a:lnB>
                      <a:noFill/>
                    </a:lnB>
                  </a:tcPr>
                </a:tc>
                <a:extLst>
                  <a:ext uri="{0D108BD9-81ED-4DB2-BD59-A6C34878D82A}">
                    <a16:rowId xmlns:a16="http://schemas.microsoft.com/office/drawing/2014/main" val="10005"/>
                  </a:ext>
                </a:extLst>
              </a:tr>
              <a:tr h="298892">
                <a:tc>
                  <a:txBody>
                    <a:bodyPr/>
                    <a:lstStyle/>
                    <a:p>
                      <a:pPr marL="0" marR="0" algn="ctr">
                        <a:lnSpc>
                          <a:spcPct val="115000"/>
                        </a:lnSpc>
                        <a:spcBef>
                          <a:spcPts val="0"/>
                        </a:spcBef>
                        <a:spcAft>
                          <a:spcPts val="0"/>
                        </a:spcAft>
                      </a:pPr>
                      <a:r>
                        <a:rPr lang="en-US" sz="2000" dirty="0">
                          <a:latin typeface="Times New Roman"/>
                          <a:ea typeface="Times New Roman"/>
                          <a:cs typeface="Times New Roman"/>
                        </a:rPr>
                        <a:t>T</a:t>
                      </a:r>
                      <a:r>
                        <a:rPr lang="en-US" sz="2000" baseline="-25000" dirty="0">
                          <a:latin typeface="Times New Roman"/>
                          <a:ea typeface="Times New Roman"/>
                          <a:cs typeface="Times New Roman"/>
                        </a:rPr>
                        <a:t>6</a:t>
                      </a:r>
                      <a:endParaRPr lang="en-US" sz="2000" dirty="0">
                        <a:latin typeface="Calibri"/>
                        <a:ea typeface="Times New Roman"/>
                        <a:cs typeface="Times New Roman"/>
                      </a:endParaRPr>
                    </a:p>
                  </a:txBody>
                  <a:tcPr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168.83ab</a:t>
                      </a:r>
                      <a:endParaRPr lang="en-US" sz="1800" dirty="0">
                        <a:latin typeface="Calibri"/>
                        <a:ea typeface="Times New Roman"/>
                        <a:cs typeface="Times New Roman"/>
                      </a:endParaRPr>
                    </a:p>
                  </a:txBody>
                  <a:tcPr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20.10b</a:t>
                      </a:r>
                      <a:endParaRPr lang="en-US" sz="1800" dirty="0">
                        <a:latin typeface="Calibri"/>
                        <a:ea typeface="Times New Roman"/>
                        <a:cs typeface="Times New Roman"/>
                      </a:endParaRPr>
                    </a:p>
                  </a:txBody>
                  <a:tcPr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70C0"/>
                          </a:solidFill>
                          <a:latin typeface="Times New Roman"/>
                          <a:ea typeface="Times New Roman"/>
                          <a:cs typeface="Times New Roman"/>
                        </a:rPr>
                        <a:t>26.76a</a:t>
                      </a:r>
                      <a:endParaRPr lang="en-US" sz="1800" b="1" dirty="0">
                        <a:solidFill>
                          <a:srgbClr val="0070C0"/>
                        </a:solidFill>
                        <a:latin typeface="Calibri"/>
                        <a:ea typeface="Times New Roman"/>
                        <a:cs typeface="Times New Roman"/>
                      </a:endParaRPr>
                    </a:p>
                  </a:txBody>
                  <a:tcPr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5.54ab</a:t>
                      </a:r>
                      <a:endParaRPr lang="en-US" sz="1800" dirty="0">
                        <a:latin typeface="Calibri"/>
                        <a:ea typeface="Times New Roman"/>
                        <a:cs typeface="Times New Roman"/>
                      </a:endParaRPr>
                    </a:p>
                  </a:txBody>
                  <a:tcPr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2.48ab</a:t>
                      </a:r>
                      <a:endParaRPr lang="en-US" sz="1800" dirty="0">
                        <a:latin typeface="Calibri"/>
                        <a:ea typeface="Times New Roman"/>
                        <a:cs typeface="Times New Roman"/>
                      </a:endParaRPr>
                    </a:p>
                  </a:txBody>
                  <a:tcPr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28078">
                <a:tc>
                  <a:txBody>
                    <a:bodyPr/>
                    <a:lstStyle/>
                    <a:p>
                      <a:pPr marL="0" marR="0">
                        <a:lnSpc>
                          <a:spcPct val="115000"/>
                        </a:lnSpc>
                        <a:spcBef>
                          <a:spcPts val="0"/>
                        </a:spcBef>
                        <a:spcAft>
                          <a:spcPts val="0"/>
                        </a:spcAft>
                      </a:pPr>
                      <a:r>
                        <a:rPr lang="en-US" sz="1800" dirty="0">
                          <a:latin typeface="Times New Roman"/>
                          <a:ea typeface="Times New Roman"/>
                          <a:cs typeface="Times New Roman"/>
                        </a:rPr>
                        <a:t>Level of significance</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ns</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8892">
                <a:tc>
                  <a:txBody>
                    <a:bodyPr/>
                    <a:lstStyle/>
                    <a:p>
                      <a:pPr marL="0" marR="0">
                        <a:lnSpc>
                          <a:spcPct val="115000"/>
                        </a:lnSpc>
                        <a:spcBef>
                          <a:spcPts val="0"/>
                        </a:spcBef>
                        <a:spcAft>
                          <a:spcPts val="0"/>
                        </a:spcAft>
                      </a:pPr>
                      <a:r>
                        <a:rPr lang="en-US" sz="1800">
                          <a:latin typeface="Times New Roman"/>
                          <a:ea typeface="Times New Roman"/>
                          <a:cs typeface="Times New Roman"/>
                        </a:rPr>
                        <a:t>LSD</a:t>
                      </a:r>
                      <a:endParaRPr lang="en-US" sz="180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Times New Roman"/>
                          <a:cs typeface="Times New Roman"/>
                        </a:rPr>
                        <a:t>20.605</a:t>
                      </a:r>
                      <a:endParaRPr lang="en-US" sz="180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1.3</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6.3</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0.29</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0.23</a:t>
                      </a:r>
                      <a:endParaRPr lang="en-US" sz="1800" dirty="0">
                        <a:latin typeface="Calibri"/>
                        <a:ea typeface="Times New Roman"/>
                        <a:cs typeface="Times New Roman"/>
                      </a:endParaRPr>
                    </a:p>
                  </a:txBody>
                  <a:tcPr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2706" name="Rectangle 2"/>
          <p:cNvSpPr>
            <a:spLocks noChangeArrowheads="1"/>
          </p:cNvSpPr>
          <p:nvPr/>
        </p:nvSpPr>
        <p:spPr bwMode="auto">
          <a:xfrm>
            <a:off x="304800" y="1"/>
            <a:ext cx="1158240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dirty="0">
                <a:latin typeface="Times New Roman" pitchFamily="18" charset="0"/>
                <a:ea typeface="Times New Roman" pitchFamily="18" charset="0"/>
                <a:cs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Table 1: Effect of vegetative branch removal on </a:t>
            </a:r>
            <a:r>
              <a:rPr lang="en-US" sz="2000" dirty="0">
                <a:latin typeface="Times New Roman" pitchFamily="18" charset="0"/>
                <a:ea typeface="Times New Roman" pitchFamily="18" charset="0"/>
                <a:cs typeface="Times New Roman" pitchFamily="18" charset="0"/>
              </a:rPr>
              <a:t>different parameters</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of Cotton</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4" name="TextBox 3"/>
          <p:cNvSpPr txBox="1"/>
          <p:nvPr/>
        </p:nvSpPr>
        <p:spPr>
          <a:xfrm>
            <a:off x="711201" y="5486400"/>
            <a:ext cx="184731" cy="369332"/>
          </a:xfrm>
          <a:prstGeom prst="rect">
            <a:avLst/>
          </a:prstGeom>
          <a:noFill/>
        </p:spPr>
        <p:txBody>
          <a:bodyPr wrap="none" rtlCol="0">
            <a:spAutoFit/>
          </a:bodyPr>
          <a:lstStyle/>
          <a:p>
            <a:endParaRPr lang="en-US" dirty="0"/>
          </a:p>
        </p:txBody>
      </p:sp>
      <p:sp>
        <p:nvSpPr>
          <p:cNvPr id="5" name="TextBox 6"/>
          <p:cNvSpPr txBox="1"/>
          <p:nvPr/>
        </p:nvSpPr>
        <p:spPr>
          <a:xfrm>
            <a:off x="1117600" y="5410201"/>
            <a:ext cx="10160000" cy="1200329"/>
          </a:xfrm>
          <a:prstGeom prst="rect">
            <a:avLst/>
          </a:prstGeom>
          <a:noFill/>
        </p:spPr>
        <p:txBody>
          <a:bodyPr wrap="square" rtlCol="0">
            <a:spAutoFit/>
          </a:bodyPr>
          <a:lstStyle/>
          <a:p>
            <a:pPr algn="just">
              <a:buNone/>
            </a:pPr>
            <a:r>
              <a:rPr lang="en-US" dirty="0"/>
              <a:t>T</a:t>
            </a:r>
            <a:r>
              <a:rPr lang="en-US" baseline="-25000" dirty="0"/>
              <a:t>1 </a:t>
            </a:r>
            <a:r>
              <a:rPr lang="en-US" dirty="0">
                <a:latin typeface="Times New Roman" pitchFamily="18" charset="0"/>
                <a:cs typeface="Times New Roman" pitchFamily="18" charset="0"/>
              </a:rPr>
              <a:t>: No removal of vegetative branches,</a:t>
            </a:r>
            <a:r>
              <a:rPr lang="en-US" dirty="0"/>
              <a:t>T</a:t>
            </a:r>
            <a:r>
              <a:rPr lang="en-US" baseline="-25000" dirty="0"/>
              <a:t>2</a:t>
            </a:r>
            <a:r>
              <a:rPr lang="en-US" dirty="0">
                <a:latin typeface="Times New Roman" pitchFamily="18" charset="0"/>
                <a:cs typeface="Times New Roman" pitchFamily="18" charset="0"/>
              </a:rPr>
              <a:t>: Removal of vegetative branches at 35 DAS,</a:t>
            </a:r>
            <a:r>
              <a:rPr lang="en-US" b="1" dirty="0">
                <a:solidFill>
                  <a:srgbClr val="0000CC"/>
                </a:solidFill>
              </a:rPr>
              <a:t>T</a:t>
            </a:r>
            <a:r>
              <a:rPr lang="en-US" b="1" baseline="-25000" dirty="0">
                <a:solidFill>
                  <a:srgbClr val="0000CC"/>
                </a:solidFill>
              </a:rPr>
              <a:t>3</a:t>
            </a:r>
            <a:r>
              <a:rPr lang="en-US" b="1" dirty="0">
                <a:solidFill>
                  <a:srgbClr val="0000CC"/>
                </a:solidFill>
                <a:latin typeface="Times New Roman" pitchFamily="18" charset="0"/>
                <a:cs typeface="Times New Roman" pitchFamily="18" charset="0"/>
              </a:rPr>
              <a:t> : Removal of vegetative branches at 45 DAS</a:t>
            </a:r>
            <a:r>
              <a:rPr lang="en-US" dirty="0">
                <a:latin typeface="Times New Roman" pitchFamily="18" charset="0"/>
                <a:cs typeface="Times New Roman" pitchFamily="18" charset="0"/>
              </a:rPr>
              <a:t>, </a:t>
            </a:r>
            <a:r>
              <a:rPr lang="en-US" dirty="0"/>
              <a:t>T</a:t>
            </a:r>
            <a:r>
              <a:rPr lang="en-US" baseline="-25000" dirty="0"/>
              <a:t>4</a:t>
            </a:r>
            <a:r>
              <a:rPr lang="en-US" dirty="0">
                <a:latin typeface="Times New Roman" pitchFamily="18" charset="0"/>
                <a:cs typeface="Times New Roman" pitchFamily="18" charset="0"/>
              </a:rPr>
              <a:t>: Removal of vegetative branches at 55 DAS,</a:t>
            </a:r>
            <a:r>
              <a:rPr lang="en-US" dirty="0"/>
              <a:t>T</a:t>
            </a:r>
            <a:r>
              <a:rPr lang="en-US" baseline="-25000" dirty="0"/>
              <a:t>5</a:t>
            </a:r>
            <a:r>
              <a:rPr lang="en-US" dirty="0">
                <a:latin typeface="Times New Roman" pitchFamily="18" charset="0"/>
                <a:cs typeface="Times New Roman" pitchFamily="18" charset="0"/>
              </a:rPr>
              <a:t>: Removal of vegetative branches at 65 DAS,</a:t>
            </a:r>
          </a:p>
          <a:p>
            <a:pPr algn="just">
              <a:buNone/>
            </a:pPr>
            <a:r>
              <a:rPr lang="en-US" dirty="0"/>
              <a:t>T</a:t>
            </a:r>
            <a:r>
              <a:rPr lang="en-US" baseline="-25000" dirty="0"/>
              <a:t>6</a:t>
            </a:r>
            <a:r>
              <a:rPr lang="en-US" dirty="0">
                <a:latin typeface="Times New Roman" pitchFamily="18" charset="0"/>
                <a:cs typeface="Times New Roman" pitchFamily="18" charset="0"/>
              </a:rPr>
              <a:t>: Removal of vegetative branches at 75 DAS.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0296"/>
          </a:xfrm>
        </p:spPr>
        <p:txBody>
          <a:bodyPr>
            <a:normAutofit fontScale="90000"/>
          </a:bodyPr>
          <a:lstStyle/>
          <a:p>
            <a:r>
              <a:rPr lang="en-US" dirty="0">
                <a:latin typeface="Arial" pitchFamily="34" charset="0"/>
                <a:cs typeface="Arial" pitchFamily="34" charset="0"/>
              </a:rPr>
              <a:t>Challenges to Cotton Production in Africa</a:t>
            </a:r>
          </a:p>
        </p:txBody>
      </p:sp>
      <p:sp>
        <p:nvSpPr>
          <p:cNvPr id="5" name="Content Placeholder 4"/>
          <p:cNvSpPr>
            <a:spLocks noGrp="1"/>
          </p:cNvSpPr>
          <p:nvPr>
            <p:ph idx="1"/>
          </p:nvPr>
        </p:nvSpPr>
        <p:spPr>
          <a:xfrm>
            <a:off x="1911927" y="1246909"/>
            <a:ext cx="8104909" cy="5223164"/>
          </a:xfrm>
        </p:spPr>
        <p:txBody>
          <a:bodyPr>
            <a:normAutofit/>
          </a:bodyPr>
          <a:lstStyle/>
          <a:p>
            <a:pPr marL="0" lvl="1" indent="6350">
              <a:buFont typeface="Wingdings" pitchFamily="2" charset="2"/>
              <a:buChar char="Ø"/>
            </a:pPr>
            <a:r>
              <a:rPr lang="en-US" sz="3600" dirty="0">
                <a:latin typeface="Arial" pitchFamily="34" charset="0"/>
                <a:cs typeface="Arial" pitchFamily="34" charset="0"/>
              </a:rPr>
              <a:t>Smaller scale of production</a:t>
            </a:r>
          </a:p>
          <a:p>
            <a:pPr marL="0" lvl="1" indent="6350">
              <a:buFont typeface="Wingdings" pitchFamily="2" charset="2"/>
              <a:buChar char="Ø"/>
            </a:pPr>
            <a:r>
              <a:rPr lang="en-US" sz="3600" dirty="0">
                <a:latin typeface="Arial" pitchFamily="34" charset="0"/>
                <a:cs typeface="Arial" pitchFamily="34" charset="0"/>
              </a:rPr>
              <a:t>Limited access to good quality seeds </a:t>
            </a:r>
          </a:p>
          <a:p>
            <a:pPr marL="0" lvl="1" indent="6350">
              <a:buFont typeface="Wingdings" pitchFamily="2" charset="2"/>
              <a:buChar char="Ø"/>
            </a:pPr>
            <a:r>
              <a:rPr lang="en-US" sz="3600" dirty="0">
                <a:latin typeface="Arial" pitchFamily="34" charset="0"/>
                <a:cs typeface="Arial" pitchFamily="34" charset="0"/>
              </a:rPr>
              <a:t>Heavy reliance on insecticides </a:t>
            </a:r>
          </a:p>
          <a:p>
            <a:pPr marL="0" lvl="1" indent="6350">
              <a:buFont typeface="Wingdings" pitchFamily="2" charset="2"/>
              <a:buChar char="Ø"/>
            </a:pPr>
            <a:r>
              <a:rPr lang="en-US" sz="3600" dirty="0">
                <a:latin typeface="Arial" pitchFamily="34" charset="0"/>
                <a:cs typeface="Arial" pitchFamily="34" charset="0"/>
              </a:rPr>
              <a:t>Decreasing soil fertility </a:t>
            </a:r>
          </a:p>
          <a:p>
            <a:pPr marL="0" lvl="1" indent="6350">
              <a:buFont typeface="Wingdings" pitchFamily="2" charset="2"/>
              <a:buChar char="Ø"/>
            </a:pPr>
            <a:r>
              <a:rPr lang="en-US" sz="3600" dirty="0">
                <a:latin typeface="Arial" pitchFamily="34" charset="0"/>
                <a:cs typeface="Arial" pitchFamily="34" charset="0"/>
              </a:rPr>
              <a:t>Increasing production costs</a:t>
            </a:r>
          </a:p>
          <a:p>
            <a:pPr>
              <a:buFont typeface="Wingdings" pitchFamily="2" charset="2"/>
              <a:buChar char="Ø"/>
            </a:pPr>
            <a:r>
              <a:rPr lang="en-US" sz="3600" dirty="0">
                <a:latin typeface="Arial" pitchFamily="34" charset="0"/>
                <a:cs typeface="Arial" pitchFamily="34" charset="0"/>
              </a:rPr>
              <a:t>Volatile markets </a:t>
            </a:r>
          </a:p>
        </p:txBody>
      </p:sp>
      <p:sp>
        <p:nvSpPr>
          <p:cNvPr id="6" name="TextBox 5"/>
          <p:cNvSpPr txBox="1"/>
          <p:nvPr/>
        </p:nvSpPr>
        <p:spPr>
          <a:xfrm>
            <a:off x="872836" y="5126182"/>
            <a:ext cx="10196946" cy="1754326"/>
          </a:xfrm>
          <a:prstGeom prst="rect">
            <a:avLst/>
          </a:prstGeom>
          <a:noFill/>
        </p:spPr>
        <p:txBody>
          <a:bodyPr wrap="square" rtlCol="0">
            <a:spAutoFit/>
          </a:bodyPr>
          <a:lstStyle/>
          <a:p>
            <a:pPr algn="ctr"/>
            <a:r>
              <a:rPr lang="en-US" sz="3600" dirty="0">
                <a:solidFill>
                  <a:srgbClr val="000099"/>
                </a:solidFill>
                <a:latin typeface="Arial" pitchFamily="34" charset="0"/>
                <a:cs typeface="Arial" pitchFamily="34" charset="0"/>
              </a:rPr>
              <a:t>Our experience in Bangladesh might be useful for the cotton research and  development in Africa</a:t>
            </a:r>
          </a:p>
        </p:txBody>
      </p:sp>
    </p:spTree>
    <p:extLst>
      <p:ext uri="{BB962C8B-B14F-4D97-AF65-F5344CB8AC3E}">
        <p14:creationId xmlns:p14="http://schemas.microsoft.com/office/powerpoint/2010/main" val="2907661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838200"/>
          <a:ext cx="12191997" cy="5486401"/>
        </p:xfrm>
        <a:graphic>
          <a:graphicData uri="http://schemas.openxmlformats.org/drawingml/2006/table">
            <a:tbl>
              <a:tblPr/>
              <a:tblGrid>
                <a:gridCol w="3169919">
                  <a:extLst>
                    <a:ext uri="{9D8B030D-6E8A-4147-A177-3AD203B41FA5}">
                      <a16:colId xmlns:a16="http://schemas.microsoft.com/office/drawing/2014/main" val="20000"/>
                    </a:ext>
                  </a:extLst>
                </a:gridCol>
                <a:gridCol w="1484985">
                  <a:extLst>
                    <a:ext uri="{9D8B030D-6E8A-4147-A177-3AD203B41FA5}">
                      <a16:colId xmlns:a16="http://schemas.microsoft.com/office/drawing/2014/main" val="20001"/>
                    </a:ext>
                  </a:extLst>
                </a:gridCol>
                <a:gridCol w="2467661">
                  <a:extLst>
                    <a:ext uri="{9D8B030D-6E8A-4147-A177-3AD203B41FA5}">
                      <a16:colId xmlns:a16="http://schemas.microsoft.com/office/drawing/2014/main" val="20002"/>
                    </a:ext>
                  </a:extLst>
                </a:gridCol>
                <a:gridCol w="1445972">
                  <a:extLst>
                    <a:ext uri="{9D8B030D-6E8A-4147-A177-3AD203B41FA5}">
                      <a16:colId xmlns:a16="http://schemas.microsoft.com/office/drawing/2014/main" val="20003"/>
                    </a:ext>
                  </a:extLst>
                </a:gridCol>
                <a:gridCol w="1667864">
                  <a:extLst>
                    <a:ext uri="{9D8B030D-6E8A-4147-A177-3AD203B41FA5}">
                      <a16:colId xmlns:a16="http://schemas.microsoft.com/office/drawing/2014/main" val="20004"/>
                    </a:ext>
                  </a:extLst>
                </a:gridCol>
                <a:gridCol w="1955596">
                  <a:extLst>
                    <a:ext uri="{9D8B030D-6E8A-4147-A177-3AD203B41FA5}">
                      <a16:colId xmlns:a16="http://schemas.microsoft.com/office/drawing/2014/main" val="20005"/>
                    </a:ext>
                  </a:extLst>
                </a:gridCol>
              </a:tblGrid>
              <a:tr h="912530">
                <a:tc>
                  <a:txBody>
                    <a:bodyPr/>
                    <a:lstStyle/>
                    <a:p>
                      <a:pPr marL="0" marR="0" algn="ctr">
                        <a:lnSpc>
                          <a:spcPct val="115000"/>
                        </a:lnSpc>
                        <a:spcBef>
                          <a:spcPts val="0"/>
                        </a:spcBef>
                        <a:spcAft>
                          <a:spcPts val="0"/>
                        </a:spcAft>
                      </a:pPr>
                      <a:r>
                        <a:rPr lang="en-US" sz="1800" b="1" dirty="0">
                          <a:solidFill>
                            <a:srgbClr val="000000"/>
                          </a:solidFill>
                          <a:latin typeface="+mj-lt"/>
                          <a:ea typeface="Times New Roman"/>
                          <a:cs typeface="Times New Roman"/>
                        </a:rPr>
                        <a:t>Treatment</a:t>
                      </a:r>
                      <a:endParaRPr lang="en-US" sz="1800" dirty="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mj-lt"/>
                          <a:ea typeface="Times New Roman"/>
                          <a:cs typeface="Times New Roman"/>
                        </a:rPr>
                        <a:t>Days of de-topping </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mj-lt"/>
                          <a:ea typeface="Times New Roman"/>
                          <a:cs typeface="Times New Roman"/>
                        </a:rPr>
                        <a:t>Un-burst bolls/Plant</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mj-lt"/>
                          <a:ea typeface="Times New Roman"/>
                          <a:cs typeface="Times New Roman"/>
                        </a:rPr>
                        <a:t>Yield (t/ha)</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mj-lt"/>
                          <a:ea typeface="Times New Roman"/>
                          <a:cs typeface="Times New Roman"/>
                        </a:rPr>
                        <a:t>Crop duration</a:t>
                      </a:r>
                      <a:endParaRPr lang="en-US" sz="1800" b="1" dirty="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mj-lt"/>
                          <a:ea typeface="Times New Roman"/>
                          <a:cs typeface="Times New Roman"/>
                        </a:rPr>
                        <a:t>Date of final Harvest</a:t>
                      </a:r>
                      <a:endParaRPr lang="en-US" sz="1800" b="1" dirty="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166">
                <a:tc>
                  <a:txBody>
                    <a:bodyPr/>
                    <a:lstStyle/>
                    <a:p>
                      <a:pPr marL="0" marR="0">
                        <a:lnSpc>
                          <a:spcPct val="115000"/>
                        </a:lnSpc>
                        <a:spcBef>
                          <a:spcPts val="0"/>
                        </a:spcBef>
                        <a:spcAft>
                          <a:spcPts val="0"/>
                        </a:spcAft>
                      </a:pPr>
                      <a:r>
                        <a:rPr lang="en-US" sz="1800" dirty="0">
                          <a:latin typeface="+mj-lt"/>
                          <a:ea typeface="Times New Roman"/>
                          <a:cs typeface="Times New Roman"/>
                        </a:rPr>
                        <a:t>Detopping on 10 September</a:t>
                      </a: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mj-lt"/>
                          <a:ea typeface="Times New Roman"/>
                          <a:cs typeface="Times New Roman"/>
                        </a:rPr>
                        <a:t>64</a:t>
                      </a:r>
                      <a:endParaRPr lang="en-US" sz="1800" dirty="0">
                        <a:latin typeface="+mj-lt"/>
                        <a:ea typeface="Times New Roman"/>
                        <a:cs typeface="Times New Roman"/>
                      </a:endParaRPr>
                    </a:p>
                  </a:txBody>
                  <a:tcPr marL="83721" marR="83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2.1</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3.24</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145</a:t>
                      </a:r>
                      <a:endParaRPr lang="en-US" sz="1800">
                        <a:latin typeface="+mj-lt"/>
                        <a:ea typeface="Times New Roman"/>
                        <a:cs typeface="Times New Roman"/>
                      </a:endParaRPr>
                    </a:p>
                  </a:txBody>
                  <a:tcPr marL="83721" marR="83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  30 Nov 16</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8166">
                <a:tc>
                  <a:txBody>
                    <a:bodyPr/>
                    <a:lstStyle/>
                    <a:p>
                      <a:pPr marL="0" marR="0">
                        <a:lnSpc>
                          <a:spcPct val="115000"/>
                        </a:lnSpc>
                        <a:spcBef>
                          <a:spcPts val="0"/>
                        </a:spcBef>
                        <a:spcAft>
                          <a:spcPts val="0"/>
                        </a:spcAft>
                      </a:pPr>
                      <a:r>
                        <a:rPr lang="en-US" sz="1800" dirty="0">
                          <a:latin typeface="+mj-lt"/>
                          <a:ea typeface="Times New Roman"/>
                          <a:cs typeface="Times New Roman"/>
                        </a:rPr>
                        <a:t>Detopping on 20 September</a:t>
                      </a: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74</a:t>
                      </a:r>
                      <a:endParaRPr lang="en-US" sz="1800">
                        <a:latin typeface="+mj-lt"/>
                        <a:ea typeface="Times New Roman"/>
                        <a:cs typeface="Times New Roman"/>
                      </a:endParaRPr>
                    </a:p>
                  </a:txBody>
                  <a:tcPr marL="83721" marR="83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mj-lt"/>
                          <a:ea typeface="Times New Roman"/>
                          <a:cs typeface="Times New Roman"/>
                        </a:rPr>
                        <a:t>1.5</a:t>
                      </a:r>
                      <a:endParaRPr lang="en-US" sz="1800" dirty="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3.54</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152</a:t>
                      </a:r>
                      <a:endParaRPr lang="en-US" sz="1800">
                        <a:latin typeface="+mj-lt"/>
                        <a:ea typeface="Times New Roman"/>
                        <a:cs typeface="Times New Roman"/>
                      </a:endParaRPr>
                    </a:p>
                  </a:txBody>
                  <a:tcPr marL="83721" marR="83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7 Dec 16</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5941">
                <a:tc>
                  <a:txBody>
                    <a:bodyPr/>
                    <a:lstStyle/>
                    <a:p>
                      <a:pPr marL="0" marR="0">
                        <a:lnSpc>
                          <a:spcPct val="115000"/>
                        </a:lnSpc>
                        <a:spcBef>
                          <a:spcPts val="0"/>
                        </a:spcBef>
                        <a:spcAft>
                          <a:spcPts val="0"/>
                        </a:spcAft>
                      </a:pPr>
                      <a:r>
                        <a:rPr lang="en-US" sz="1800" dirty="0">
                          <a:latin typeface="+mj-lt"/>
                          <a:ea typeface="Times New Roman"/>
                          <a:cs typeface="Times New Roman"/>
                        </a:rPr>
                        <a:t>Detopping on 30 September</a:t>
                      </a: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84</a:t>
                      </a:r>
                      <a:endParaRPr lang="en-US" sz="1800">
                        <a:latin typeface="+mj-lt"/>
                        <a:ea typeface="Times New Roman"/>
                        <a:cs typeface="Times New Roman"/>
                      </a:endParaRPr>
                    </a:p>
                  </a:txBody>
                  <a:tcPr marL="83721" marR="83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mj-lt"/>
                          <a:ea typeface="Times New Roman"/>
                          <a:cs typeface="Times New Roman"/>
                        </a:rPr>
                        <a:t>1.7</a:t>
                      </a:r>
                      <a:endParaRPr lang="en-US" sz="1800" dirty="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3.71</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157</a:t>
                      </a:r>
                      <a:endParaRPr lang="en-US" sz="1800">
                        <a:latin typeface="+mj-lt"/>
                        <a:ea typeface="Times New Roman"/>
                        <a:cs typeface="Times New Roman"/>
                      </a:endParaRPr>
                    </a:p>
                  </a:txBody>
                  <a:tcPr marL="83721" marR="83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10 Dec16</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5941">
                <a:tc>
                  <a:txBody>
                    <a:bodyPr/>
                    <a:lstStyle/>
                    <a:p>
                      <a:pPr marL="0" marR="0">
                        <a:lnSpc>
                          <a:spcPct val="115000"/>
                        </a:lnSpc>
                        <a:spcBef>
                          <a:spcPts val="0"/>
                        </a:spcBef>
                        <a:spcAft>
                          <a:spcPts val="0"/>
                        </a:spcAft>
                      </a:pPr>
                      <a:r>
                        <a:rPr lang="en-US" sz="1800" dirty="0">
                          <a:latin typeface="+mj-lt"/>
                          <a:ea typeface="Times New Roman"/>
                          <a:cs typeface="Times New Roman"/>
                        </a:rPr>
                        <a:t>Detopping on 10 October</a:t>
                      </a: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94</a:t>
                      </a:r>
                      <a:endParaRPr lang="en-US" sz="1800">
                        <a:latin typeface="+mj-lt"/>
                        <a:ea typeface="Times New Roman"/>
                        <a:cs typeface="Times New Roman"/>
                      </a:endParaRPr>
                    </a:p>
                  </a:txBody>
                  <a:tcPr marL="83721" marR="83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mj-lt"/>
                          <a:ea typeface="Times New Roman"/>
                          <a:cs typeface="Times New Roman"/>
                        </a:rPr>
                        <a:t>2.3</a:t>
                      </a:r>
                      <a:endParaRPr lang="en-US" sz="1800" dirty="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3.51</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163</a:t>
                      </a:r>
                      <a:endParaRPr lang="en-US" sz="1800">
                        <a:latin typeface="+mj-lt"/>
                        <a:ea typeface="Times New Roman"/>
                        <a:cs typeface="Times New Roman"/>
                      </a:endParaRPr>
                    </a:p>
                  </a:txBody>
                  <a:tcPr marL="83721" marR="83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18Dec16</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5941">
                <a:tc>
                  <a:txBody>
                    <a:bodyPr/>
                    <a:lstStyle/>
                    <a:p>
                      <a:pPr marL="0" marR="0">
                        <a:lnSpc>
                          <a:spcPct val="115000"/>
                        </a:lnSpc>
                        <a:spcBef>
                          <a:spcPts val="0"/>
                        </a:spcBef>
                        <a:spcAft>
                          <a:spcPts val="0"/>
                        </a:spcAft>
                      </a:pPr>
                      <a:r>
                        <a:rPr lang="en-US" sz="1800" dirty="0">
                          <a:latin typeface="+mj-lt"/>
                          <a:ea typeface="Times New Roman"/>
                          <a:cs typeface="Times New Roman"/>
                        </a:rPr>
                        <a:t>No Detopping</a:t>
                      </a: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a:solidFill>
                          <a:srgbClr val="000000"/>
                        </a:solidFill>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mj-lt"/>
                          <a:ea typeface="Times New Roman"/>
                          <a:cs typeface="Times New Roman"/>
                        </a:rPr>
                        <a:t>1.7</a:t>
                      </a:r>
                      <a:endParaRPr lang="en-US" sz="1800" dirty="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3.64</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222</a:t>
                      </a:r>
                      <a:endParaRPr lang="en-US" sz="1800">
                        <a:latin typeface="+mj-lt"/>
                        <a:ea typeface="Times New Roman"/>
                        <a:cs typeface="Times New Roman"/>
                      </a:endParaRPr>
                    </a:p>
                  </a:txBody>
                  <a:tcPr marL="83721" marR="83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15Feb17</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1893">
                <a:tc>
                  <a:txBody>
                    <a:bodyPr/>
                    <a:lstStyle/>
                    <a:p>
                      <a:pPr>
                        <a:lnSpc>
                          <a:spcPct val="115000"/>
                        </a:lnSpc>
                      </a:pPr>
                      <a:endParaRPr lang="en-US" sz="1800">
                        <a:latin typeface="+mj-lt"/>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a:solidFill>
                          <a:srgbClr val="000000"/>
                        </a:solidFill>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latin typeface="+mj-lt"/>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dirty="0">
                        <a:latin typeface="+mj-lt"/>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dirty="0">
                        <a:latin typeface="+mj-lt"/>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a:solidFill>
                          <a:srgbClr val="000000"/>
                        </a:solidFill>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5941">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LSD (5%)</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0.67</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0.01</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mj-lt"/>
                          <a:ea typeface="Times New Roman"/>
                          <a:cs typeface="Times New Roman"/>
                        </a:rPr>
                        <a:t>1.03</a:t>
                      </a:r>
                      <a:endParaRPr lang="en-US" sz="1800" dirty="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rgbClr val="000000"/>
                        </a:solidFill>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5941">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CV%</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0.835</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5.67</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17.01</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rgbClr val="000000"/>
                        </a:solidFill>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95941">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Level of significance</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NS</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mj-lt"/>
                          <a:ea typeface="Times New Roman"/>
                          <a:cs typeface="Times New Roman"/>
                        </a:rPr>
                        <a:t>**</a:t>
                      </a:r>
                      <a:endParaRPr lang="en-US" sz="1800">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solidFill>
                          <a:srgbClr val="000000"/>
                        </a:solidFill>
                        <a:latin typeface="+mj-lt"/>
                        <a:ea typeface="Times New Roman"/>
                        <a:cs typeface="Times New Roman"/>
                      </a:endParaRPr>
                    </a:p>
                  </a:txBody>
                  <a:tcPr marL="83721" marR="837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7409" name="Rectangle 1"/>
          <p:cNvSpPr>
            <a:spLocks noChangeArrowheads="1"/>
          </p:cNvSpPr>
          <p:nvPr/>
        </p:nvSpPr>
        <p:spPr bwMode="auto">
          <a:xfrm>
            <a:off x="0" y="4717"/>
            <a:ext cx="12192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j-lt"/>
                <a:ea typeface="Times New Roman" pitchFamily="18" charset="0"/>
                <a:cs typeface="Times New Roman" pitchFamily="18" charset="0"/>
              </a:rPr>
              <a:t>Effect of detopping at various dates on Cotton  </a:t>
            </a:r>
            <a:endParaRPr kumimoji="0" lang="en-US" sz="2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369" y="521684"/>
            <a:ext cx="5293719" cy="298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2A4A425-CD9A-9E48-B333-ECD1EAA4E59C}"/>
              </a:ext>
            </a:extLst>
          </p:cNvPr>
          <p:cNvSpPr txBox="1"/>
          <p:nvPr/>
        </p:nvSpPr>
        <p:spPr>
          <a:xfrm>
            <a:off x="2597285" y="2898843"/>
            <a:ext cx="2412460" cy="369332"/>
          </a:xfrm>
          <a:prstGeom prst="rect">
            <a:avLst/>
          </a:prstGeom>
          <a:noFill/>
        </p:spPr>
        <p:txBody>
          <a:bodyPr wrap="square" rtlCol="0">
            <a:spAutoFit/>
          </a:bodyPr>
          <a:lstStyle/>
          <a:p>
            <a:r>
              <a:rPr lang="en-US" b="1" dirty="0">
                <a:solidFill>
                  <a:schemeClr val="bg1"/>
                </a:solidFill>
              </a:rPr>
              <a:t>Growth Regulator use</a:t>
            </a:r>
          </a:p>
        </p:txBody>
      </p:sp>
      <p:pic>
        <p:nvPicPr>
          <p:cNvPr id="6" name="Picture 2" descr="F:\CDB Soil Science Prensen.(BARC)\Soil Trail image,2015-16\DSC02709.JPG">
            <a:extLst>
              <a:ext uri="{FF2B5EF4-FFF2-40B4-BE49-F238E27FC236}">
                <a16:creationId xmlns:a16="http://schemas.microsoft.com/office/drawing/2014/main" id="{D2DD2992-7893-C744-9ED8-928B9C58A9C0}"/>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144767" y="521684"/>
            <a:ext cx="5303521" cy="2983231"/>
          </a:xfrm>
          <a:prstGeom prst="rect">
            <a:avLst/>
          </a:prstGeom>
          <a:noFill/>
        </p:spPr>
      </p:pic>
      <p:sp>
        <p:nvSpPr>
          <p:cNvPr id="7" name="TextBox 6">
            <a:extLst>
              <a:ext uri="{FF2B5EF4-FFF2-40B4-BE49-F238E27FC236}">
                <a16:creationId xmlns:a16="http://schemas.microsoft.com/office/drawing/2014/main" id="{05CA646B-E2B6-F144-B715-1E7215954702}"/>
              </a:ext>
            </a:extLst>
          </p:cNvPr>
          <p:cNvSpPr txBox="1"/>
          <p:nvPr/>
        </p:nvSpPr>
        <p:spPr>
          <a:xfrm>
            <a:off x="8796527" y="2935894"/>
            <a:ext cx="2412460" cy="369332"/>
          </a:xfrm>
          <a:prstGeom prst="rect">
            <a:avLst/>
          </a:prstGeom>
          <a:noFill/>
        </p:spPr>
        <p:txBody>
          <a:bodyPr wrap="square" rtlCol="0">
            <a:spAutoFit/>
          </a:bodyPr>
          <a:lstStyle/>
          <a:p>
            <a:pPr algn="r"/>
            <a:r>
              <a:rPr lang="en-US" b="1" dirty="0">
                <a:solidFill>
                  <a:schemeClr val="bg1"/>
                </a:solidFill>
              </a:rPr>
              <a:t>Fertilizer use</a:t>
            </a:r>
          </a:p>
        </p:txBody>
      </p:sp>
      <p:pic>
        <p:nvPicPr>
          <p:cNvPr id="8" name="Picture 5">
            <a:extLst>
              <a:ext uri="{FF2B5EF4-FFF2-40B4-BE49-F238E27FC236}">
                <a16:creationId xmlns:a16="http://schemas.microsoft.com/office/drawing/2014/main" id="{ED08580F-11E7-2848-A4D8-1D31C84BCD3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709369" y="3617977"/>
            <a:ext cx="5293719" cy="2634491"/>
          </a:xfrm>
          <a:prstGeom prst="rect">
            <a:avLst/>
          </a:prstGeom>
          <a:noFill/>
        </p:spPr>
      </p:pic>
      <p:sp>
        <p:nvSpPr>
          <p:cNvPr id="9" name="TextBox 8">
            <a:extLst>
              <a:ext uri="{FF2B5EF4-FFF2-40B4-BE49-F238E27FC236}">
                <a16:creationId xmlns:a16="http://schemas.microsoft.com/office/drawing/2014/main" id="{4062FCEF-1DF1-CC41-AC2E-D71BC7B6B766}"/>
              </a:ext>
            </a:extLst>
          </p:cNvPr>
          <p:cNvSpPr txBox="1"/>
          <p:nvPr/>
        </p:nvSpPr>
        <p:spPr>
          <a:xfrm>
            <a:off x="2774069" y="5697408"/>
            <a:ext cx="2412460" cy="369332"/>
          </a:xfrm>
          <a:prstGeom prst="rect">
            <a:avLst/>
          </a:prstGeom>
          <a:noFill/>
        </p:spPr>
        <p:txBody>
          <a:bodyPr wrap="square" rtlCol="0">
            <a:spAutoFit/>
          </a:bodyPr>
          <a:lstStyle/>
          <a:p>
            <a:r>
              <a:rPr lang="en-US" b="1" dirty="0">
                <a:solidFill>
                  <a:schemeClr val="bg1"/>
                </a:solidFill>
              </a:rPr>
              <a:t>Foliar fertilizer spray</a:t>
            </a:r>
          </a:p>
        </p:txBody>
      </p:sp>
      <p:sp>
        <p:nvSpPr>
          <p:cNvPr id="3" name="TextBox 2">
            <a:extLst>
              <a:ext uri="{FF2B5EF4-FFF2-40B4-BE49-F238E27FC236}">
                <a16:creationId xmlns:a16="http://schemas.microsoft.com/office/drawing/2014/main" id="{EC56B12D-FE21-7244-A040-D1AB516C0C0F}"/>
              </a:ext>
            </a:extLst>
          </p:cNvPr>
          <p:cNvSpPr txBox="1"/>
          <p:nvPr/>
        </p:nvSpPr>
        <p:spPr>
          <a:xfrm>
            <a:off x="6320385" y="5790803"/>
            <a:ext cx="5218176" cy="461665"/>
          </a:xfrm>
          <a:prstGeom prst="rect">
            <a:avLst/>
          </a:prstGeom>
          <a:noFill/>
        </p:spPr>
        <p:txBody>
          <a:bodyPr wrap="square" rtlCol="0">
            <a:spAutoFit/>
          </a:bodyPr>
          <a:lstStyle/>
          <a:p>
            <a:r>
              <a:rPr lang="en-US" sz="2400" b="1" dirty="0"/>
              <a:t>Canopy Management and fertilizer use</a:t>
            </a:r>
          </a:p>
        </p:txBody>
      </p:sp>
    </p:spTree>
    <p:extLst>
      <p:ext uri="{BB962C8B-B14F-4D97-AF65-F5344CB8AC3E}">
        <p14:creationId xmlns:p14="http://schemas.microsoft.com/office/powerpoint/2010/main" val="2052763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792162"/>
          </a:xfrm>
        </p:spPr>
        <p:txBody>
          <a:bodyPr>
            <a:normAutofit/>
          </a:bodyPr>
          <a:lstStyle/>
          <a:p>
            <a:r>
              <a:rPr lang="en-US" sz="2800" b="1" dirty="0">
                <a:latin typeface="Arial" pitchFamily="34" charset="0"/>
                <a:cs typeface="Arial" pitchFamily="34" charset="0"/>
              </a:rPr>
              <a:t>Fertilizer Application on basis of Yield Goal and Soil Analysis</a:t>
            </a:r>
          </a:p>
        </p:txBody>
      </p:sp>
      <p:graphicFrame>
        <p:nvGraphicFramePr>
          <p:cNvPr id="4" name="Tabella 3"/>
          <p:cNvGraphicFramePr>
            <a:graphicFrameLocks noGrp="1"/>
          </p:cNvGraphicFramePr>
          <p:nvPr/>
        </p:nvGraphicFramePr>
        <p:xfrm>
          <a:off x="508000" y="2286000"/>
          <a:ext cx="11277600" cy="3456369"/>
        </p:xfrm>
        <a:graphic>
          <a:graphicData uri="http://schemas.openxmlformats.org/drawingml/2006/table">
            <a:tbl>
              <a:tblPr firstRow="1" bandRow="1">
                <a:tableStyleId>{8799B23B-EC83-4686-B30A-512413B5E67A}</a:tableStyleId>
              </a:tblPr>
              <a:tblGrid>
                <a:gridCol w="1727200">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1409700">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409700">
                  <a:extLst>
                    <a:ext uri="{9D8B030D-6E8A-4147-A177-3AD203B41FA5}">
                      <a16:colId xmlns:a16="http://schemas.microsoft.com/office/drawing/2014/main" val="20006"/>
                    </a:ext>
                  </a:extLst>
                </a:gridCol>
                <a:gridCol w="1409700">
                  <a:extLst>
                    <a:ext uri="{9D8B030D-6E8A-4147-A177-3AD203B41FA5}">
                      <a16:colId xmlns:a16="http://schemas.microsoft.com/office/drawing/2014/main" val="20007"/>
                    </a:ext>
                  </a:extLst>
                </a:gridCol>
              </a:tblGrid>
              <a:tr h="370840">
                <a:tc rowSpan="2">
                  <a:txBody>
                    <a:bodyPr/>
                    <a:lstStyle/>
                    <a:p>
                      <a:pPr>
                        <a:lnSpc>
                          <a:spcPct val="115000"/>
                        </a:lnSpc>
                        <a:spcAft>
                          <a:spcPts val="0"/>
                        </a:spcAft>
                      </a:pPr>
                      <a:r>
                        <a:rPr lang="en-US" sz="2000" dirty="0">
                          <a:latin typeface="Arial" pitchFamily="34" charset="0"/>
                          <a:ea typeface="Times New Roman"/>
                          <a:cs typeface="Arial" pitchFamily="34" charset="0"/>
                        </a:rPr>
                        <a:t>Soil Analysis Interpretation</a:t>
                      </a:r>
                      <a:endParaRPr lang="it-IT" sz="2000" dirty="0">
                        <a:latin typeface="Arial" pitchFamily="34" charset="0"/>
                        <a:ea typeface="Times New Roman"/>
                        <a:cs typeface="Arial" pitchFamily="34" charset="0"/>
                      </a:endParaRPr>
                    </a:p>
                  </a:txBody>
                  <a:tcPr marT="0" marB="0"/>
                </a:tc>
                <a:tc gridSpan="7">
                  <a:txBody>
                    <a:bodyPr/>
                    <a:lstStyle/>
                    <a:p>
                      <a:pPr algn="ctr"/>
                      <a:r>
                        <a:rPr lang="en-US" sz="2000" b="1" kern="1200" dirty="0">
                          <a:solidFill>
                            <a:schemeClr val="tx1"/>
                          </a:solidFill>
                          <a:latin typeface="Arial" pitchFamily="34" charset="0"/>
                          <a:ea typeface="Times New Roman"/>
                          <a:cs typeface="Arial" pitchFamily="34" charset="0"/>
                        </a:rPr>
                        <a:t>Nutrient Recommendation (kg/ha)</a:t>
                      </a:r>
                    </a:p>
                  </a:txBody>
                  <a:tcPr marL="121920" marR="121920"/>
                </a:tc>
                <a:tc hMerge="1">
                  <a:txBody>
                    <a:bodyPr/>
                    <a:lstStyle/>
                    <a:p>
                      <a:endParaRPr lang="en-US" sz="2000" dirty="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tc hMerge="1">
                  <a:txBody>
                    <a:bodyPr/>
                    <a:lstStyle/>
                    <a:p>
                      <a:endParaRPr lang="en-US" sz="2000" dirty="0">
                        <a:latin typeface="Arial" pitchFamily="34" charset="0"/>
                        <a:cs typeface="Arial" pitchFamily="34" charset="0"/>
                      </a:endParaRPr>
                    </a:p>
                  </a:txBody>
                  <a:tcPr/>
                </a:tc>
                <a:extLst>
                  <a:ext uri="{0D108BD9-81ED-4DB2-BD59-A6C34878D82A}">
                    <a16:rowId xmlns:a16="http://schemas.microsoft.com/office/drawing/2014/main" val="10000"/>
                  </a:ext>
                </a:extLst>
              </a:tr>
              <a:tr h="370840">
                <a:tc vMerge="1">
                  <a:txBody>
                    <a:bodyPr/>
                    <a:lstStyle/>
                    <a:p>
                      <a:pPr>
                        <a:lnSpc>
                          <a:spcPct val="115000"/>
                        </a:lnSpc>
                        <a:spcAft>
                          <a:spcPts val="0"/>
                        </a:spcAft>
                      </a:pPr>
                      <a:endParaRPr lang="it-IT" sz="1100" dirty="0">
                        <a:latin typeface="Calibri"/>
                        <a:ea typeface="Times New Roman"/>
                        <a:cs typeface="Vrinda"/>
                      </a:endParaRPr>
                    </a:p>
                  </a:txBody>
                  <a:tcPr marL="68580" marR="68580" marT="0" marB="0"/>
                </a:tc>
                <a:tc>
                  <a:txBody>
                    <a:bodyPr/>
                    <a:lstStyle/>
                    <a:p>
                      <a:pPr algn="ctr">
                        <a:lnSpc>
                          <a:spcPct val="115000"/>
                        </a:lnSpc>
                        <a:spcAft>
                          <a:spcPts val="0"/>
                        </a:spcAft>
                      </a:pPr>
                      <a:r>
                        <a:rPr lang="en-US" sz="2000" dirty="0">
                          <a:latin typeface="Arial" pitchFamily="34" charset="0"/>
                          <a:ea typeface="Times New Roman"/>
                          <a:cs typeface="Arial" pitchFamily="34" charset="0"/>
                        </a:rPr>
                        <a:t>N</a:t>
                      </a:r>
                      <a:endParaRPr lang="it-IT" sz="2000" dirty="0">
                        <a:latin typeface="Arial" pitchFamily="34" charset="0"/>
                        <a:ea typeface="Times New Roman"/>
                        <a:cs typeface="Arial" pitchFamily="34" charset="0"/>
                      </a:endParaRPr>
                    </a:p>
                  </a:txBody>
                  <a:tcPr marT="0" marB="0"/>
                </a:tc>
                <a:tc>
                  <a:txBody>
                    <a:bodyPr/>
                    <a:lstStyle/>
                    <a:p>
                      <a:pPr algn="ctr">
                        <a:lnSpc>
                          <a:spcPct val="115000"/>
                        </a:lnSpc>
                        <a:spcAft>
                          <a:spcPts val="0"/>
                        </a:spcAft>
                      </a:pPr>
                      <a:r>
                        <a:rPr lang="en-US" sz="2000">
                          <a:latin typeface="Arial" pitchFamily="34" charset="0"/>
                          <a:ea typeface="Times New Roman"/>
                          <a:cs typeface="Arial" pitchFamily="34" charset="0"/>
                        </a:rPr>
                        <a:t>P</a:t>
                      </a:r>
                      <a:endParaRPr lang="it-IT" sz="2000">
                        <a:latin typeface="Arial" pitchFamily="34" charset="0"/>
                        <a:ea typeface="Times New Roman"/>
                        <a:cs typeface="Arial" pitchFamily="34" charset="0"/>
                      </a:endParaRPr>
                    </a:p>
                  </a:txBody>
                  <a:tcPr marT="0" marB="0"/>
                </a:tc>
                <a:tc>
                  <a:txBody>
                    <a:bodyPr/>
                    <a:lstStyle/>
                    <a:p>
                      <a:pPr algn="ctr">
                        <a:lnSpc>
                          <a:spcPct val="115000"/>
                        </a:lnSpc>
                        <a:spcAft>
                          <a:spcPts val="0"/>
                        </a:spcAft>
                      </a:pPr>
                      <a:r>
                        <a:rPr lang="en-US" sz="2000">
                          <a:latin typeface="Arial" pitchFamily="34" charset="0"/>
                          <a:ea typeface="Times New Roman"/>
                          <a:cs typeface="Arial" pitchFamily="34" charset="0"/>
                        </a:rPr>
                        <a:t>K</a:t>
                      </a:r>
                      <a:endParaRPr lang="it-IT" sz="2000">
                        <a:latin typeface="Arial" pitchFamily="34" charset="0"/>
                        <a:ea typeface="Times New Roman"/>
                        <a:cs typeface="Arial" pitchFamily="34" charset="0"/>
                      </a:endParaRPr>
                    </a:p>
                  </a:txBody>
                  <a:tcPr marT="0" marB="0"/>
                </a:tc>
                <a:tc>
                  <a:txBody>
                    <a:bodyPr/>
                    <a:lstStyle/>
                    <a:p>
                      <a:pPr algn="ctr">
                        <a:lnSpc>
                          <a:spcPct val="115000"/>
                        </a:lnSpc>
                        <a:spcAft>
                          <a:spcPts val="0"/>
                        </a:spcAft>
                      </a:pPr>
                      <a:r>
                        <a:rPr lang="en-US" sz="2000">
                          <a:latin typeface="Arial" pitchFamily="34" charset="0"/>
                          <a:ea typeface="Times New Roman"/>
                          <a:cs typeface="Arial" pitchFamily="34" charset="0"/>
                        </a:rPr>
                        <a:t>S</a:t>
                      </a:r>
                      <a:endParaRPr lang="it-IT" sz="2000">
                        <a:latin typeface="Arial" pitchFamily="34" charset="0"/>
                        <a:ea typeface="Times New Roman"/>
                        <a:cs typeface="Arial" pitchFamily="34" charset="0"/>
                      </a:endParaRPr>
                    </a:p>
                  </a:txBody>
                  <a:tcPr marT="0" marB="0"/>
                </a:tc>
                <a:tc>
                  <a:txBody>
                    <a:bodyPr/>
                    <a:lstStyle/>
                    <a:p>
                      <a:pPr algn="ctr">
                        <a:lnSpc>
                          <a:spcPct val="115000"/>
                        </a:lnSpc>
                        <a:spcAft>
                          <a:spcPts val="0"/>
                        </a:spcAft>
                      </a:pPr>
                      <a:r>
                        <a:rPr lang="en-US" sz="2000">
                          <a:latin typeface="Arial" pitchFamily="34" charset="0"/>
                          <a:ea typeface="Times New Roman"/>
                          <a:cs typeface="Arial" pitchFamily="34" charset="0"/>
                        </a:rPr>
                        <a:t>Zn</a:t>
                      </a:r>
                      <a:endParaRPr lang="it-IT" sz="2000">
                        <a:latin typeface="Arial" pitchFamily="34" charset="0"/>
                        <a:ea typeface="Times New Roman"/>
                        <a:cs typeface="Arial" pitchFamily="34" charset="0"/>
                      </a:endParaRPr>
                    </a:p>
                  </a:txBody>
                  <a:tcPr marT="0" marB="0"/>
                </a:tc>
                <a:tc>
                  <a:txBody>
                    <a:bodyPr/>
                    <a:lstStyle/>
                    <a:p>
                      <a:pPr algn="ctr">
                        <a:lnSpc>
                          <a:spcPct val="115000"/>
                        </a:lnSpc>
                        <a:spcAft>
                          <a:spcPts val="0"/>
                        </a:spcAft>
                      </a:pPr>
                      <a:r>
                        <a:rPr lang="en-US" sz="2000">
                          <a:latin typeface="Arial" pitchFamily="34" charset="0"/>
                          <a:ea typeface="Times New Roman"/>
                          <a:cs typeface="Arial" pitchFamily="34" charset="0"/>
                        </a:rPr>
                        <a:t>B</a:t>
                      </a:r>
                      <a:endParaRPr lang="it-IT" sz="2000">
                        <a:latin typeface="Arial" pitchFamily="34" charset="0"/>
                        <a:ea typeface="Times New Roman"/>
                        <a:cs typeface="Arial" pitchFamily="34" charset="0"/>
                      </a:endParaRPr>
                    </a:p>
                  </a:txBody>
                  <a:tcPr marT="0" marB="0"/>
                </a:tc>
                <a:tc>
                  <a:txBody>
                    <a:bodyPr/>
                    <a:lstStyle/>
                    <a:p>
                      <a:pPr algn="ctr">
                        <a:lnSpc>
                          <a:spcPct val="115000"/>
                        </a:lnSpc>
                        <a:spcAft>
                          <a:spcPts val="0"/>
                        </a:spcAft>
                      </a:pPr>
                      <a:r>
                        <a:rPr lang="en-US" sz="2000" dirty="0">
                          <a:latin typeface="Arial" pitchFamily="34" charset="0"/>
                          <a:ea typeface="Times New Roman"/>
                          <a:cs typeface="Arial" pitchFamily="34" charset="0"/>
                        </a:rPr>
                        <a:t>Mg</a:t>
                      </a:r>
                      <a:endParaRPr lang="it-IT" sz="2000" dirty="0">
                        <a:latin typeface="Arial" pitchFamily="34" charset="0"/>
                        <a:ea typeface="Times New Roman"/>
                        <a:cs typeface="Arial" pitchFamily="34" charset="0"/>
                      </a:endParaRPr>
                    </a:p>
                  </a:txBody>
                  <a:tcPr marT="0" marB="0"/>
                </a:tc>
                <a:extLst>
                  <a:ext uri="{0D108BD9-81ED-4DB2-BD59-A6C34878D82A}">
                    <a16:rowId xmlns:a16="http://schemas.microsoft.com/office/drawing/2014/main" val="10001"/>
                  </a:ext>
                </a:extLst>
              </a:tr>
              <a:tr h="370840">
                <a:tc>
                  <a:txBody>
                    <a:bodyPr/>
                    <a:lstStyle/>
                    <a:p>
                      <a:pPr>
                        <a:lnSpc>
                          <a:spcPct val="115000"/>
                        </a:lnSpc>
                        <a:spcAft>
                          <a:spcPts val="0"/>
                        </a:spcAft>
                      </a:pPr>
                      <a:r>
                        <a:rPr lang="en-US" sz="2000" dirty="0">
                          <a:latin typeface="Arial" pitchFamily="34" charset="0"/>
                          <a:ea typeface="Times New Roman"/>
                          <a:cs typeface="Arial" pitchFamily="34" charset="0"/>
                        </a:rPr>
                        <a:t>Optimum</a:t>
                      </a:r>
                      <a:endParaRPr lang="it-IT" sz="2000" dirty="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0-100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0-20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0-100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0-15</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0-5</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kern="1200" dirty="0">
                          <a:solidFill>
                            <a:schemeClr val="tx1"/>
                          </a:solidFill>
                          <a:latin typeface="Arial" pitchFamily="34" charset="0"/>
                          <a:ea typeface="Times New Roman"/>
                          <a:cs typeface="Arial" pitchFamily="34" charset="0"/>
                        </a:rPr>
                        <a:t>0-6</a:t>
                      </a:r>
                      <a:endParaRPr lang="it-IT" sz="2000" kern="1200" dirty="0">
                        <a:solidFill>
                          <a:schemeClr val="tx1"/>
                        </a:solidFill>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kern="1200" dirty="0">
                          <a:solidFill>
                            <a:schemeClr val="tx1"/>
                          </a:solidFill>
                          <a:latin typeface="Arial" pitchFamily="34" charset="0"/>
                          <a:ea typeface="Times New Roman"/>
                          <a:cs typeface="Arial" pitchFamily="34" charset="0"/>
                        </a:rPr>
                        <a:t>0- 0.5</a:t>
                      </a:r>
                      <a:endParaRPr lang="it-IT" sz="2000" kern="1200" dirty="0">
                        <a:solidFill>
                          <a:schemeClr val="tx1"/>
                        </a:solidFill>
                        <a:latin typeface="Arial" pitchFamily="34" charset="0"/>
                        <a:ea typeface="Times New Roman"/>
                        <a:cs typeface="Arial" pitchFamily="34" charset="0"/>
                      </a:endParaRPr>
                    </a:p>
                  </a:txBody>
                  <a:tcPr marT="0" marB="0"/>
                </a:tc>
                <a:extLst>
                  <a:ext uri="{0D108BD9-81ED-4DB2-BD59-A6C34878D82A}">
                    <a16:rowId xmlns:a16="http://schemas.microsoft.com/office/drawing/2014/main" val="10002"/>
                  </a:ext>
                </a:extLst>
              </a:tr>
              <a:tr h="370840">
                <a:tc>
                  <a:txBody>
                    <a:bodyPr/>
                    <a:lstStyle/>
                    <a:p>
                      <a:pPr>
                        <a:lnSpc>
                          <a:spcPct val="115000"/>
                        </a:lnSpc>
                        <a:spcAft>
                          <a:spcPts val="0"/>
                        </a:spcAft>
                      </a:pPr>
                      <a:r>
                        <a:rPr lang="en-US" sz="2000">
                          <a:latin typeface="Arial" pitchFamily="34" charset="0"/>
                          <a:ea typeface="Times New Roman"/>
                          <a:cs typeface="Arial" pitchFamily="34" charset="0"/>
                        </a:rPr>
                        <a:t>Medium</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75-125</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20-30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100-125</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10-20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5-10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kern="1200" dirty="0">
                          <a:solidFill>
                            <a:schemeClr val="tx1"/>
                          </a:solidFill>
                          <a:latin typeface="Arial" pitchFamily="34" charset="0"/>
                          <a:ea typeface="Times New Roman"/>
                          <a:cs typeface="Arial" pitchFamily="34" charset="0"/>
                        </a:rPr>
                        <a:t>6-12</a:t>
                      </a:r>
                      <a:endParaRPr lang="it-IT" sz="2000" kern="1200" dirty="0">
                        <a:solidFill>
                          <a:schemeClr val="tx1"/>
                        </a:solidFill>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kern="1200" dirty="0">
                          <a:solidFill>
                            <a:schemeClr val="tx1"/>
                          </a:solidFill>
                          <a:latin typeface="Arial" pitchFamily="34" charset="0"/>
                          <a:ea typeface="Times New Roman"/>
                          <a:cs typeface="Arial" pitchFamily="34" charset="0"/>
                        </a:rPr>
                        <a:t>0.5- 0.9</a:t>
                      </a:r>
                      <a:endParaRPr lang="it-IT" sz="2000" kern="1200" dirty="0">
                        <a:solidFill>
                          <a:schemeClr val="tx1"/>
                        </a:solidFill>
                        <a:latin typeface="Arial" pitchFamily="34" charset="0"/>
                        <a:ea typeface="Times New Roman"/>
                        <a:cs typeface="Arial" pitchFamily="34" charset="0"/>
                      </a:endParaRPr>
                    </a:p>
                  </a:txBody>
                  <a:tcPr marT="0" marB="0"/>
                </a:tc>
                <a:extLst>
                  <a:ext uri="{0D108BD9-81ED-4DB2-BD59-A6C34878D82A}">
                    <a16:rowId xmlns:a16="http://schemas.microsoft.com/office/drawing/2014/main" val="10003"/>
                  </a:ext>
                </a:extLst>
              </a:tr>
              <a:tr h="370840">
                <a:tc>
                  <a:txBody>
                    <a:bodyPr/>
                    <a:lstStyle/>
                    <a:p>
                      <a:pPr>
                        <a:lnSpc>
                          <a:spcPct val="115000"/>
                        </a:lnSpc>
                        <a:spcAft>
                          <a:spcPts val="0"/>
                        </a:spcAft>
                      </a:pPr>
                      <a:r>
                        <a:rPr lang="en-US" sz="2000">
                          <a:latin typeface="Arial" pitchFamily="34" charset="0"/>
                          <a:ea typeface="Times New Roman"/>
                          <a:cs typeface="Arial" pitchFamily="34" charset="0"/>
                        </a:rPr>
                        <a:t>Low</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125-150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30-40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125-150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20-25</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10-15</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kern="1200">
                          <a:solidFill>
                            <a:schemeClr val="tx1"/>
                          </a:solidFill>
                          <a:latin typeface="Arial" pitchFamily="34" charset="0"/>
                          <a:ea typeface="Times New Roman"/>
                          <a:cs typeface="Arial" pitchFamily="34" charset="0"/>
                        </a:rPr>
                        <a:t>15-20</a:t>
                      </a:r>
                      <a:endParaRPr lang="it-IT" sz="2000" kern="1200">
                        <a:solidFill>
                          <a:schemeClr val="tx1"/>
                        </a:solidFill>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kern="1200" dirty="0">
                          <a:solidFill>
                            <a:schemeClr val="tx1"/>
                          </a:solidFill>
                          <a:latin typeface="Arial" pitchFamily="34" charset="0"/>
                          <a:ea typeface="Times New Roman"/>
                          <a:cs typeface="Arial" pitchFamily="34" charset="0"/>
                        </a:rPr>
                        <a:t>0.9-1.4</a:t>
                      </a:r>
                      <a:endParaRPr lang="it-IT" sz="2000" kern="1200" dirty="0">
                        <a:solidFill>
                          <a:schemeClr val="tx1"/>
                        </a:solidFill>
                        <a:latin typeface="Arial" pitchFamily="34" charset="0"/>
                        <a:ea typeface="Times New Roman"/>
                        <a:cs typeface="Arial" pitchFamily="34" charset="0"/>
                      </a:endParaRPr>
                    </a:p>
                  </a:txBody>
                  <a:tcPr marT="0" marB="0"/>
                </a:tc>
                <a:extLst>
                  <a:ext uri="{0D108BD9-81ED-4DB2-BD59-A6C34878D82A}">
                    <a16:rowId xmlns:a16="http://schemas.microsoft.com/office/drawing/2014/main" val="10004"/>
                  </a:ext>
                </a:extLst>
              </a:tr>
              <a:tr h="370840">
                <a:tc>
                  <a:txBody>
                    <a:bodyPr/>
                    <a:lstStyle/>
                    <a:p>
                      <a:pPr>
                        <a:lnSpc>
                          <a:spcPct val="115000"/>
                        </a:lnSpc>
                        <a:spcAft>
                          <a:spcPts val="0"/>
                        </a:spcAft>
                      </a:pPr>
                      <a:r>
                        <a:rPr lang="en-US" sz="2000">
                          <a:latin typeface="Arial" pitchFamily="34" charset="0"/>
                          <a:ea typeface="Times New Roman"/>
                          <a:cs typeface="Arial" pitchFamily="34" charset="0"/>
                        </a:rPr>
                        <a:t>Very Low</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150-175</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40-50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150-200</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25-35</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a:latin typeface="Arial" pitchFamily="34" charset="0"/>
                          <a:ea typeface="Times New Roman"/>
                          <a:cs typeface="Arial" pitchFamily="34" charset="0"/>
                        </a:rPr>
                        <a:t>15-22</a:t>
                      </a:r>
                      <a:endParaRPr lang="it-IT" sz="2000">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kern="1200">
                          <a:solidFill>
                            <a:schemeClr val="tx1"/>
                          </a:solidFill>
                          <a:latin typeface="Arial" pitchFamily="34" charset="0"/>
                          <a:ea typeface="Times New Roman"/>
                          <a:cs typeface="Arial" pitchFamily="34" charset="0"/>
                        </a:rPr>
                        <a:t>20-23</a:t>
                      </a:r>
                      <a:endParaRPr lang="it-IT" sz="2000" kern="1200">
                        <a:solidFill>
                          <a:schemeClr val="tx1"/>
                        </a:solidFill>
                        <a:latin typeface="Arial" pitchFamily="34" charset="0"/>
                        <a:ea typeface="Times New Roman"/>
                        <a:cs typeface="Arial" pitchFamily="34" charset="0"/>
                      </a:endParaRPr>
                    </a:p>
                  </a:txBody>
                  <a:tcPr marT="0" marB="0"/>
                </a:tc>
                <a:tc>
                  <a:txBody>
                    <a:bodyPr/>
                    <a:lstStyle/>
                    <a:p>
                      <a:pPr>
                        <a:lnSpc>
                          <a:spcPct val="115000"/>
                        </a:lnSpc>
                        <a:spcAft>
                          <a:spcPts val="0"/>
                        </a:spcAft>
                      </a:pPr>
                      <a:r>
                        <a:rPr lang="en-US" sz="2000" kern="1200" dirty="0">
                          <a:solidFill>
                            <a:schemeClr val="tx1"/>
                          </a:solidFill>
                          <a:latin typeface="Arial" pitchFamily="34" charset="0"/>
                          <a:ea typeface="Times New Roman"/>
                          <a:cs typeface="Arial" pitchFamily="34" charset="0"/>
                        </a:rPr>
                        <a:t>1.4-2.0</a:t>
                      </a:r>
                      <a:endParaRPr lang="it-IT" sz="2000" kern="1200" dirty="0">
                        <a:solidFill>
                          <a:schemeClr val="tx1"/>
                        </a:solidFill>
                        <a:latin typeface="Arial" pitchFamily="34" charset="0"/>
                        <a:ea typeface="Times New Roman"/>
                        <a:cs typeface="Arial" pitchFamily="34" charset="0"/>
                      </a:endParaRPr>
                    </a:p>
                  </a:txBody>
                  <a:tcPr marT="0" marB="0"/>
                </a:tc>
                <a:extLst>
                  <a:ext uri="{0D108BD9-81ED-4DB2-BD59-A6C34878D82A}">
                    <a16:rowId xmlns:a16="http://schemas.microsoft.com/office/drawing/2014/main" val="10005"/>
                  </a:ext>
                </a:extLst>
              </a:tr>
            </a:tbl>
          </a:graphicData>
        </a:graphic>
      </p:graphicFrame>
      <p:sp>
        <p:nvSpPr>
          <p:cNvPr id="2049" name="Rectangle 1"/>
          <p:cNvSpPr>
            <a:spLocks noChangeArrowheads="1"/>
          </p:cNvSpPr>
          <p:nvPr/>
        </p:nvSpPr>
        <p:spPr bwMode="auto">
          <a:xfrm>
            <a:off x="406400" y="1584068"/>
            <a:ext cx="4876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Yield Goal: 3.5-4.0 t/ha</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702" y="79443"/>
            <a:ext cx="10972800" cy="669587"/>
          </a:xfrm>
        </p:spPr>
        <p:txBody>
          <a:bodyPr>
            <a:normAutofit/>
          </a:bodyPr>
          <a:lstStyle/>
          <a:p>
            <a:pPr algn="ctr"/>
            <a:r>
              <a:rPr lang="en-US" sz="2400" b="1" dirty="0">
                <a:latin typeface="Arial" pitchFamily="34" charset="0"/>
                <a:cs typeface="Arial" pitchFamily="34" charset="0"/>
              </a:rPr>
              <a:t>Cotton Based Cropping Pattern</a:t>
            </a:r>
          </a:p>
        </p:txBody>
      </p:sp>
      <p:pic>
        <p:nvPicPr>
          <p:cNvPr id="3" name="Picture 3" descr="E:\Cropping pattern\Boro_rice.jpg">
            <a:extLst>
              <a:ext uri="{FF2B5EF4-FFF2-40B4-BE49-F238E27FC236}">
                <a16:creationId xmlns:a16="http://schemas.microsoft.com/office/drawing/2014/main" id="{1BC9AA29-40BC-9647-B2A9-6D86E8A2F6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33880" y="996521"/>
            <a:ext cx="4667454" cy="26578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9D442E06-D163-E743-B4EB-02FE29F501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9097" y="1011936"/>
            <a:ext cx="4623479" cy="264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FFD5B12-E604-B645-A4D9-506FD12D026F}"/>
              </a:ext>
            </a:extLst>
          </p:cNvPr>
          <p:cNvSpPr txBox="1"/>
          <p:nvPr/>
        </p:nvSpPr>
        <p:spPr>
          <a:xfrm>
            <a:off x="6378102" y="3130491"/>
            <a:ext cx="2412460" cy="369332"/>
          </a:xfrm>
          <a:prstGeom prst="rect">
            <a:avLst/>
          </a:prstGeom>
          <a:noFill/>
        </p:spPr>
        <p:txBody>
          <a:bodyPr wrap="square" rtlCol="0">
            <a:spAutoFit/>
          </a:bodyPr>
          <a:lstStyle/>
          <a:p>
            <a:r>
              <a:rPr lang="en-US" b="1" dirty="0">
                <a:solidFill>
                  <a:schemeClr val="bg1"/>
                </a:solidFill>
              </a:rPr>
              <a:t>Sowing: mid-January</a:t>
            </a:r>
          </a:p>
        </p:txBody>
      </p:sp>
      <p:pic>
        <p:nvPicPr>
          <p:cNvPr id="6" name="Picture 2">
            <a:extLst>
              <a:ext uri="{FF2B5EF4-FFF2-40B4-BE49-F238E27FC236}">
                <a16:creationId xmlns:a16="http://schemas.microsoft.com/office/drawing/2014/main" id="{A7042F88-7E1A-AB47-98CD-C6406DF85E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9096" y="3739721"/>
            <a:ext cx="4623479" cy="260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87F4AA8E-A694-DA4E-84C8-37153DD64BC9}"/>
              </a:ext>
            </a:extLst>
          </p:cNvPr>
          <p:cNvSpPr txBox="1"/>
          <p:nvPr/>
        </p:nvSpPr>
        <p:spPr>
          <a:xfrm>
            <a:off x="3470310" y="5757867"/>
            <a:ext cx="2412460" cy="369332"/>
          </a:xfrm>
          <a:prstGeom prst="rect">
            <a:avLst/>
          </a:prstGeom>
          <a:noFill/>
        </p:spPr>
        <p:txBody>
          <a:bodyPr wrap="square" rtlCol="0">
            <a:spAutoFit/>
          </a:bodyPr>
          <a:lstStyle/>
          <a:p>
            <a:r>
              <a:rPr lang="en-US" b="1" dirty="0">
                <a:solidFill>
                  <a:schemeClr val="bg1"/>
                </a:solidFill>
              </a:rPr>
              <a:t>Sowing: February end</a:t>
            </a:r>
          </a:p>
        </p:txBody>
      </p:sp>
      <p:pic>
        <p:nvPicPr>
          <p:cNvPr id="8" name="Picture 2">
            <a:extLst>
              <a:ext uri="{FF2B5EF4-FFF2-40B4-BE49-F238E27FC236}">
                <a16:creationId xmlns:a16="http://schemas.microsoft.com/office/drawing/2014/main" id="{E0D3AA6D-48BD-B64F-A436-F84B873C0C36}"/>
              </a:ext>
            </a:extLst>
          </p:cNvPr>
          <p:cNvPicPr>
            <a:picLocks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33880" y="3739721"/>
            <a:ext cx="4667454" cy="260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54AE4E66-2731-824F-A0CE-075763E7A092}"/>
              </a:ext>
            </a:extLst>
          </p:cNvPr>
          <p:cNvSpPr txBox="1"/>
          <p:nvPr/>
        </p:nvSpPr>
        <p:spPr>
          <a:xfrm>
            <a:off x="7843984" y="5788347"/>
            <a:ext cx="2412460" cy="369332"/>
          </a:xfrm>
          <a:prstGeom prst="rect">
            <a:avLst/>
          </a:prstGeom>
          <a:noFill/>
        </p:spPr>
        <p:txBody>
          <a:bodyPr wrap="square" rtlCol="0">
            <a:spAutoFit/>
          </a:bodyPr>
          <a:lstStyle/>
          <a:p>
            <a:r>
              <a:rPr lang="en-US" b="1" dirty="0">
                <a:solidFill>
                  <a:schemeClr val="bg1"/>
                </a:solidFill>
              </a:rPr>
              <a:t>Sowing: Early March</a:t>
            </a:r>
          </a:p>
        </p:txBody>
      </p:sp>
    </p:spTree>
    <p:extLst>
      <p:ext uri="{BB962C8B-B14F-4D97-AF65-F5344CB8AC3E}">
        <p14:creationId xmlns:p14="http://schemas.microsoft.com/office/powerpoint/2010/main" val="3875901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7552" y="338328"/>
            <a:ext cx="10972800" cy="466344"/>
          </a:xfrm>
        </p:spPr>
        <p:txBody>
          <a:bodyPr>
            <a:normAutofit fontScale="90000"/>
          </a:bodyPr>
          <a:lstStyle/>
          <a:p>
            <a:pPr algn="ctr"/>
            <a:r>
              <a:rPr lang="en-US" sz="3200" b="1" dirty="0">
                <a:latin typeface="Arial" pitchFamily="34" charset="0"/>
                <a:cs typeface="Arial" pitchFamily="34" charset="0"/>
              </a:rPr>
              <a:t>Intercropping with Cotton</a:t>
            </a:r>
          </a:p>
        </p:txBody>
      </p:sp>
      <p:pic>
        <p:nvPicPr>
          <p:cNvPr id="3" name="Picture 2" descr="Cotton-redamaranth.jpg">
            <a:extLst>
              <a:ext uri="{FF2B5EF4-FFF2-40B4-BE49-F238E27FC236}">
                <a16:creationId xmlns:a16="http://schemas.microsoft.com/office/drawing/2014/main" id="{6F8D2116-F472-E349-8D61-12CFC9CBE5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160" y="1200912"/>
            <a:ext cx="4681728" cy="2633472"/>
          </a:xfrm>
          <a:prstGeom prst="rect">
            <a:avLst/>
          </a:prstGeom>
        </p:spPr>
      </p:pic>
      <p:pic>
        <p:nvPicPr>
          <p:cNvPr id="5" name="Picture 2" descr="Cotton with radish">
            <a:extLst>
              <a:ext uri="{FF2B5EF4-FFF2-40B4-BE49-F238E27FC236}">
                <a16:creationId xmlns:a16="http://schemas.microsoft.com/office/drawing/2014/main" id="{2B5C99A0-15A0-1A45-87E6-35D197A1E7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1616" y="1200912"/>
            <a:ext cx="4954695" cy="2633472"/>
          </a:xfrm>
          <a:prstGeom prst="rect">
            <a:avLst/>
          </a:prstGeom>
          <a:noFill/>
          <a:ln w="9525">
            <a:noFill/>
            <a:miter lim="800000"/>
            <a:headEnd/>
            <a:tailEnd/>
          </a:ln>
        </p:spPr>
      </p:pic>
      <p:pic>
        <p:nvPicPr>
          <p:cNvPr id="6" name="Picture 2" descr="Relay cotton with chilli">
            <a:extLst>
              <a:ext uri="{FF2B5EF4-FFF2-40B4-BE49-F238E27FC236}">
                <a16:creationId xmlns:a16="http://schemas.microsoft.com/office/drawing/2014/main" id="{14A06710-60F6-F740-A2F8-C0F28A8B4C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0160" y="3950208"/>
            <a:ext cx="4681728" cy="2491888"/>
          </a:xfrm>
          <a:prstGeom prst="rect">
            <a:avLst/>
          </a:prstGeom>
          <a:noFill/>
          <a:ln w="9525">
            <a:noFill/>
            <a:miter lim="800000"/>
            <a:headEnd/>
            <a:tailEnd/>
          </a:ln>
        </p:spPr>
      </p:pic>
      <p:pic>
        <p:nvPicPr>
          <p:cNvPr id="7" name="Picture 2" descr="picture 092">
            <a:extLst>
              <a:ext uri="{FF2B5EF4-FFF2-40B4-BE49-F238E27FC236}">
                <a16:creationId xmlns:a16="http://schemas.microsoft.com/office/drawing/2014/main" id="{13FB8EFC-A585-ED4A-A89E-D0169C340D5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1615" y="3950209"/>
            <a:ext cx="4954695" cy="2491888"/>
          </a:xfrm>
          <a:prstGeom prst="rect">
            <a:avLst/>
          </a:prstGeom>
          <a:noFill/>
          <a:ln w="9525">
            <a:noFill/>
            <a:miter lim="800000"/>
            <a:headEnd/>
            <a:tailEnd/>
          </a:ln>
        </p:spPr>
      </p:pic>
    </p:spTree>
    <p:extLst>
      <p:ext uri="{BB962C8B-B14F-4D97-AF65-F5344CB8AC3E}">
        <p14:creationId xmlns:p14="http://schemas.microsoft.com/office/powerpoint/2010/main" val="57465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5360" y="131064"/>
            <a:ext cx="10972800" cy="478536"/>
          </a:xfrm>
        </p:spPr>
        <p:txBody>
          <a:bodyPr>
            <a:normAutofit fontScale="90000"/>
          </a:bodyPr>
          <a:lstStyle/>
          <a:p>
            <a:pPr algn="ctr"/>
            <a:r>
              <a:rPr lang="en-US" sz="3600" b="1" dirty="0">
                <a:latin typeface="Arial" pitchFamily="34" charset="0"/>
                <a:cs typeface="Arial" pitchFamily="34" charset="0"/>
              </a:rPr>
              <a:t>Cotton Pest Management</a:t>
            </a:r>
          </a:p>
        </p:txBody>
      </p:sp>
      <p:pic>
        <p:nvPicPr>
          <p:cNvPr id="3" name="Picture 1" descr="E:\All picture\Bt cotton-15\DSC09569.JPG">
            <a:extLst>
              <a:ext uri="{FF2B5EF4-FFF2-40B4-BE49-F238E27FC236}">
                <a16:creationId xmlns:a16="http://schemas.microsoft.com/office/drawing/2014/main" id="{0DE89518-AE85-BC48-99F2-6523A61E8A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9056" y="3624937"/>
            <a:ext cx="4754880" cy="2999574"/>
          </a:xfrm>
          <a:prstGeom prst="rect">
            <a:avLst/>
          </a:prstGeom>
          <a:noFill/>
        </p:spPr>
      </p:pic>
      <p:pic>
        <p:nvPicPr>
          <p:cNvPr id="5" name="Picture 2" descr="F:\Bt Trial Photo\Bt cotton contained trial sowing 13-07-2015\DSC_0086.JPG">
            <a:extLst>
              <a:ext uri="{FF2B5EF4-FFF2-40B4-BE49-F238E27FC236}">
                <a16:creationId xmlns:a16="http://schemas.microsoft.com/office/drawing/2014/main" id="{1444F4F0-54F0-EF49-B091-FB1ED14647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5537" y="866985"/>
            <a:ext cx="6068484" cy="2667000"/>
          </a:xfrm>
          <a:prstGeom prst="rect">
            <a:avLst/>
          </a:prstGeom>
          <a:noFill/>
          <a:ln w="9525">
            <a:noFill/>
            <a:miter lim="800000"/>
            <a:headEnd/>
            <a:tailEnd/>
          </a:ln>
        </p:spPr>
      </p:pic>
      <p:pic>
        <p:nvPicPr>
          <p:cNvPr id="6" name="Picture 3" descr="C:\Users\User\Downloads\DSC_0282.JPG">
            <a:extLst>
              <a:ext uri="{FF2B5EF4-FFF2-40B4-BE49-F238E27FC236}">
                <a16:creationId xmlns:a16="http://schemas.microsoft.com/office/drawing/2014/main" id="{89653392-0946-2E4D-A0C1-BB5A59B7D6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08821" y="3608261"/>
            <a:ext cx="6045200" cy="3016250"/>
          </a:xfrm>
          <a:prstGeom prst="rect">
            <a:avLst/>
          </a:prstGeom>
          <a:noFill/>
          <a:ln w="9525">
            <a:noFill/>
            <a:miter lim="800000"/>
            <a:headEnd/>
            <a:tailEnd/>
          </a:ln>
        </p:spPr>
      </p:pic>
      <p:pic>
        <p:nvPicPr>
          <p:cNvPr id="7" name="Picture 6" descr="IMG_3502.JPG">
            <a:extLst>
              <a:ext uri="{FF2B5EF4-FFF2-40B4-BE49-F238E27FC236}">
                <a16:creationId xmlns:a16="http://schemas.microsoft.com/office/drawing/2014/main" id="{AA44889A-24C0-864E-B144-60C528AD40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056" y="859365"/>
            <a:ext cx="4754880" cy="2674620"/>
          </a:xfrm>
          <a:prstGeom prst="rect">
            <a:avLst/>
          </a:prstGeom>
        </p:spPr>
      </p:pic>
    </p:spTree>
    <p:extLst>
      <p:ext uri="{BB962C8B-B14F-4D97-AF65-F5344CB8AC3E}">
        <p14:creationId xmlns:p14="http://schemas.microsoft.com/office/powerpoint/2010/main" val="574651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76" y="155448"/>
            <a:ext cx="10972800" cy="368808"/>
          </a:xfrm>
        </p:spPr>
        <p:txBody>
          <a:bodyPr>
            <a:normAutofit fontScale="90000"/>
          </a:bodyPr>
          <a:lstStyle/>
          <a:p>
            <a:pPr algn="ctr"/>
            <a:r>
              <a:rPr lang="en-US" sz="3200" b="1" dirty="0">
                <a:latin typeface="Arial" pitchFamily="34" charset="0"/>
                <a:cs typeface="Arial" pitchFamily="34" charset="0"/>
              </a:rPr>
              <a:t>Cotton Harvesting</a:t>
            </a:r>
          </a:p>
        </p:txBody>
      </p:sp>
      <p:pic>
        <p:nvPicPr>
          <p:cNvPr id="3" name="Picture 2" descr="E:\All presentation\Rajshahi-14\IMG_0178.jpg">
            <a:extLst>
              <a:ext uri="{FF2B5EF4-FFF2-40B4-BE49-F238E27FC236}">
                <a16:creationId xmlns:a16="http://schemas.microsoft.com/office/drawing/2014/main" id="{E2E98E1A-EDDE-0C4D-B79D-E7EC78D169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94816" y="694944"/>
            <a:ext cx="4828032" cy="2715768"/>
          </a:xfrm>
          <a:prstGeom prst="rect">
            <a:avLst/>
          </a:prstGeom>
          <a:noFill/>
          <a:ln w="9525">
            <a:noFill/>
            <a:miter lim="800000"/>
            <a:headEnd/>
            <a:tailEnd/>
          </a:ln>
        </p:spPr>
      </p:pic>
      <p:pic>
        <p:nvPicPr>
          <p:cNvPr id="5" name="Picture 2" descr="C:\Users\User\Desktop\Marketing Jhenidah and jessore-15\DSC00595.JPG">
            <a:extLst>
              <a:ext uri="{FF2B5EF4-FFF2-40B4-BE49-F238E27FC236}">
                <a16:creationId xmlns:a16="http://schemas.microsoft.com/office/drawing/2014/main" id="{F52A068D-B0D2-A549-BE27-83FE759B50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32576" y="694944"/>
            <a:ext cx="4629189" cy="2715768"/>
          </a:xfrm>
          <a:prstGeom prst="rect">
            <a:avLst/>
          </a:prstGeom>
          <a:noFill/>
        </p:spPr>
      </p:pic>
      <p:sp>
        <p:nvSpPr>
          <p:cNvPr id="6" name="TextBox 5">
            <a:extLst>
              <a:ext uri="{FF2B5EF4-FFF2-40B4-BE49-F238E27FC236}">
                <a16:creationId xmlns:a16="http://schemas.microsoft.com/office/drawing/2014/main" id="{88F256C1-08C7-A845-8EA5-21B08BDB01AF}"/>
              </a:ext>
            </a:extLst>
          </p:cNvPr>
          <p:cNvSpPr txBox="1"/>
          <p:nvPr/>
        </p:nvSpPr>
        <p:spPr>
          <a:xfrm>
            <a:off x="3293526" y="2801307"/>
            <a:ext cx="2412460" cy="369332"/>
          </a:xfrm>
          <a:prstGeom prst="rect">
            <a:avLst/>
          </a:prstGeom>
          <a:noFill/>
        </p:spPr>
        <p:txBody>
          <a:bodyPr wrap="square" rtlCol="0">
            <a:spAutoFit/>
          </a:bodyPr>
          <a:lstStyle/>
          <a:p>
            <a:pPr algn="r"/>
            <a:r>
              <a:rPr lang="en-US" b="1" dirty="0">
                <a:solidFill>
                  <a:schemeClr val="bg1"/>
                </a:solidFill>
              </a:rPr>
              <a:t>Harvesting</a:t>
            </a:r>
          </a:p>
        </p:txBody>
      </p:sp>
      <p:sp>
        <p:nvSpPr>
          <p:cNvPr id="7" name="TextBox 6">
            <a:extLst>
              <a:ext uri="{FF2B5EF4-FFF2-40B4-BE49-F238E27FC236}">
                <a16:creationId xmlns:a16="http://schemas.microsoft.com/office/drawing/2014/main" id="{1CF50ED8-AAA8-BC4C-AB06-FF0E2D94B169}"/>
              </a:ext>
            </a:extLst>
          </p:cNvPr>
          <p:cNvSpPr txBox="1"/>
          <p:nvPr/>
        </p:nvSpPr>
        <p:spPr>
          <a:xfrm>
            <a:off x="8261118" y="694944"/>
            <a:ext cx="2412460" cy="369332"/>
          </a:xfrm>
          <a:prstGeom prst="rect">
            <a:avLst/>
          </a:prstGeom>
          <a:noFill/>
        </p:spPr>
        <p:txBody>
          <a:bodyPr wrap="square" rtlCol="0">
            <a:spAutoFit/>
          </a:bodyPr>
          <a:lstStyle/>
          <a:p>
            <a:pPr algn="r"/>
            <a:r>
              <a:rPr lang="en-US" b="1" dirty="0">
                <a:solidFill>
                  <a:schemeClr val="bg1"/>
                </a:solidFill>
              </a:rPr>
              <a:t>Marketing</a:t>
            </a:r>
          </a:p>
        </p:txBody>
      </p:sp>
      <p:pic>
        <p:nvPicPr>
          <p:cNvPr id="8" name="Picture 2" descr="I:\Photo of  Pragpur Cotton 4-1-15\DSC00650.JPG">
            <a:extLst>
              <a:ext uri="{FF2B5EF4-FFF2-40B4-BE49-F238E27FC236}">
                <a16:creationId xmlns:a16="http://schemas.microsoft.com/office/drawing/2014/main" id="{971EC89D-0DF1-864E-A98D-B8B50839ACAF}"/>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231391" y="3508248"/>
            <a:ext cx="4791457" cy="2732902"/>
          </a:xfrm>
          <a:prstGeom prst="rect">
            <a:avLst/>
          </a:prstGeom>
          <a:noFill/>
        </p:spPr>
      </p:pic>
      <p:sp>
        <p:nvSpPr>
          <p:cNvPr id="9" name="TextBox 8">
            <a:extLst>
              <a:ext uri="{FF2B5EF4-FFF2-40B4-BE49-F238E27FC236}">
                <a16:creationId xmlns:a16="http://schemas.microsoft.com/office/drawing/2014/main" id="{9FEB988F-3787-0E47-B4D4-6EB36554EC29}"/>
              </a:ext>
            </a:extLst>
          </p:cNvPr>
          <p:cNvSpPr txBox="1"/>
          <p:nvPr/>
        </p:nvSpPr>
        <p:spPr>
          <a:xfrm>
            <a:off x="1373286" y="3508248"/>
            <a:ext cx="2412460" cy="369332"/>
          </a:xfrm>
          <a:prstGeom prst="rect">
            <a:avLst/>
          </a:prstGeom>
          <a:noFill/>
        </p:spPr>
        <p:txBody>
          <a:bodyPr wrap="square" rtlCol="0">
            <a:spAutoFit/>
          </a:bodyPr>
          <a:lstStyle/>
          <a:p>
            <a:pPr algn="r"/>
            <a:r>
              <a:rPr lang="en-US" b="1" dirty="0">
                <a:solidFill>
                  <a:schemeClr val="bg1"/>
                </a:solidFill>
              </a:rPr>
              <a:t>Stalks</a:t>
            </a:r>
          </a:p>
        </p:txBody>
      </p:sp>
      <p:sp>
        <p:nvSpPr>
          <p:cNvPr id="11" name="TextBox 10">
            <a:extLst>
              <a:ext uri="{FF2B5EF4-FFF2-40B4-BE49-F238E27FC236}">
                <a16:creationId xmlns:a16="http://schemas.microsoft.com/office/drawing/2014/main" id="{D2775D3E-1BDB-BC47-A52C-D0CAF876CBD4}"/>
              </a:ext>
            </a:extLst>
          </p:cNvPr>
          <p:cNvSpPr txBox="1"/>
          <p:nvPr/>
        </p:nvSpPr>
        <p:spPr>
          <a:xfrm>
            <a:off x="6425183" y="5660136"/>
            <a:ext cx="945789" cy="369332"/>
          </a:xfrm>
          <a:prstGeom prst="rect">
            <a:avLst/>
          </a:prstGeom>
          <a:noFill/>
        </p:spPr>
        <p:txBody>
          <a:bodyPr wrap="square" rtlCol="0">
            <a:spAutoFit/>
          </a:bodyPr>
          <a:lstStyle/>
          <a:p>
            <a:r>
              <a:rPr lang="en-US" b="1" dirty="0">
                <a:solidFill>
                  <a:schemeClr val="bg1"/>
                </a:solidFill>
              </a:rPr>
              <a:t>Oil</a:t>
            </a:r>
          </a:p>
        </p:txBody>
      </p:sp>
      <p:pic>
        <p:nvPicPr>
          <p:cNvPr id="12" name="Picture 2" descr="H:\PRESENTATION\20160717_112554.jpg">
            <a:extLst>
              <a:ext uri="{FF2B5EF4-FFF2-40B4-BE49-F238E27FC236}">
                <a16:creationId xmlns:a16="http://schemas.microsoft.com/office/drawing/2014/main" id="{DF2BD157-DB4F-FE44-BC77-B798B871039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64743" y="3508248"/>
            <a:ext cx="4597022" cy="2732902"/>
          </a:xfrm>
          <a:prstGeom prst="rect">
            <a:avLst/>
          </a:prstGeom>
          <a:noFill/>
        </p:spPr>
      </p:pic>
      <p:sp>
        <p:nvSpPr>
          <p:cNvPr id="13" name="TextBox 12">
            <a:extLst>
              <a:ext uri="{FF2B5EF4-FFF2-40B4-BE49-F238E27FC236}">
                <a16:creationId xmlns:a16="http://schemas.microsoft.com/office/drawing/2014/main" id="{F456081E-047E-3243-9F73-B2CA0FC27DC7}"/>
              </a:ext>
            </a:extLst>
          </p:cNvPr>
          <p:cNvSpPr txBox="1"/>
          <p:nvPr/>
        </p:nvSpPr>
        <p:spPr>
          <a:xfrm>
            <a:off x="8133102" y="5660136"/>
            <a:ext cx="2412460" cy="369332"/>
          </a:xfrm>
          <a:prstGeom prst="rect">
            <a:avLst/>
          </a:prstGeom>
          <a:noFill/>
        </p:spPr>
        <p:txBody>
          <a:bodyPr wrap="square" rtlCol="0">
            <a:spAutoFit/>
          </a:bodyPr>
          <a:lstStyle/>
          <a:p>
            <a:pPr algn="r"/>
            <a:r>
              <a:rPr lang="en-US" b="1" dirty="0">
                <a:solidFill>
                  <a:schemeClr val="bg1"/>
                </a:solidFill>
              </a:rPr>
              <a:t>Technology Transfer</a:t>
            </a:r>
          </a:p>
        </p:txBody>
      </p:sp>
    </p:spTree>
    <p:extLst>
      <p:ext uri="{BB962C8B-B14F-4D97-AF65-F5344CB8AC3E}">
        <p14:creationId xmlns:p14="http://schemas.microsoft.com/office/powerpoint/2010/main" val="57465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descr="BD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3391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8" descr="CDB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84000" y="0"/>
            <a:ext cx="50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7" descr="H:\Addil Secretary Madam\DSC015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3600" y="0"/>
            <a:ext cx="751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978400" y="228600"/>
            <a:ext cx="3556000" cy="7620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dirty="0"/>
              <a:t>Cotton Seed oil refinery </a:t>
            </a:r>
          </a:p>
        </p:txBody>
      </p:sp>
      <p:pic>
        <p:nvPicPr>
          <p:cNvPr id="36872"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34401" y="-5366"/>
            <a:ext cx="370839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ame 9"/>
          <p:cNvSpPr/>
          <p:nvPr/>
        </p:nvSpPr>
        <p:spPr>
          <a:xfrm>
            <a:off x="0" y="4648200"/>
            <a:ext cx="4673600" cy="2209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36874" name="Picture 6" descr="IMG_226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601" y="-25757"/>
            <a:ext cx="4521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2" descr="E:\All picture\Ginning picture\CameraZOOM-2015021718305230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709" y="2400300"/>
            <a:ext cx="462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rved Right Arrow 11"/>
          <p:cNvSpPr/>
          <p:nvPr/>
        </p:nvSpPr>
        <p:spPr>
          <a:xfrm>
            <a:off x="1524000" y="2209800"/>
            <a:ext cx="711200" cy="1066800"/>
          </a:xfrm>
          <a:prstGeom prst="curved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tx1"/>
              </a:solidFill>
            </a:endParaRPr>
          </a:p>
        </p:txBody>
      </p:sp>
      <p:sp>
        <p:nvSpPr>
          <p:cNvPr id="14" name="Striped Right Arrow 13"/>
          <p:cNvSpPr/>
          <p:nvPr/>
        </p:nvSpPr>
        <p:spPr>
          <a:xfrm rot="5400000">
            <a:off x="2246291" y="3786436"/>
            <a:ext cx="914400" cy="406400"/>
          </a:xfrm>
          <a:prstGeom prst="striped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pic>
        <p:nvPicPr>
          <p:cNvPr id="13" name="Picture 2" descr="IMG_2713"/>
          <p:cNvPicPr>
            <a:picLocks noGrp="1" noChangeAspect="1" noChangeArrowheads="1"/>
          </p:cNvPicPr>
          <p:nvPr>
            <p:ph idx="1"/>
          </p:nvPr>
        </p:nvPicPr>
        <p:blipFill>
          <a:blip r:embed="rId8" cstate="email">
            <a:extLst>
              <a:ext uri="{28A0092B-C50C-407E-A947-70E740481C1C}">
                <a14:useLocalDpi xmlns:a14="http://schemas.microsoft.com/office/drawing/2010/main"/>
              </a:ext>
            </a:extLst>
          </a:blip>
          <a:srcRect/>
          <a:stretch>
            <a:fillRect/>
          </a:stretch>
        </p:blipFill>
        <p:spPr>
          <a:xfrm>
            <a:off x="101601" y="4520486"/>
            <a:ext cx="4521200" cy="2337515"/>
          </a:xfrm>
        </p:spPr>
      </p:pic>
    </p:spTree>
    <p:extLst>
      <p:ext uri="{BB962C8B-B14F-4D97-AF65-F5344CB8AC3E}">
        <p14:creationId xmlns:p14="http://schemas.microsoft.com/office/powerpoint/2010/main" val="3846789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503238"/>
            <a:ext cx="10972800" cy="6126163"/>
          </a:xfrm>
        </p:spPr>
        <p:txBody>
          <a:bodyPr>
            <a:normAutofit/>
          </a:bodyPr>
          <a:lstStyle/>
          <a:p>
            <a:pPr lvl="0"/>
            <a:r>
              <a:rPr lang="en-US" dirty="0">
                <a:solidFill>
                  <a:srgbClr val="0000CC"/>
                </a:solidFill>
                <a:latin typeface="Arial" pitchFamily="34" charset="0"/>
                <a:cs typeface="Arial" pitchFamily="34" charset="0"/>
              </a:rPr>
              <a:t>Land selection: </a:t>
            </a:r>
            <a:r>
              <a:rPr lang="en-US" dirty="0">
                <a:latin typeface="Arial" pitchFamily="34" charset="0"/>
                <a:cs typeface="Arial" pitchFamily="34" charset="0"/>
              </a:rPr>
              <a:t>Well drained high and medium high land is used for cotton cultivation</a:t>
            </a:r>
            <a:endParaRPr lang="it-IT" dirty="0">
              <a:latin typeface="Arial" pitchFamily="34" charset="0"/>
              <a:cs typeface="Arial" pitchFamily="34" charset="0"/>
            </a:endParaRPr>
          </a:p>
          <a:p>
            <a:pPr lvl="0"/>
            <a:r>
              <a:rPr lang="en-US" dirty="0">
                <a:solidFill>
                  <a:srgbClr val="0000CC"/>
                </a:solidFill>
                <a:latin typeface="Arial" pitchFamily="34" charset="0"/>
                <a:cs typeface="Arial" pitchFamily="34" charset="0"/>
              </a:rPr>
              <a:t>Land Preparation</a:t>
            </a:r>
            <a:r>
              <a:rPr lang="en-US" dirty="0">
                <a:latin typeface="Arial" pitchFamily="34" charset="0"/>
                <a:cs typeface="Arial" pitchFamily="34" charset="0"/>
              </a:rPr>
              <a:t>: Land is ploughed deeply in 3-4 times followed by laddering </a:t>
            </a:r>
            <a:endParaRPr lang="it-IT" dirty="0">
              <a:latin typeface="Arial" pitchFamily="34" charset="0"/>
              <a:cs typeface="Arial" pitchFamily="34" charset="0"/>
            </a:endParaRPr>
          </a:p>
          <a:p>
            <a:pPr lvl="0"/>
            <a:r>
              <a:rPr lang="en-US" dirty="0">
                <a:solidFill>
                  <a:srgbClr val="0000CC"/>
                </a:solidFill>
                <a:latin typeface="Arial" pitchFamily="34" charset="0"/>
                <a:cs typeface="Arial" pitchFamily="34" charset="0"/>
              </a:rPr>
              <a:t>Variety selection: </a:t>
            </a:r>
            <a:r>
              <a:rPr lang="en-US" dirty="0">
                <a:latin typeface="Arial" pitchFamily="34" charset="0"/>
                <a:cs typeface="Arial" pitchFamily="34" charset="0"/>
              </a:rPr>
              <a:t>CDB released HYV varieties are used by the farmers</a:t>
            </a:r>
            <a:endParaRPr lang="it-IT" dirty="0">
              <a:latin typeface="Arial" pitchFamily="34" charset="0"/>
              <a:cs typeface="Arial" pitchFamily="34" charset="0"/>
            </a:endParaRPr>
          </a:p>
          <a:p>
            <a:pPr lvl="0"/>
            <a:r>
              <a:rPr lang="en-US" dirty="0">
                <a:solidFill>
                  <a:srgbClr val="0000CC"/>
                </a:solidFill>
                <a:latin typeface="Arial" pitchFamily="34" charset="0"/>
                <a:cs typeface="Arial" pitchFamily="34" charset="0"/>
              </a:rPr>
              <a:t>Sowing time</a:t>
            </a:r>
            <a:r>
              <a:rPr lang="en-US" dirty="0">
                <a:latin typeface="Arial" pitchFamily="34" charset="0"/>
                <a:cs typeface="Arial" pitchFamily="34" charset="0"/>
              </a:rPr>
              <a:t>: Depending on weather condition sowing time ranges from mid July to mid August</a:t>
            </a:r>
            <a:endParaRPr lang="it-IT" dirty="0">
              <a:latin typeface="Arial" pitchFamily="34" charset="0"/>
              <a:cs typeface="Arial" pitchFamily="34" charset="0"/>
            </a:endParaRPr>
          </a:p>
          <a:p>
            <a:pPr lvl="0"/>
            <a:r>
              <a:rPr lang="en-US" dirty="0">
                <a:solidFill>
                  <a:srgbClr val="0000CC"/>
                </a:solidFill>
                <a:latin typeface="Arial" pitchFamily="34" charset="0"/>
                <a:cs typeface="Arial" pitchFamily="34" charset="0"/>
              </a:rPr>
              <a:t>Seed rate: </a:t>
            </a:r>
            <a:r>
              <a:rPr lang="en-US" dirty="0">
                <a:latin typeface="Arial" pitchFamily="34" charset="0"/>
                <a:cs typeface="Arial" pitchFamily="34" charset="0"/>
              </a:rPr>
              <a:t>8-10 kg ha</a:t>
            </a:r>
            <a:r>
              <a:rPr lang="en-US" baseline="30000" dirty="0">
                <a:latin typeface="Arial" pitchFamily="34" charset="0"/>
                <a:cs typeface="Arial" pitchFamily="34" charset="0"/>
              </a:rPr>
              <a:t>-1</a:t>
            </a:r>
            <a:endParaRPr lang="it-IT" dirty="0">
              <a:latin typeface="Arial" pitchFamily="34" charset="0"/>
              <a:cs typeface="Arial" pitchFamily="34" charset="0"/>
            </a:endParaRPr>
          </a:p>
          <a:p>
            <a:pPr lvl="0"/>
            <a:r>
              <a:rPr lang="en-US" dirty="0">
                <a:solidFill>
                  <a:srgbClr val="0000CC"/>
                </a:solidFill>
                <a:latin typeface="Arial" pitchFamily="34" charset="0"/>
                <a:cs typeface="Arial" pitchFamily="34" charset="0"/>
              </a:rPr>
              <a:t>Spacing:</a:t>
            </a:r>
            <a:r>
              <a:rPr lang="en-US" dirty="0">
                <a:latin typeface="Arial" pitchFamily="34" charset="0"/>
                <a:cs typeface="Arial" pitchFamily="34" charset="0"/>
              </a:rPr>
              <a:t> Line to line 90 cm and plat to plant 30 cm depending on soil type and sowing time</a:t>
            </a:r>
          </a:p>
          <a:p>
            <a:pPr lvl="0"/>
            <a:r>
              <a:rPr lang="en-US" dirty="0">
                <a:solidFill>
                  <a:srgbClr val="7030A0"/>
                </a:solidFill>
                <a:latin typeface="Arial" pitchFamily="34" charset="0"/>
                <a:cs typeface="Arial" pitchFamily="34" charset="0"/>
              </a:rPr>
              <a:t>Removal of Vegetative </a:t>
            </a:r>
            <a:r>
              <a:rPr lang="en-US" dirty="0">
                <a:latin typeface="Arial" pitchFamily="34" charset="0"/>
                <a:cs typeface="Arial" pitchFamily="34" charset="0"/>
              </a:rPr>
              <a:t>Branch</a:t>
            </a:r>
            <a:endParaRPr lang="it-IT" dirty="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533401"/>
            <a:ext cx="10972800" cy="5592763"/>
          </a:xfrm>
        </p:spPr>
        <p:txBody>
          <a:bodyPr>
            <a:noAutofit/>
          </a:bodyPr>
          <a:lstStyle/>
          <a:p>
            <a:pPr lvl="0"/>
            <a:r>
              <a:rPr lang="en-US" dirty="0">
                <a:solidFill>
                  <a:srgbClr val="0000CC"/>
                </a:solidFill>
                <a:latin typeface="Arial" pitchFamily="34" charset="0"/>
                <a:cs typeface="Arial" pitchFamily="34" charset="0"/>
              </a:rPr>
              <a:t>Split Application of Fertilizer</a:t>
            </a:r>
            <a:r>
              <a:rPr lang="en-US" dirty="0">
                <a:latin typeface="Arial" pitchFamily="34" charset="0"/>
                <a:cs typeface="Arial" pitchFamily="34" charset="0"/>
              </a:rPr>
              <a:t>: Chemical fertilizers such as N, P, K, S, Zn, B and Mg are applied at 4 splits (</a:t>
            </a:r>
            <a:r>
              <a:rPr lang="en-US" dirty="0">
                <a:solidFill>
                  <a:srgbClr val="0000CC"/>
                </a:solidFill>
                <a:latin typeface="Arial" pitchFamily="34" charset="0"/>
                <a:cs typeface="Arial" pitchFamily="34" charset="0"/>
              </a:rPr>
              <a:t>basal, 20-25, 40-50, 60-70, 70-80 days after sowing</a:t>
            </a:r>
            <a:r>
              <a:rPr lang="en-US" dirty="0">
                <a:latin typeface="Arial" pitchFamily="34" charset="0"/>
                <a:cs typeface="Arial" pitchFamily="34" charset="0"/>
              </a:rPr>
              <a:t>).</a:t>
            </a:r>
            <a:endParaRPr lang="it-IT" dirty="0">
              <a:latin typeface="Arial" pitchFamily="34" charset="0"/>
              <a:cs typeface="Arial" pitchFamily="34" charset="0"/>
            </a:endParaRPr>
          </a:p>
          <a:p>
            <a:pPr lvl="0"/>
            <a:r>
              <a:rPr lang="en-US" dirty="0">
                <a:solidFill>
                  <a:srgbClr val="0000CC"/>
                </a:solidFill>
                <a:latin typeface="Arial" pitchFamily="34" charset="0"/>
                <a:cs typeface="Arial" pitchFamily="34" charset="0"/>
              </a:rPr>
              <a:t>Foliar fertilization</a:t>
            </a:r>
            <a:r>
              <a:rPr lang="en-US" dirty="0">
                <a:latin typeface="Arial" pitchFamily="34" charset="0"/>
                <a:cs typeface="Arial" pitchFamily="34" charset="0"/>
              </a:rPr>
              <a:t>: Nutrient specially nitrogen, potassium, Boron &amp; Zinc are applied as  foliar spray during reproductive stage of cotton</a:t>
            </a:r>
          </a:p>
          <a:p>
            <a:pPr lvl="0"/>
            <a:r>
              <a:rPr lang="en-US" dirty="0">
                <a:latin typeface="Arial" pitchFamily="34" charset="0"/>
                <a:cs typeface="Arial" pitchFamily="34" charset="0"/>
              </a:rPr>
              <a:t>Use of Growth Regulator</a:t>
            </a:r>
            <a:endParaRPr lang="it-IT"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30334"/>
          </a:xfrm>
        </p:spPr>
        <p:txBody>
          <a:bodyPr>
            <a:noAutofit/>
          </a:bodyPr>
          <a:lstStyle/>
          <a:p>
            <a:pPr algn="ctr"/>
            <a:r>
              <a:rPr lang="en-US" sz="3200" b="1" dirty="0">
                <a:latin typeface="Arial" pitchFamily="34" charset="0"/>
                <a:cs typeface="Arial" pitchFamily="34" charset="0"/>
              </a:rPr>
              <a:t>Development of cotton sector in Africa</a:t>
            </a:r>
          </a:p>
        </p:txBody>
      </p:sp>
      <p:sp>
        <p:nvSpPr>
          <p:cNvPr id="3" name="Content Placeholder 2"/>
          <p:cNvSpPr>
            <a:spLocks noGrp="1"/>
          </p:cNvSpPr>
          <p:nvPr>
            <p:ph idx="1"/>
          </p:nvPr>
        </p:nvSpPr>
        <p:spPr>
          <a:xfrm>
            <a:off x="838200" y="965914"/>
            <a:ext cx="10515600" cy="5756857"/>
          </a:xfrm>
        </p:spPr>
        <p:txBody>
          <a:bodyPr>
            <a:normAutofit/>
          </a:bodyPr>
          <a:lstStyle/>
          <a:p>
            <a:pPr lvl="1"/>
            <a:r>
              <a:rPr lang="en-US" sz="2600" b="1" dirty="0"/>
              <a:t>Increasing the scale of production: </a:t>
            </a:r>
          </a:p>
          <a:p>
            <a:pPr marL="457200" lvl="1" indent="0">
              <a:buNone/>
            </a:pPr>
            <a:r>
              <a:rPr lang="en-US" sz="2600" dirty="0"/>
              <a:t>-Larger scale projects and a better support by national services and policies will definitively contribute to bring down production costs, increase productivity  </a:t>
            </a:r>
          </a:p>
          <a:p>
            <a:pPr lvl="1"/>
            <a:r>
              <a:rPr lang="en-US" sz="2600" b="1" dirty="0"/>
              <a:t>Improving access to good quality seeds: </a:t>
            </a:r>
          </a:p>
          <a:p>
            <a:pPr marL="457200" lvl="1" indent="0">
              <a:buNone/>
            </a:pPr>
            <a:r>
              <a:rPr lang="en-US" sz="2600" dirty="0"/>
              <a:t>Public research institutes capacity need to be strengthened to produce sufficient quantity of good quality seed</a:t>
            </a:r>
          </a:p>
          <a:p>
            <a:pPr lvl="1"/>
            <a:r>
              <a:rPr lang="en-US" sz="2600" b="1" dirty="0"/>
              <a:t>Promoting IPM practices</a:t>
            </a:r>
            <a:r>
              <a:rPr lang="en-US" sz="2600" dirty="0"/>
              <a:t>: </a:t>
            </a:r>
          </a:p>
          <a:p>
            <a:pPr marL="457200" lvl="1" indent="0">
              <a:buNone/>
            </a:pPr>
            <a:r>
              <a:rPr lang="en-US" sz="2600" dirty="0"/>
              <a:t>-A country-specific practical training </a:t>
            </a:r>
            <a:r>
              <a:rPr lang="en-US" sz="2600" dirty="0" err="1"/>
              <a:t>programme</a:t>
            </a:r>
            <a:r>
              <a:rPr lang="en-US" sz="2600" dirty="0"/>
              <a:t> for smallholders and export-oriented farmers needs to be developed. </a:t>
            </a:r>
          </a:p>
          <a:p>
            <a:pPr marL="457200" lvl="1" indent="0">
              <a:buNone/>
            </a:pPr>
            <a:r>
              <a:rPr lang="en-US" sz="2600" dirty="0"/>
              <a:t>-smallholders should be first on GAP and some the basic principles of IPM, whereas the focus for export-oriented farmers can be fully on IPM.</a:t>
            </a:r>
          </a:p>
          <a:p>
            <a:endParaRPr lang="en-US" dirty="0"/>
          </a:p>
        </p:txBody>
      </p:sp>
    </p:spTree>
    <p:extLst>
      <p:ext uri="{BB962C8B-B14F-4D97-AF65-F5344CB8AC3E}">
        <p14:creationId xmlns:p14="http://schemas.microsoft.com/office/powerpoint/2010/main" val="254547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609600"/>
            <a:ext cx="10972800" cy="5562600"/>
          </a:xfrm>
        </p:spPr>
        <p:txBody>
          <a:bodyPr>
            <a:noAutofit/>
          </a:bodyPr>
          <a:lstStyle/>
          <a:p>
            <a:pPr lvl="0"/>
            <a:r>
              <a:rPr lang="en-US" sz="3000" dirty="0">
                <a:solidFill>
                  <a:srgbClr val="0000CC"/>
                </a:solidFill>
                <a:latin typeface="Arial" pitchFamily="34" charset="0"/>
                <a:cs typeface="Arial" pitchFamily="34" charset="0"/>
              </a:rPr>
              <a:t>Weeding: </a:t>
            </a:r>
            <a:r>
              <a:rPr lang="en-US" sz="3000" dirty="0">
                <a:latin typeface="Arial" pitchFamily="34" charset="0"/>
                <a:cs typeface="Arial" pitchFamily="34" charset="0"/>
              </a:rPr>
              <a:t>The cotton field is kept free from weed specially the first 60 days after sowing.</a:t>
            </a:r>
            <a:endParaRPr lang="it-IT" sz="3000" dirty="0">
              <a:latin typeface="Arial" pitchFamily="34" charset="0"/>
              <a:cs typeface="Arial" pitchFamily="34" charset="0"/>
            </a:endParaRPr>
          </a:p>
          <a:p>
            <a:pPr lvl="0"/>
            <a:r>
              <a:rPr lang="en-US" sz="3000" dirty="0">
                <a:solidFill>
                  <a:srgbClr val="0000CC"/>
                </a:solidFill>
                <a:latin typeface="Arial" pitchFamily="34" charset="0"/>
                <a:cs typeface="Arial" pitchFamily="34" charset="0"/>
              </a:rPr>
              <a:t>Pest management: </a:t>
            </a:r>
            <a:r>
              <a:rPr lang="en-US" sz="3000" dirty="0">
                <a:latin typeface="Arial" pitchFamily="34" charset="0"/>
                <a:cs typeface="Arial" pitchFamily="34" charset="0"/>
              </a:rPr>
              <a:t>IPM based pest management strategies are adopted by the farmers such as regular scouting of pest, using cultural practices like as hand picking of bollworm larvae, use of pheromone trap,   use of bio-pesticide, etc.</a:t>
            </a:r>
            <a:endParaRPr lang="it-IT" sz="3000" dirty="0">
              <a:latin typeface="Arial" pitchFamily="34" charset="0"/>
              <a:cs typeface="Arial" pitchFamily="34" charset="0"/>
            </a:endParaRPr>
          </a:p>
          <a:p>
            <a:pPr lvl="0"/>
            <a:r>
              <a:rPr lang="en-US" sz="3000" dirty="0">
                <a:solidFill>
                  <a:srgbClr val="0000CC"/>
                </a:solidFill>
                <a:latin typeface="Arial" pitchFamily="34" charset="0"/>
                <a:cs typeface="Arial" pitchFamily="34" charset="0"/>
              </a:rPr>
              <a:t>Harvesting: </a:t>
            </a:r>
            <a:r>
              <a:rPr lang="en-US" sz="3000" dirty="0">
                <a:latin typeface="Arial" pitchFamily="34" charset="0"/>
                <a:cs typeface="Arial" pitchFamily="34" charset="0"/>
              </a:rPr>
              <a:t>Harvesting is done manually </a:t>
            </a:r>
            <a:endParaRPr lang="it-IT" sz="3000" dirty="0">
              <a:latin typeface="Arial" pitchFamily="34" charset="0"/>
              <a:cs typeface="Arial" pitchFamily="34" charset="0"/>
            </a:endParaRPr>
          </a:p>
          <a:p>
            <a:r>
              <a:rPr lang="en-US" sz="3000" dirty="0">
                <a:solidFill>
                  <a:srgbClr val="0000CC"/>
                </a:solidFill>
                <a:latin typeface="Arial" pitchFamily="34" charset="0"/>
                <a:cs typeface="Arial" pitchFamily="34" charset="0"/>
              </a:rPr>
              <a:t>Drying and storing: </a:t>
            </a:r>
            <a:r>
              <a:rPr lang="en-US" sz="3000" dirty="0">
                <a:latin typeface="Arial" pitchFamily="34" charset="0"/>
                <a:cs typeface="Arial" pitchFamily="34" charset="0"/>
              </a:rPr>
              <a:t>Harvested bolls are dried well and stored in a dry place before selling </a:t>
            </a:r>
          </a:p>
          <a:p>
            <a:endParaRPr lang="en-US" sz="3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Our Gratitude to….</a:t>
            </a:r>
          </a:p>
        </p:txBody>
      </p:sp>
      <p:pic>
        <p:nvPicPr>
          <p:cNvPr id="3077" name="Picture 5"/>
          <p:cNvPicPr>
            <a:picLocks noChangeAspect="1" noChangeArrowheads="1"/>
          </p:cNvPicPr>
          <p:nvPr/>
        </p:nvPicPr>
        <p:blipFill>
          <a:blip r:embed="rId2"/>
          <a:srcRect/>
          <a:stretch>
            <a:fillRect/>
          </a:stretch>
        </p:blipFill>
        <p:spPr bwMode="auto">
          <a:xfrm>
            <a:off x="106257" y="1836128"/>
            <a:ext cx="11901967" cy="1655227"/>
          </a:xfrm>
          <a:prstGeom prst="rect">
            <a:avLst/>
          </a:prstGeom>
          <a:noFill/>
          <a:ln w="9525">
            <a:noFill/>
            <a:miter lim="800000"/>
            <a:headEnd/>
            <a:tailEnd/>
          </a:ln>
          <a:effectLst/>
        </p:spPr>
      </p:pic>
      <p:pic>
        <p:nvPicPr>
          <p:cNvPr id="4" name="Picture 3" descr="logo"/>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388" y="4045111"/>
            <a:ext cx="1746539" cy="1589206"/>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973328852"/>
              </p:ext>
            </p:extLst>
          </p:nvPr>
        </p:nvGraphicFramePr>
        <p:xfrm>
          <a:off x="524435" y="3993776"/>
          <a:ext cx="9941774" cy="1640541"/>
        </p:xfrm>
        <a:graphic>
          <a:graphicData uri="http://schemas.openxmlformats.org/drawingml/2006/table">
            <a:tbl>
              <a:tblPr firstRow="1" bandRow="1">
                <a:tableStyleId>{D27102A9-8310-4765-A935-A1911B00CA55}</a:tableStyleId>
              </a:tblPr>
              <a:tblGrid>
                <a:gridCol w="2124636">
                  <a:extLst>
                    <a:ext uri="{9D8B030D-6E8A-4147-A177-3AD203B41FA5}">
                      <a16:colId xmlns:a16="http://schemas.microsoft.com/office/drawing/2014/main" val="20000"/>
                    </a:ext>
                  </a:extLst>
                </a:gridCol>
                <a:gridCol w="7817138">
                  <a:extLst>
                    <a:ext uri="{9D8B030D-6E8A-4147-A177-3AD203B41FA5}">
                      <a16:colId xmlns:a16="http://schemas.microsoft.com/office/drawing/2014/main" val="20001"/>
                    </a:ext>
                  </a:extLst>
                </a:gridCol>
              </a:tblGrid>
              <a:tr h="1640541">
                <a:tc>
                  <a:txBody>
                    <a:bodyPr/>
                    <a:lstStyle/>
                    <a:p>
                      <a:endParaRPr lang="en-US" dirty="0"/>
                    </a:p>
                  </a:txBody>
                  <a:tcPr/>
                </a:tc>
                <a:tc>
                  <a:txBody>
                    <a:bodyPr/>
                    <a:lstStyle/>
                    <a:p>
                      <a:r>
                        <a:rPr lang="en-ZA" sz="4000" b="1" kern="1200" dirty="0">
                          <a:solidFill>
                            <a:schemeClr val="tx1"/>
                          </a:solidFill>
                          <a:effectLst/>
                          <a:latin typeface="+mn-lt"/>
                          <a:ea typeface="+mn-ea"/>
                          <a:cs typeface="+mn-cs"/>
                        </a:rPr>
                        <a:t>THE SOUTHERN AND EASTERN AFRICAN COTTON FORUM (SEACF)</a:t>
                      </a:r>
                      <a:endParaRPr lang="en-US" sz="4000"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imated-gifs.eu/website-thanks/0103.gif"/>
          <p:cNvPicPr>
            <a:picLocks noChangeAspect="1" noChangeArrowheads="1" noCrop="1"/>
          </p:cNvPicPr>
          <p:nvPr/>
        </p:nvPicPr>
        <p:blipFill>
          <a:blip r:embed="rId2"/>
          <a:srcRect/>
          <a:stretch>
            <a:fillRect/>
          </a:stretch>
        </p:blipFill>
        <p:spPr bwMode="auto">
          <a:xfrm>
            <a:off x="2844800" y="2057400"/>
            <a:ext cx="7112000" cy="266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36" y="1"/>
            <a:ext cx="10515600" cy="618186"/>
          </a:xfrm>
        </p:spPr>
        <p:txBody>
          <a:bodyPr>
            <a:normAutofit fontScale="90000"/>
          </a:bodyPr>
          <a:lstStyle/>
          <a:p>
            <a:pPr algn="ctr"/>
            <a:r>
              <a:rPr lang="en-US" b="1" dirty="0"/>
              <a:t>Development of cotton sector in Africa</a:t>
            </a:r>
            <a:endParaRPr lang="en-US" dirty="0"/>
          </a:p>
        </p:txBody>
      </p:sp>
      <p:sp>
        <p:nvSpPr>
          <p:cNvPr id="3" name="Content Placeholder 2"/>
          <p:cNvSpPr>
            <a:spLocks noGrp="1"/>
          </p:cNvSpPr>
          <p:nvPr>
            <p:ph idx="1"/>
          </p:nvPr>
        </p:nvSpPr>
        <p:spPr>
          <a:xfrm>
            <a:off x="773805" y="1146220"/>
            <a:ext cx="10515600" cy="5589431"/>
          </a:xfrm>
        </p:spPr>
        <p:txBody>
          <a:bodyPr>
            <a:normAutofit fontScale="25000" lnSpcReduction="20000"/>
          </a:bodyPr>
          <a:lstStyle/>
          <a:p>
            <a:pPr lvl="1" algn="just"/>
            <a:r>
              <a:rPr lang="en-US" sz="9800" b="1" dirty="0"/>
              <a:t>Adaptation of Integrated soil fertility management practices: </a:t>
            </a:r>
          </a:p>
          <a:p>
            <a:pPr marL="457200" lvl="1" indent="0" algn="just">
              <a:buNone/>
            </a:pPr>
            <a:r>
              <a:rPr lang="en-US" sz="9800" dirty="0"/>
              <a:t>-Integrated Soil Fertility Management practices need to be promoted combining agronomic practices relating to crops, mineral fertilizer</a:t>
            </a:r>
          </a:p>
          <a:p>
            <a:pPr marL="457200" lvl="1" indent="0" algn="just">
              <a:buNone/>
            </a:pPr>
            <a:r>
              <a:rPr lang="en-US" sz="9800" dirty="0"/>
              <a:t>- organic inputs and other amendments that are tailored for different </a:t>
            </a:r>
          </a:p>
          <a:p>
            <a:pPr marL="457200" lvl="1" indent="0" algn="just">
              <a:buNone/>
            </a:pPr>
            <a:r>
              <a:rPr lang="en-US" sz="9800" dirty="0"/>
              <a:t>-cotton based cropping systems, soil fertility status and socioeconomic profiles.</a:t>
            </a:r>
          </a:p>
          <a:p>
            <a:pPr lvl="1" algn="just"/>
            <a:endParaRPr lang="en-US" sz="9800" dirty="0"/>
          </a:p>
          <a:p>
            <a:pPr lvl="1" algn="just"/>
            <a:r>
              <a:rPr lang="en-US" sz="9800" b="1" dirty="0"/>
              <a:t>Improving income from cotton: </a:t>
            </a:r>
          </a:p>
          <a:p>
            <a:pPr marL="457200" lvl="1" indent="0" algn="just">
              <a:buNone/>
            </a:pPr>
            <a:r>
              <a:rPr lang="en-US" sz="9800" dirty="0"/>
              <a:t>-Cotton production cost should be rationalized by increasing per hectare production as well as diversification of cotton product and byproduct.</a:t>
            </a:r>
          </a:p>
          <a:p>
            <a:pPr lvl="1" algn="just"/>
            <a:endParaRPr lang="en-US" sz="9800" dirty="0"/>
          </a:p>
          <a:p>
            <a:pPr marL="457200" lvl="1" indent="0" algn="just">
              <a:buNone/>
            </a:pPr>
            <a:r>
              <a:rPr lang="en-US" sz="9800" dirty="0"/>
              <a:t>-</a:t>
            </a:r>
            <a:r>
              <a:rPr lang="en-US" sz="9800" b="1" dirty="0"/>
              <a:t>Subsidy to the farmers: </a:t>
            </a:r>
          </a:p>
          <a:p>
            <a:pPr marL="457200" lvl="1" indent="0" algn="just">
              <a:buNone/>
            </a:pPr>
            <a:r>
              <a:rPr lang="en-US" sz="9800" dirty="0"/>
              <a:t>Subsidy in inputs and cotton price will help farmers to cope with volatile markets.</a:t>
            </a:r>
          </a:p>
          <a:p>
            <a:pPr marL="0" indent="0">
              <a:buNone/>
            </a:pPr>
            <a:r>
              <a:rPr lang="en-US" sz="9800" dirty="0"/>
              <a:t> </a:t>
            </a:r>
          </a:p>
          <a:p>
            <a:endParaRPr lang="en-US" dirty="0"/>
          </a:p>
        </p:txBody>
      </p:sp>
    </p:spTree>
    <p:extLst>
      <p:ext uri="{BB962C8B-B14F-4D97-AF65-F5344CB8AC3E}">
        <p14:creationId xmlns:p14="http://schemas.microsoft.com/office/powerpoint/2010/main" val="421916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79943" y="2625167"/>
            <a:ext cx="11512057" cy="1323439"/>
          </a:xfrm>
          <a:prstGeom prst="rect">
            <a:avLst/>
          </a:prstGeom>
          <a:solidFill>
            <a:schemeClr val="bg1"/>
          </a:solidFill>
        </p:spPr>
        <p:txBody>
          <a:bodyPr wrap="square">
            <a:spAutoFit/>
          </a:bodyPr>
          <a:lstStyle/>
          <a:p>
            <a:pPr algn="ctr"/>
            <a:r>
              <a:rPr lang="en-US" sz="4000" b="1" dirty="0">
                <a:solidFill>
                  <a:srgbClr val="0000CC"/>
                </a:solidFill>
                <a:latin typeface="Arial" pitchFamily="34" charset="0"/>
                <a:cs typeface="Arial" pitchFamily="34" charset="0"/>
              </a:rPr>
              <a:t>Cotton Research and Development in Bangladesh</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524000" y="304800"/>
            <a:ext cx="9144000" cy="6324600"/>
            <a:chOff x="914400" y="381000"/>
            <a:chExt cx="6858000" cy="6324600"/>
          </a:xfrm>
        </p:grpSpPr>
        <p:sp>
          <p:nvSpPr>
            <p:cNvPr id="3" name="Hexagon 2"/>
            <p:cNvSpPr/>
            <p:nvPr/>
          </p:nvSpPr>
          <p:spPr>
            <a:xfrm>
              <a:off x="2971800" y="2438400"/>
              <a:ext cx="2819400" cy="2362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itchFamily="34" charset="0"/>
                  <a:cs typeface="Arial" pitchFamily="34" charset="0"/>
                </a:rPr>
                <a:t>CDB </a:t>
              </a:r>
            </a:p>
            <a:p>
              <a:pPr algn="ctr"/>
              <a:r>
                <a:rPr lang="en-US" sz="2800" b="1" dirty="0">
                  <a:latin typeface="Arial" pitchFamily="34" charset="0"/>
                  <a:cs typeface="Arial" pitchFamily="34" charset="0"/>
                </a:rPr>
                <a:t>Activities</a:t>
              </a:r>
            </a:p>
          </p:txBody>
        </p:sp>
        <p:sp>
          <p:nvSpPr>
            <p:cNvPr id="4" name="Hexagon 3"/>
            <p:cNvSpPr/>
            <p:nvPr/>
          </p:nvSpPr>
          <p:spPr>
            <a:xfrm>
              <a:off x="914400" y="1447800"/>
              <a:ext cx="2667000" cy="2286000"/>
            </a:xfrm>
            <a:prstGeom prst="hexagon">
              <a:avLst/>
            </a:prstGeom>
            <a:solidFill>
              <a:srgbClr val="C55E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Extension</a:t>
              </a:r>
            </a:p>
          </p:txBody>
        </p:sp>
        <p:sp>
          <p:nvSpPr>
            <p:cNvPr id="5" name="Hexagon 4"/>
            <p:cNvSpPr/>
            <p:nvPr/>
          </p:nvSpPr>
          <p:spPr>
            <a:xfrm>
              <a:off x="3048000" y="381000"/>
              <a:ext cx="2667000" cy="2133600"/>
            </a:xfrm>
            <a:prstGeom prst="hexagon">
              <a:avLst/>
            </a:prstGeom>
            <a:solidFill>
              <a:srgbClr val="0097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Seed</a:t>
              </a:r>
            </a:p>
            <a:p>
              <a:pPr algn="ctr"/>
              <a:r>
                <a:rPr lang="en-US" sz="2400" b="1" dirty="0">
                  <a:latin typeface="Arial" pitchFamily="34" charset="0"/>
                  <a:cs typeface="Arial" pitchFamily="34" charset="0"/>
                </a:rPr>
                <a:t>Production</a:t>
              </a:r>
            </a:p>
          </p:txBody>
        </p:sp>
        <p:sp>
          <p:nvSpPr>
            <p:cNvPr id="6" name="Hexagon 5"/>
            <p:cNvSpPr/>
            <p:nvPr/>
          </p:nvSpPr>
          <p:spPr>
            <a:xfrm>
              <a:off x="5181600" y="1447800"/>
              <a:ext cx="2590800" cy="2286000"/>
            </a:xfrm>
            <a:prstGeom prst="hexagon">
              <a:avLst>
                <a:gd name="adj" fmla="val 22377"/>
                <a:gd name="vf" fmla="val 11547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cs typeface="Arial" pitchFamily="34" charset="0"/>
                </a:rPr>
                <a:t>Research</a:t>
              </a:r>
            </a:p>
          </p:txBody>
        </p:sp>
        <p:sp>
          <p:nvSpPr>
            <p:cNvPr id="7" name="Hexagon 6"/>
            <p:cNvSpPr/>
            <p:nvPr/>
          </p:nvSpPr>
          <p:spPr>
            <a:xfrm>
              <a:off x="914400" y="3733800"/>
              <a:ext cx="2667000" cy="2133600"/>
            </a:xfrm>
            <a:prstGeom prst="hexagon">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rgbClr val="FF0000"/>
                  </a:solidFill>
                  <a:latin typeface="Arial" pitchFamily="34" charset="0"/>
                  <a:cs typeface="Arial" pitchFamily="34" charset="0"/>
                </a:rPr>
                <a:t>Credit</a:t>
              </a:r>
            </a:p>
            <a:p>
              <a:pPr algn="ctr"/>
              <a:r>
                <a:rPr lang="en-US" sz="2300" b="1" dirty="0">
                  <a:solidFill>
                    <a:srgbClr val="FF0000"/>
                  </a:solidFill>
                  <a:latin typeface="Arial" pitchFamily="34" charset="0"/>
                  <a:cs typeface="Arial" pitchFamily="34" charset="0"/>
                </a:rPr>
                <a:t>Distribution</a:t>
              </a:r>
            </a:p>
          </p:txBody>
        </p:sp>
        <p:sp>
          <p:nvSpPr>
            <p:cNvPr id="8" name="Hexagon 7"/>
            <p:cNvSpPr/>
            <p:nvPr/>
          </p:nvSpPr>
          <p:spPr>
            <a:xfrm>
              <a:off x="3048000" y="4800600"/>
              <a:ext cx="2667000" cy="1905000"/>
            </a:xfrm>
            <a:prstGeom prst="hexagon">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cs typeface="Arial" pitchFamily="34" charset="0"/>
                </a:rPr>
                <a:t>Marketing &amp; Ginning</a:t>
              </a:r>
            </a:p>
          </p:txBody>
        </p:sp>
        <p:sp>
          <p:nvSpPr>
            <p:cNvPr id="9" name="Hexagon 8"/>
            <p:cNvSpPr/>
            <p:nvPr/>
          </p:nvSpPr>
          <p:spPr>
            <a:xfrm>
              <a:off x="5181600" y="3733800"/>
              <a:ext cx="2590800" cy="2057400"/>
            </a:xfrm>
            <a:prstGeom prst="hexagon">
              <a:avLst/>
            </a:prstGeom>
            <a:solidFill>
              <a:srgbClr val="5A3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itchFamily="34" charset="0"/>
                  <a:cs typeface="Arial" pitchFamily="34" charset="0"/>
                </a:rPr>
                <a:t>Training</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28600"/>
            <a:ext cx="12192000" cy="1295400"/>
          </a:xfrm>
        </p:spPr>
        <p:txBody>
          <a:bodyPr/>
          <a:lstStyle/>
          <a:p>
            <a:r>
              <a:rPr lang="en-US" sz="3600" b="1" dirty="0"/>
              <a:t>THRUST AREAS FOR COTTON CULTIVATION IN BANGLADESH </a:t>
            </a:r>
          </a:p>
        </p:txBody>
      </p:sp>
      <p:sp>
        <p:nvSpPr>
          <p:cNvPr id="5" name="Subtitle 2"/>
          <p:cNvSpPr>
            <a:spLocks noGrp="1"/>
          </p:cNvSpPr>
          <p:nvPr>
            <p:ph idx="1"/>
          </p:nvPr>
        </p:nvSpPr>
        <p:spPr>
          <a:xfrm>
            <a:off x="609600" y="1981200"/>
            <a:ext cx="11277600" cy="3733800"/>
          </a:xfrm>
        </p:spPr>
        <p:txBody>
          <a:bodyPr>
            <a:normAutofit/>
          </a:bodyPr>
          <a:lstStyle/>
          <a:p>
            <a:pPr>
              <a:buFont typeface="Wingdings" pitchFamily="2" charset="2"/>
              <a:buChar char="§"/>
            </a:pPr>
            <a:r>
              <a:rPr lang="en-US" sz="4000" dirty="0">
                <a:solidFill>
                  <a:srgbClr val="0000CC"/>
                </a:solidFill>
                <a:latin typeface="Arial" pitchFamily="34" charset="0"/>
                <a:cs typeface="Arial" pitchFamily="34" charset="0"/>
              </a:rPr>
              <a:t>Drought area</a:t>
            </a:r>
          </a:p>
          <a:p>
            <a:pPr>
              <a:buFont typeface="Wingdings" pitchFamily="2" charset="2"/>
              <a:buChar char="§"/>
            </a:pPr>
            <a:r>
              <a:rPr lang="en-US" sz="4000" dirty="0">
                <a:solidFill>
                  <a:srgbClr val="0000CC"/>
                </a:solidFill>
                <a:latin typeface="Arial" pitchFamily="34" charset="0"/>
                <a:cs typeface="Arial" pitchFamily="34" charset="0"/>
              </a:rPr>
              <a:t>Hill area</a:t>
            </a:r>
          </a:p>
          <a:p>
            <a:pPr>
              <a:buFont typeface="Wingdings" pitchFamily="2" charset="2"/>
              <a:buChar char="§"/>
            </a:pPr>
            <a:r>
              <a:rPr lang="en-US" sz="4000" dirty="0">
                <a:solidFill>
                  <a:srgbClr val="0000CC"/>
                </a:solidFill>
                <a:latin typeface="Arial" pitchFamily="34" charset="0"/>
                <a:cs typeface="Arial" pitchFamily="34" charset="0"/>
              </a:rPr>
              <a:t>Char area</a:t>
            </a:r>
          </a:p>
          <a:p>
            <a:pPr>
              <a:buFont typeface="Wingdings" pitchFamily="2" charset="2"/>
              <a:buChar char="§"/>
            </a:pPr>
            <a:r>
              <a:rPr lang="en-US" sz="4000" dirty="0">
                <a:solidFill>
                  <a:srgbClr val="0000CC"/>
                </a:solidFill>
                <a:latin typeface="Arial" pitchFamily="34" charset="0"/>
                <a:cs typeface="Arial" pitchFamily="34" charset="0"/>
              </a:rPr>
              <a:t>Coastal area</a:t>
            </a:r>
          </a:p>
          <a:p>
            <a:pPr algn="ctr"/>
            <a:endParaRPr lang="en-US" sz="4000" dirty="0">
              <a:solidFill>
                <a:srgbClr val="0000CC"/>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a:solidFill>
            <a:srgbClr val="FCDBC0"/>
          </a:solidFill>
        </p:spPr>
        <p:txBody>
          <a:bodyPr>
            <a:normAutofit/>
          </a:bodyPr>
          <a:lstStyle/>
          <a:p>
            <a:r>
              <a:rPr lang="en-US" dirty="0">
                <a:latin typeface="Arial Black" pitchFamily="34" charset="0"/>
              </a:rPr>
              <a:t>Cotton Research Management </a:t>
            </a:r>
          </a:p>
        </p:txBody>
      </p:sp>
      <p:grpSp>
        <p:nvGrpSpPr>
          <p:cNvPr id="3" name="Group 18"/>
          <p:cNvGrpSpPr/>
          <p:nvPr/>
        </p:nvGrpSpPr>
        <p:grpSpPr>
          <a:xfrm>
            <a:off x="0" y="1197736"/>
            <a:ext cx="12192000" cy="5660265"/>
            <a:chOff x="0" y="1197736"/>
            <a:chExt cx="9144000" cy="5660265"/>
          </a:xfrm>
        </p:grpSpPr>
        <p:sp>
          <p:nvSpPr>
            <p:cNvPr id="20" name="Ovale 12"/>
            <p:cNvSpPr/>
            <p:nvPr/>
          </p:nvSpPr>
          <p:spPr>
            <a:xfrm>
              <a:off x="0" y="1197736"/>
              <a:ext cx="2009107" cy="1931832"/>
            </a:xfrm>
            <a:prstGeom prst="ellipse">
              <a:avLst/>
            </a:prstGeom>
            <a:solidFill>
              <a:srgbClr val="2600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itchFamily="34" charset="0"/>
                  <a:cs typeface="Arial" pitchFamily="34" charset="0"/>
                </a:rPr>
                <a:t>Farmers</a:t>
              </a:r>
            </a:p>
          </p:txBody>
        </p:sp>
        <p:sp>
          <p:nvSpPr>
            <p:cNvPr id="21" name="Ovale 13"/>
            <p:cNvSpPr/>
            <p:nvPr/>
          </p:nvSpPr>
          <p:spPr>
            <a:xfrm>
              <a:off x="6246254" y="1197736"/>
              <a:ext cx="2870209" cy="1931832"/>
            </a:xfrm>
            <a:prstGeom prst="ellipse">
              <a:avLst/>
            </a:prstGeom>
            <a:solidFill>
              <a:srgbClr val="2600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itchFamily="34" charset="0"/>
                  <a:cs typeface="Arial" pitchFamily="34" charset="0"/>
                </a:rPr>
                <a:t>Researcher</a:t>
              </a:r>
            </a:p>
          </p:txBody>
        </p:sp>
        <p:sp>
          <p:nvSpPr>
            <p:cNvPr id="22" name="Ovale 14"/>
            <p:cNvSpPr/>
            <p:nvPr/>
          </p:nvSpPr>
          <p:spPr>
            <a:xfrm>
              <a:off x="3052293" y="4926167"/>
              <a:ext cx="2593313" cy="1931832"/>
            </a:xfrm>
            <a:prstGeom prst="ellipse">
              <a:avLst/>
            </a:prstGeom>
            <a:solidFill>
              <a:srgbClr val="2600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itchFamily="34" charset="0"/>
                  <a:cs typeface="Arial" pitchFamily="34" charset="0"/>
                </a:rPr>
                <a:t>Extension Personnel</a:t>
              </a:r>
            </a:p>
          </p:txBody>
        </p:sp>
        <p:sp>
          <p:nvSpPr>
            <p:cNvPr id="23" name="Ovale 15"/>
            <p:cNvSpPr/>
            <p:nvPr/>
          </p:nvSpPr>
          <p:spPr>
            <a:xfrm>
              <a:off x="0" y="4894373"/>
              <a:ext cx="2202289" cy="1931832"/>
            </a:xfrm>
            <a:prstGeom prst="ellipse">
              <a:avLst/>
            </a:prstGeom>
            <a:solidFill>
              <a:srgbClr val="2600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itchFamily="34" charset="0"/>
                  <a:cs typeface="Arial" pitchFamily="34" charset="0"/>
                </a:rPr>
                <a:t>NARS Scientist</a:t>
              </a:r>
            </a:p>
          </p:txBody>
        </p:sp>
        <p:sp>
          <p:nvSpPr>
            <p:cNvPr id="24" name="Ovale 16"/>
            <p:cNvSpPr/>
            <p:nvPr/>
          </p:nvSpPr>
          <p:spPr>
            <a:xfrm>
              <a:off x="6602203" y="4662153"/>
              <a:ext cx="2541797" cy="2195848"/>
            </a:xfrm>
            <a:prstGeom prst="ellipse">
              <a:avLst/>
            </a:prstGeom>
            <a:solidFill>
              <a:srgbClr val="2600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itchFamily="34" charset="0"/>
                  <a:cs typeface="Arial" pitchFamily="34" charset="0"/>
                </a:rPr>
                <a:t>University</a:t>
              </a:r>
            </a:p>
            <a:p>
              <a:pPr algn="ctr"/>
              <a:r>
                <a:rPr lang="en-US" sz="2400" b="1" dirty="0">
                  <a:latin typeface="Arial" pitchFamily="34" charset="0"/>
                  <a:cs typeface="Arial" pitchFamily="34" charset="0"/>
                </a:rPr>
                <a:t>Professor</a:t>
              </a:r>
            </a:p>
          </p:txBody>
        </p:sp>
        <p:grpSp>
          <p:nvGrpSpPr>
            <p:cNvPr id="4" name="Gruppo 23"/>
            <p:cNvGrpSpPr/>
            <p:nvPr/>
          </p:nvGrpSpPr>
          <p:grpSpPr>
            <a:xfrm>
              <a:off x="1457942" y="2197409"/>
              <a:ext cx="1488694" cy="3879106"/>
              <a:chOff x="1465299" y="2396622"/>
              <a:chExt cx="1488694" cy="3879106"/>
            </a:xfrm>
          </p:grpSpPr>
          <p:sp>
            <p:nvSpPr>
              <p:cNvPr id="36" name="Freccia a destra 21"/>
              <p:cNvSpPr/>
              <p:nvPr/>
            </p:nvSpPr>
            <p:spPr>
              <a:xfrm rot="2980178">
                <a:off x="190213" y="4107537"/>
                <a:ext cx="3443277" cy="8931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latin typeface="Arial" pitchFamily="34" charset="0"/>
                    <a:cs typeface="Arial" pitchFamily="34" charset="0"/>
                  </a:rPr>
                  <a:t>Problems</a:t>
                </a:r>
              </a:p>
            </p:txBody>
          </p:sp>
          <p:sp>
            <p:nvSpPr>
              <p:cNvPr id="37" name="Freccia a destra 22"/>
              <p:cNvSpPr/>
              <p:nvPr/>
            </p:nvSpPr>
            <p:spPr>
              <a:xfrm rot="13892817">
                <a:off x="822349" y="3497948"/>
                <a:ext cx="3232969" cy="1030318"/>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latin typeface="Arial" pitchFamily="34" charset="0"/>
                    <a:cs typeface="Arial" pitchFamily="34" charset="0"/>
                  </a:rPr>
                  <a:t>Technology</a:t>
                </a:r>
              </a:p>
            </p:txBody>
          </p:sp>
        </p:grpSp>
        <p:grpSp>
          <p:nvGrpSpPr>
            <p:cNvPr id="5" name="Group 33"/>
            <p:cNvGrpSpPr/>
            <p:nvPr/>
          </p:nvGrpSpPr>
          <p:grpSpPr>
            <a:xfrm>
              <a:off x="5572133" y="2376431"/>
              <a:ext cx="1614860" cy="3780772"/>
              <a:chOff x="5731095" y="2445481"/>
              <a:chExt cx="1614860" cy="3780772"/>
            </a:xfrm>
          </p:grpSpPr>
          <p:sp>
            <p:nvSpPr>
              <p:cNvPr id="34" name="Freccia a destra 26"/>
              <p:cNvSpPr/>
              <p:nvPr/>
            </p:nvSpPr>
            <p:spPr>
              <a:xfrm rot="18678356">
                <a:off x="5177763" y="4058062"/>
                <a:ext cx="3443277" cy="8931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latin typeface="Arial" pitchFamily="34" charset="0"/>
                    <a:cs typeface="Arial" pitchFamily="34" charset="0"/>
                  </a:rPr>
                  <a:t>Problems</a:t>
                </a:r>
              </a:p>
            </p:txBody>
          </p:sp>
          <p:sp>
            <p:nvSpPr>
              <p:cNvPr id="35" name="Freccia a destra 27"/>
              <p:cNvSpPr/>
              <p:nvPr/>
            </p:nvSpPr>
            <p:spPr>
              <a:xfrm rot="7990995">
                <a:off x="4629769" y="3546807"/>
                <a:ext cx="3232969" cy="1030318"/>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latin typeface="Arial" pitchFamily="34" charset="0"/>
                    <a:cs typeface="Arial" pitchFamily="34" charset="0"/>
                  </a:rPr>
                  <a:t>Technology</a:t>
                </a:r>
              </a:p>
            </p:txBody>
          </p:sp>
        </p:grpSp>
        <p:grpSp>
          <p:nvGrpSpPr>
            <p:cNvPr id="6" name="Group 36"/>
            <p:cNvGrpSpPr/>
            <p:nvPr/>
          </p:nvGrpSpPr>
          <p:grpSpPr>
            <a:xfrm>
              <a:off x="1605974" y="2384609"/>
              <a:ext cx="5349589" cy="2509764"/>
              <a:chOff x="1605974" y="2384609"/>
              <a:chExt cx="5349589" cy="2509764"/>
            </a:xfrm>
          </p:grpSpPr>
          <p:sp>
            <p:nvSpPr>
              <p:cNvPr id="28" name="Freccia a destra 20"/>
              <p:cNvSpPr/>
              <p:nvPr/>
            </p:nvSpPr>
            <p:spPr>
              <a:xfrm rot="19253496">
                <a:off x="1605974" y="4408843"/>
                <a:ext cx="1706334" cy="34475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ccia a destra 28"/>
              <p:cNvSpPr/>
              <p:nvPr/>
            </p:nvSpPr>
            <p:spPr>
              <a:xfrm rot="13291018">
                <a:off x="5177931" y="4448353"/>
                <a:ext cx="1777632" cy="34475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ttangolo 11"/>
              <p:cNvSpPr/>
              <p:nvPr/>
            </p:nvSpPr>
            <p:spPr>
              <a:xfrm>
                <a:off x="3052293" y="2709686"/>
                <a:ext cx="2356834" cy="1352281"/>
              </a:xfrm>
              <a:prstGeom prst="rect">
                <a:avLst/>
              </a:prstGeom>
              <a:solidFill>
                <a:srgbClr val="0000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itchFamily="34" charset="0"/>
                    <a:cs typeface="Arial" pitchFamily="34" charset="0"/>
                  </a:rPr>
                  <a:t>Annual Research Review</a:t>
                </a:r>
              </a:p>
            </p:txBody>
          </p:sp>
          <p:sp>
            <p:nvSpPr>
              <p:cNvPr id="31" name="Freccia a destra 29"/>
              <p:cNvSpPr/>
              <p:nvPr/>
            </p:nvSpPr>
            <p:spPr>
              <a:xfrm rot="1344921">
                <a:off x="2022193" y="2384609"/>
                <a:ext cx="1050169" cy="34475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ccia a destra 30"/>
              <p:cNvSpPr/>
              <p:nvPr/>
            </p:nvSpPr>
            <p:spPr>
              <a:xfrm rot="9029634">
                <a:off x="5434369" y="2580620"/>
                <a:ext cx="919951" cy="34475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ccia a destra 28"/>
              <p:cNvSpPr/>
              <p:nvPr/>
            </p:nvSpPr>
            <p:spPr>
              <a:xfrm rot="16200000">
                <a:off x="3898648" y="4305789"/>
                <a:ext cx="832406" cy="34476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8" name="Freccia bidirezionale orizzontale 17"/>
          <p:cNvSpPr/>
          <p:nvPr/>
        </p:nvSpPr>
        <p:spPr>
          <a:xfrm>
            <a:off x="2266681" y="1197736"/>
            <a:ext cx="6536256" cy="862884"/>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latin typeface="Arial" pitchFamily="34" charset="0"/>
                <a:cs typeface="Arial" pitchFamily="34" charset="0"/>
              </a:rPr>
              <a:t>Participatory trial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62"/>
          </a:xfrm>
        </p:spPr>
        <p:txBody>
          <a:bodyPr>
            <a:normAutofit/>
          </a:bodyPr>
          <a:lstStyle/>
          <a:p>
            <a:r>
              <a:rPr lang="en-US" sz="2800" dirty="0">
                <a:latin typeface="Arial" pitchFamily="34" charset="0"/>
                <a:cs typeface="Arial" pitchFamily="34" charset="0"/>
              </a:rPr>
              <a:t>Utilization of Cotton Genetic Resources</a:t>
            </a:r>
          </a:p>
        </p:txBody>
      </p:sp>
      <p:graphicFrame>
        <p:nvGraphicFramePr>
          <p:cNvPr id="4" name="Table 3"/>
          <p:cNvGraphicFramePr>
            <a:graphicFrameLocks noGrp="1"/>
          </p:cNvGraphicFramePr>
          <p:nvPr>
            <p:extLst>
              <p:ext uri="{D42A27DB-BD31-4B8C-83A1-F6EECF244321}">
                <p14:modId xmlns:p14="http://schemas.microsoft.com/office/powerpoint/2010/main" val="288253767"/>
              </p:ext>
            </p:extLst>
          </p:nvPr>
        </p:nvGraphicFramePr>
        <p:xfrm>
          <a:off x="609600" y="1371600"/>
          <a:ext cx="10972800" cy="21463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84048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1073150">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Sl. No.</a:t>
                      </a:r>
                    </a:p>
                  </a:txBody>
                  <a:tcPr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Name of the crop (English)</a:t>
                      </a:r>
                    </a:p>
                  </a:txBody>
                  <a:tcPr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Scientific Name</a:t>
                      </a:r>
                    </a:p>
                  </a:txBody>
                  <a:tcPr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a:latin typeface="Arial" pitchFamily="34" charset="0"/>
                          <a:ea typeface="Calibri"/>
                          <a:cs typeface="Arial" pitchFamily="34" charset="0"/>
                        </a:rPr>
                        <a:t>Collected Germplasm (Number)</a:t>
                      </a:r>
                    </a:p>
                  </a:txBody>
                  <a:tcPr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Cultivated/</a:t>
                      </a:r>
                    </a:p>
                    <a:p>
                      <a:pPr marL="0" marR="0" algn="ctr">
                        <a:lnSpc>
                          <a:spcPct val="115000"/>
                        </a:lnSpc>
                        <a:spcBef>
                          <a:spcPts val="0"/>
                        </a:spcBef>
                        <a:spcAft>
                          <a:spcPts val="0"/>
                        </a:spcAft>
                      </a:pPr>
                      <a:r>
                        <a:rPr lang="en-US" sz="2000" b="1" dirty="0">
                          <a:latin typeface="Arial" pitchFamily="34" charset="0"/>
                          <a:ea typeface="Calibri"/>
                          <a:cs typeface="Arial" pitchFamily="34" charset="0"/>
                        </a:rPr>
                        <a:t>Wild</a:t>
                      </a:r>
                    </a:p>
                  </a:txBody>
                  <a:tcPr marT="0" marB="0">
                    <a:solidFill>
                      <a:schemeClr val="accent2">
                        <a:lumMod val="20000"/>
                        <a:lumOff val="80000"/>
                      </a:schemeClr>
                    </a:solidFill>
                  </a:tcPr>
                </a:tc>
                <a:extLst>
                  <a:ext uri="{0D108BD9-81ED-4DB2-BD59-A6C34878D82A}">
                    <a16:rowId xmlns:a16="http://schemas.microsoft.com/office/drawing/2014/main" val="10000"/>
                  </a:ext>
                </a:extLst>
              </a:tr>
              <a:tr h="1073150">
                <a:tc>
                  <a:txBody>
                    <a:bodyPr/>
                    <a:lstStyle/>
                    <a:p>
                      <a:pPr marL="0" marR="0">
                        <a:lnSpc>
                          <a:spcPct val="115000"/>
                        </a:lnSpc>
                        <a:spcBef>
                          <a:spcPts val="0"/>
                        </a:spcBef>
                        <a:spcAft>
                          <a:spcPts val="0"/>
                        </a:spcAft>
                      </a:pPr>
                      <a:r>
                        <a:rPr lang="en-US" sz="2000" b="1">
                          <a:latin typeface="Arial" pitchFamily="34" charset="0"/>
                          <a:ea typeface="Calibri"/>
                          <a:cs typeface="Arial" pitchFamily="34" charset="0"/>
                        </a:rPr>
                        <a:t>1.</a:t>
                      </a:r>
                    </a:p>
                  </a:txBody>
                  <a:tcPr marT="0" marB="0"/>
                </a:tc>
                <a:tc>
                  <a:txBody>
                    <a:bodyPr/>
                    <a:lstStyle/>
                    <a:p>
                      <a:pPr marL="0" marR="0">
                        <a:lnSpc>
                          <a:spcPct val="115000"/>
                        </a:lnSpc>
                        <a:spcBef>
                          <a:spcPts val="0"/>
                        </a:spcBef>
                        <a:spcAft>
                          <a:spcPts val="0"/>
                        </a:spcAft>
                      </a:pPr>
                      <a:r>
                        <a:rPr lang="en-US" sz="2000" b="1">
                          <a:latin typeface="Arial" pitchFamily="34" charset="0"/>
                          <a:ea typeface="Calibri"/>
                          <a:cs typeface="Arial" pitchFamily="34" charset="0"/>
                        </a:rPr>
                        <a:t>Cotton</a:t>
                      </a:r>
                    </a:p>
                  </a:txBody>
                  <a:tcPr marT="0" marB="0"/>
                </a:tc>
                <a:tc>
                  <a:txBody>
                    <a:bodyPr/>
                    <a:lstStyle/>
                    <a:p>
                      <a:pPr marL="0" marR="0">
                        <a:lnSpc>
                          <a:spcPct val="115000"/>
                        </a:lnSpc>
                        <a:spcBef>
                          <a:spcPts val="0"/>
                        </a:spcBef>
                        <a:spcAft>
                          <a:spcPts val="0"/>
                        </a:spcAft>
                      </a:pPr>
                      <a:r>
                        <a:rPr lang="en-US" sz="2000" b="1" i="1" dirty="0">
                          <a:latin typeface="Arial" pitchFamily="34" charset="0"/>
                          <a:ea typeface="Calibri"/>
                          <a:cs typeface="Arial" pitchFamily="34" charset="0"/>
                        </a:rPr>
                        <a:t>Gossypium hirsutum</a:t>
                      </a:r>
                      <a:endParaRPr lang="en-US" sz="2000" b="1" dirty="0">
                        <a:latin typeface="Arial" pitchFamily="34" charset="0"/>
                        <a:ea typeface="Calibri"/>
                        <a:cs typeface="Arial" pitchFamily="34" charset="0"/>
                      </a:endParaRPr>
                    </a:p>
                    <a:p>
                      <a:pPr marL="0" marR="0">
                        <a:lnSpc>
                          <a:spcPct val="115000"/>
                        </a:lnSpc>
                        <a:spcBef>
                          <a:spcPts val="0"/>
                        </a:spcBef>
                        <a:spcAft>
                          <a:spcPts val="0"/>
                        </a:spcAft>
                      </a:pPr>
                      <a:r>
                        <a:rPr lang="en-US" sz="2000" b="1" i="1" dirty="0">
                          <a:latin typeface="Arial" pitchFamily="34" charset="0"/>
                          <a:ea typeface="Calibri"/>
                          <a:cs typeface="Arial" pitchFamily="34" charset="0"/>
                        </a:rPr>
                        <a:t>Gossypium arboreum</a:t>
                      </a:r>
                      <a:endParaRPr lang="en-US" sz="2000" b="1" dirty="0">
                        <a:latin typeface="Arial" pitchFamily="34" charset="0"/>
                        <a:ea typeface="Calibri"/>
                        <a:cs typeface="Arial" pitchFamily="34" charset="0"/>
                      </a:endParaRPr>
                    </a:p>
                  </a:txBody>
                  <a:tcPr marT="0" marB="0"/>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520</a:t>
                      </a:r>
                    </a:p>
                    <a:p>
                      <a:pPr marL="0" marR="0" algn="ctr">
                        <a:lnSpc>
                          <a:spcPct val="115000"/>
                        </a:lnSpc>
                        <a:spcBef>
                          <a:spcPts val="0"/>
                        </a:spcBef>
                        <a:spcAft>
                          <a:spcPts val="0"/>
                        </a:spcAft>
                      </a:pPr>
                      <a:r>
                        <a:rPr lang="en-US" sz="2000" b="1" dirty="0">
                          <a:latin typeface="Arial" pitchFamily="34" charset="0"/>
                          <a:ea typeface="Calibri"/>
                          <a:cs typeface="Arial" pitchFamily="34" charset="0"/>
                        </a:rPr>
                        <a:t>10</a:t>
                      </a:r>
                    </a:p>
                  </a:txBody>
                  <a:tcPr marT="0" marB="0"/>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Cultivated</a:t>
                      </a:r>
                    </a:p>
                  </a:txBody>
                  <a:tcPr marT="0" marB="0"/>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07716833"/>
              </p:ext>
            </p:extLst>
          </p:nvPr>
        </p:nvGraphicFramePr>
        <p:xfrm>
          <a:off x="609600" y="3886200"/>
          <a:ext cx="10972799" cy="1392619"/>
        </p:xfrm>
        <a:graphic>
          <a:graphicData uri="http://schemas.openxmlformats.org/drawingml/2006/table">
            <a:tbl>
              <a:tblPr firstRow="1" bandRow="1">
                <a:tableStyleId>{5940675A-B579-460E-94D1-54222C63F5DA}</a:tableStyleId>
              </a:tblPr>
              <a:tblGrid>
                <a:gridCol w="1052827">
                  <a:extLst>
                    <a:ext uri="{9D8B030D-6E8A-4147-A177-3AD203B41FA5}">
                      <a16:colId xmlns:a16="http://schemas.microsoft.com/office/drawing/2014/main" val="20000"/>
                    </a:ext>
                  </a:extLst>
                </a:gridCol>
                <a:gridCol w="2479993">
                  <a:extLst>
                    <a:ext uri="{9D8B030D-6E8A-4147-A177-3AD203B41FA5}">
                      <a16:colId xmlns:a16="http://schemas.microsoft.com/office/drawing/2014/main" val="20001"/>
                    </a:ext>
                  </a:extLst>
                </a:gridCol>
                <a:gridCol w="2479993">
                  <a:extLst>
                    <a:ext uri="{9D8B030D-6E8A-4147-A177-3AD203B41FA5}">
                      <a16:colId xmlns:a16="http://schemas.microsoft.com/office/drawing/2014/main" val="20002"/>
                    </a:ext>
                  </a:extLst>
                </a:gridCol>
                <a:gridCol w="2479993">
                  <a:extLst>
                    <a:ext uri="{9D8B030D-6E8A-4147-A177-3AD203B41FA5}">
                      <a16:colId xmlns:a16="http://schemas.microsoft.com/office/drawing/2014/main" val="20003"/>
                    </a:ext>
                  </a:extLst>
                </a:gridCol>
                <a:gridCol w="2479993">
                  <a:extLst>
                    <a:ext uri="{9D8B030D-6E8A-4147-A177-3AD203B41FA5}">
                      <a16:colId xmlns:a16="http://schemas.microsoft.com/office/drawing/2014/main" val="20004"/>
                    </a:ext>
                  </a:extLst>
                </a:gridCol>
              </a:tblGrid>
              <a:tr h="370840">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Sl. No.</a:t>
                      </a:r>
                    </a:p>
                  </a:txBody>
                  <a:tcPr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No. of germplasm morphologically characterized</a:t>
                      </a:r>
                      <a:endParaRPr lang="en-US" sz="2000" b="1" dirty="0">
                        <a:latin typeface="Arial" pitchFamily="34" charset="0"/>
                        <a:ea typeface="Times New Roman"/>
                        <a:cs typeface="Arial" pitchFamily="34" charset="0"/>
                      </a:endParaRPr>
                    </a:p>
                  </a:txBody>
                  <a:tcPr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No. of germplasm molecular characterized</a:t>
                      </a:r>
                      <a:endParaRPr lang="en-US" sz="2000" b="1" dirty="0">
                        <a:latin typeface="Arial" pitchFamily="34" charset="0"/>
                        <a:ea typeface="Times New Roman"/>
                        <a:cs typeface="Arial" pitchFamily="34" charset="0"/>
                      </a:endParaRPr>
                    </a:p>
                  </a:txBody>
                  <a:tcPr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No. of germplasm regenerated</a:t>
                      </a:r>
                      <a:endParaRPr lang="en-US" sz="2000" b="1" dirty="0">
                        <a:latin typeface="Arial" pitchFamily="34" charset="0"/>
                        <a:ea typeface="Times New Roman"/>
                        <a:cs typeface="Arial" pitchFamily="34" charset="0"/>
                      </a:endParaRPr>
                    </a:p>
                  </a:txBody>
                  <a:tcPr marT="0" marB="0">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No. of variety developed</a:t>
                      </a:r>
                      <a:endParaRPr lang="en-US" sz="2000" b="1" dirty="0">
                        <a:latin typeface="Arial" pitchFamily="34" charset="0"/>
                        <a:ea typeface="Times New Roman"/>
                        <a:cs typeface="Arial" pitchFamily="34" charset="0"/>
                      </a:endParaRPr>
                    </a:p>
                  </a:txBody>
                  <a:tcPr marT="0" marB="0">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2000" b="1">
                          <a:latin typeface="Arial" pitchFamily="34" charset="0"/>
                          <a:ea typeface="Calibri"/>
                          <a:cs typeface="Arial" pitchFamily="34" charset="0"/>
                        </a:rPr>
                        <a:t>1.</a:t>
                      </a:r>
                    </a:p>
                  </a:txBody>
                  <a:tcPr marT="0" marB="0"/>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530</a:t>
                      </a:r>
                    </a:p>
                  </a:txBody>
                  <a:tcPr marT="0" marB="0"/>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0</a:t>
                      </a:r>
                    </a:p>
                  </a:txBody>
                  <a:tcPr marT="0" marB="0"/>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530</a:t>
                      </a:r>
                    </a:p>
                  </a:txBody>
                  <a:tcPr marT="0" marB="0"/>
                </a:tc>
                <a:tc>
                  <a:txBody>
                    <a:bodyPr/>
                    <a:lstStyle/>
                    <a:p>
                      <a:pPr marL="0" marR="0" algn="ctr">
                        <a:lnSpc>
                          <a:spcPct val="115000"/>
                        </a:lnSpc>
                        <a:spcBef>
                          <a:spcPts val="0"/>
                        </a:spcBef>
                        <a:spcAft>
                          <a:spcPts val="0"/>
                        </a:spcAft>
                      </a:pPr>
                      <a:r>
                        <a:rPr lang="en-US" sz="2000" b="1" dirty="0">
                          <a:latin typeface="Arial" pitchFamily="34" charset="0"/>
                          <a:ea typeface="Calibri"/>
                          <a:cs typeface="Arial" pitchFamily="34" charset="0"/>
                        </a:rPr>
                        <a:t>19</a:t>
                      </a:r>
                    </a:p>
                  </a:txBody>
                  <a:tcPr marT="0" marB="0"/>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1117</Words>
  <Application>Microsoft Macintosh PowerPoint</Application>
  <PresentationFormat>Widescreen</PresentationFormat>
  <Paragraphs>329</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Calibri</vt:lpstr>
      <vt:lpstr>Calibri Light</vt:lpstr>
      <vt:lpstr>Times New Roman</vt:lpstr>
      <vt:lpstr>Wingdings</vt:lpstr>
      <vt:lpstr>Office Theme</vt:lpstr>
      <vt:lpstr>      NOVEL IDEAS TO ENHANCE COTTON PRODUCTION AND VALUE OF BYPRODUCTS IN AFRICA</vt:lpstr>
      <vt:lpstr>Challenges to Cotton Production in Africa</vt:lpstr>
      <vt:lpstr>Development of cotton sector in Africa</vt:lpstr>
      <vt:lpstr>Development of cotton sector in Africa</vt:lpstr>
      <vt:lpstr>PowerPoint Presentation</vt:lpstr>
      <vt:lpstr>PowerPoint Presentation</vt:lpstr>
      <vt:lpstr>THRUST AREAS FOR COTTON CULTIVATION IN BANGLADESH </vt:lpstr>
      <vt:lpstr>Cotton Research Management </vt:lpstr>
      <vt:lpstr>Utilization of Cotton Genetic Resources</vt:lpstr>
      <vt:lpstr>PowerPoint Presentation</vt:lpstr>
      <vt:lpstr> Cotton fiber quality </vt:lpstr>
      <vt:lpstr>Growing Season of Upland Cotton  (Kharif II)</vt:lpstr>
      <vt:lpstr>PowerPoint Presentation</vt:lpstr>
      <vt:lpstr>PowerPoint Presentation</vt:lpstr>
      <vt:lpstr>Growing Season of Upland Rabi Cotton</vt:lpstr>
      <vt:lpstr>PowerPoint Presentation</vt:lpstr>
      <vt:lpstr>PowerPoint Presentation</vt:lpstr>
      <vt:lpstr>PowerPoint Presentation</vt:lpstr>
      <vt:lpstr>PowerPoint Presentation</vt:lpstr>
      <vt:lpstr>PowerPoint Presentation</vt:lpstr>
      <vt:lpstr>PowerPoint Presentation</vt:lpstr>
      <vt:lpstr>Fertilizer Application on basis of Yield Goal and Soil Analysis</vt:lpstr>
      <vt:lpstr>Cotton Based Cropping Pattern</vt:lpstr>
      <vt:lpstr>Intercropping with Cotton</vt:lpstr>
      <vt:lpstr>Cotton Pest Management</vt:lpstr>
      <vt:lpstr>Cotton Harvesting</vt:lpstr>
      <vt:lpstr>PowerPoint Presentation</vt:lpstr>
      <vt:lpstr>PowerPoint Presentation</vt:lpstr>
      <vt:lpstr>PowerPoint Presentation</vt:lpstr>
      <vt:lpstr>PowerPoint Presentation</vt:lpstr>
      <vt:lpstr>Our Gratitude to….</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Keshav Kranthi</cp:lastModifiedBy>
  <cp:revision>70</cp:revision>
  <dcterms:created xsi:type="dcterms:W3CDTF">2018-06-23T14:54:11Z</dcterms:created>
  <dcterms:modified xsi:type="dcterms:W3CDTF">2018-07-25T15:12:52Z</dcterms:modified>
</cp:coreProperties>
</file>