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8" r:id="rId2"/>
    <p:sldId id="336" r:id="rId3"/>
    <p:sldId id="332" r:id="rId4"/>
    <p:sldId id="349" r:id="rId5"/>
    <p:sldId id="357" r:id="rId6"/>
    <p:sldId id="263" r:id="rId7"/>
    <p:sldId id="372" r:id="rId8"/>
    <p:sldId id="356" r:id="rId9"/>
    <p:sldId id="308" r:id="rId10"/>
    <p:sldId id="352" r:id="rId11"/>
    <p:sldId id="358" r:id="rId12"/>
    <p:sldId id="360" r:id="rId13"/>
    <p:sldId id="362" r:id="rId14"/>
    <p:sldId id="374" r:id="rId15"/>
    <p:sldId id="375" r:id="rId16"/>
    <p:sldId id="361" r:id="rId17"/>
    <p:sldId id="376" r:id="rId18"/>
    <p:sldId id="379" r:id="rId19"/>
    <p:sldId id="380" r:id="rId20"/>
    <p:sldId id="381" r:id="rId21"/>
    <p:sldId id="378" r:id="rId22"/>
    <p:sldId id="370" r:id="rId23"/>
    <p:sldId id="367" r:id="rId24"/>
    <p:sldId id="38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0000"/>
    <a:srgbClr val="3A0000"/>
    <a:srgbClr val="140000"/>
    <a:srgbClr val="FF3737"/>
    <a:srgbClr val="5C2674"/>
    <a:srgbClr val="2D1341"/>
    <a:srgbClr val="1D0C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EAC79-8A4E-4F02-B984-B0CFA5761D28}" type="datetimeFigureOut">
              <a:rPr lang="en-US" smtClean="0"/>
              <a:pPr/>
              <a:t>7/26/18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D01CAC-137F-4604-B3C5-AB792AB101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45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942E3-01AD-4DB1-B0EB-D630E5901C31}" type="datetimeFigureOut">
              <a:rPr lang="en-US" smtClean="0"/>
              <a:pPr/>
              <a:t>7/26/18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950A-6C9C-40FB-B501-174C148D8E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942E3-01AD-4DB1-B0EB-D630E5901C31}" type="datetimeFigureOut">
              <a:rPr lang="en-US" smtClean="0"/>
              <a:pPr/>
              <a:t>7/26/18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950A-6C9C-40FB-B501-174C148D8E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942E3-01AD-4DB1-B0EB-D630E5901C31}" type="datetimeFigureOut">
              <a:rPr lang="en-US" smtClean="0"/>
              <a:pPr/>
              <a:t>7/26/18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950A-6C9C-40FB-B501-174C148D8E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942E3-01AD-4DB1-B0EB-D630E5901C31}" type="datetimeFigureOut">
              <a:rPr lang="en-US" smtClean="0"/>
              <a:pPr/>
              <a:t>7/26/18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950A-6C9C-40FB-B501-174C148D8E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942E3-01AD-4DB1-B0EB-D630E5901C31}" type="datetimeFigureOut">
              <a:rPr lang="en-US" smtClean="0"/>
              <a:pPr/>
              <a:t>7/26/18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950A-6C9C-40FB-B501-174C148D8E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942E3-01AD-4DB1-B0EB-D630E5901C31}" type="datetimeFigureOut">
              <a:rPr lang="en-US" smtClean="0"/>
              <a:pPr/>
              <a:t>7/26/18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950A-6C9C-40FB-B501-174C148D8E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942E3-01AD-4DB1-B0EB-D630E5901C31}" type="datetimeFigureOut">
              <a:rPr lang="en-US" smtClean="0"/>
              <a:pPr/>
              <a:t>7/26/18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950A-6C9C-40FB-B501-174C148D8E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942E3-01AD-4DB1-B0EB-D630E5901C31}" type="datetimeFigureOut">
              <a:rPr lang="en-US" smtClean="0"/>
              <a:pPr/>
              <a:t>7/26/18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950A-6C9C-40FB-B501-174C148D8E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942E3-01AD-4DB1-B0EB-D630E5901C31}" type="datetimeFigureOut">
              <a:rPr lang="en-US" smtClean="0"/>
              <a:pPr/>
              <a:t>7/26/18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950A-6C9C-40FB-B501-174C148D8E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942E3-01AD-4DB1-B0EB-D630E5901C31}" type="datetimeFigureOut">
              <a:rPr lang="en-US" smtClean="0"/>
              <a:pPr/>
              <a:t>7/26/18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950A-6C9C-40FB-B501-174C148D8E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942E3-01AD-4DB1-B0EB-D630E5901C31}" type="datetimeFigureOut">
              <a:rPr lang="en-US" smtClean="0"/>
              <a:pPr/>
              <a:t>7/26/18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FC9950A-6C9C-40FB-B501-174C148D8E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7942E3-01AD-4DB1-B0EB-D630E5901C31}" type="datetimeFigureOut">
              <a:rPr lang="en-US" smtClean="0"/>
              <a:pPr/>
              <a:t>7/26/18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C9950A-6C9C-40FB-B501-174C148D8E5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161" y="0"/>
            <a:ext cx="9067800" cy="1981200"/>
          </a:xfrm>
        </p:spPr>
        <p:txBody>
          <a:bodyPr>
            <a:no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ZW" sz="4400" b="1" dirty="0">
                <a:latin typeface="Times New Roman"/>
                <a:ea typeface="Calibri"/>
                <a:cs typeface="Times New Roman"/>
              </a:rPr>
              <a:t>Impact of conservation agriculture on cotton productivity</a:t>
            </a:r>
            <a:endParaRPr lang="en-ZW" sz="4000" dirty="0">
              <a:ea typeface="Calibri"/>
              <a:cs typeface="Times New Roman"/>
            </a:endParaRPr>
          </a:p>
        </p:txBody>
      </p:sp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76200" y="2133600"/>
            <a:ext cx="9067800" cy="4724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ZW" sz="3100" dirty="0">
                <a:solidFill>
                  <a:srgbClr val="CCFFFF"/>
                </a:solidFill>
              </a:rPr>
              <a:t> </a:t>
            </a:r>
            <a:r>
              <a:rPr lang="en-ZW" sz="3100" b="1" dirty="0">
                <a:solidFill>
                  <a:schemeClr val="bg1"/>
                </a:solidFill>
                <a:latin typeface="+mj-lt"/>
              </a:rPr>
              <a:t>RESEARCH TEAM:</a:t>
            </a:r>
          </a:p>
          <a:p>
            <a:pPr marL="0" indent="0" algn="ctr">
              <a:buNone/>
            </a:pPr>
            <a:r>
              <a:rPr lang="en-ZW" sz="31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 </a:t>
            </a:r>
            <a:r>
              <a:rPr lang="en-ZW" sz="3100" b="1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Gwiranenzara C.</a:t>
            </a:r>
          </a:p>
          <a:p>
            <a:pPr marL="0" indent="0" algn="ctr">
              <a:buNone/>
            </a:pPr>
            <a:r>
              <a:rPr lang="en-ZW" sz="3100" b="1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Chidoko P.</a:t>
            </a:r>
          </a:p>
          <a:p>
            <a:pPr marL="0" indent="0" algn="ctr">
              <a:buNone/>
            </a:pPr>
            <a:r>
              <a:rPr lang="en-ZW" sz="3100" b="1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 Chapepa B.</a:t>
            </a:r>
          </a:p>
          <a:p>
            <a:pPr marL="0" indent="0" algn="ctr">
              <a:buNone/>
            </a:pPr>
            <a:r>
              <a:rPr lang="en-ZW" sz="3100" b="1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 Mubvekeri W.</a:t>
            </a:r>
          </a:p>
          <a:p>
            <a:pPr marL="0" indent="0">
              <a:buNone/>
            </a:pPr>
            <a:r>
              <a:rPr lang="en-ZW" sz="3100" b="1" dirty="0">
                <a:solidFill>
                  <a:srgbClr val="CCFFFF"/>
                </a:solidFill>
                <a:latin typeface="+mj-lt"/>
              </a:rPr>
              <a:t>  </a:t>
            </a:r>
            <a:endParaRPr lang="en-ZW" sz="4000" dirty="0">
              <a:solidFill>
                <a:srgbClr val="CCFFFF"/>
              </a:solidFill>
              <a:latin typeface="+mj-lt"/>
            </a:endParaRPr>
          </a:p>
          <a:p>
            <a:endParaRPr lang="en-ZW" baseline="30000" dirty="0">
              <a:latin typeface="+mj-lt"/>
            </a:endParaRPr>
          </a:p>
          <a:p>
            <a:pPr marL="0" indent="0">
              <a:buNone/>
            </a:pPr>
            <a:endParaRPr lang="en-US" sz="4000" dirty="0">
              <a:latin typeface="+mj-lt"/>
            </a:endParaRPr>
          </a:p>
          <a:p>
            <a:pPr eaLnBrk="1" hangingPunct="1">
              <a:buFont typeface="Wingdings 3" pitchFamily="18" charset="2"/>
              <a:buNone/>
            </a:pPr>
            <a:endParaRPr lang="en-US" dirty="0">
              <a:latin typeface="+mj-lt"/>
            </a:endParaRPr>
          </a:p>
          <a:p>
            <a:pPr eaLnBrk="1" hangingPunct="1"/>
            <a:endParaRPr lang="en-US" dirty="0">
              <a:latin typeface="+mj-lt"/>
            </a:endParaRPr>
          </a:p>
          <a:p>
            <a:pPr eaLnBrk="1" hangingPunct="1">
              <a:buFont typeface="Wingdings 3" pitchFamily="18" charset="2"/>
              <a:buNone/>
            </a:pPr>
            <a:endParaRPr lang="en-US" dirty="0">
              <a:latin typeface="+mj-lt"/>
            </a:endParaRP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/>
              <a:t>RESULTS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284" y="1600200"/>
            <a:ext cx="9220200" cy="5257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dirty="0"/>
              <a:t>Boll weight</a:t>
            </a:r>
          </a:p>
          <a:p>
            <a:pPr algn="just"/>
            <a:endParaRPr lang="en-US" sz="2800" dirty="0"/>
          </a:p>
          <a:p>
            <a:r>
              <a:rPr lang="en-GB" sz="3600" dirty="0"/>
              <a:t>Results indicated non-significant interactions at 5% level among the different tillage systems at all sites across all the seasons. </a:t>
            </a:r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403522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/>
          </a:bodyPr>
          <a:lstStyle/>
          <a:p>
            <a:r>
              <a:rPr lang="en-GB" sz="2400" b="1" dirty="0">
                <a:latin typeface="Times New Roman"/>
                <a:ea typeface="Times New Roman"/>
              </a:rPr>
              <a:t>Table A2.Effect of different tillage systems on average boll mass (g)</a:t>
            </a:r>
            <a:endParaRPr lang="en-ZW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963224"/>
              </p:ext>
            </p:extLst>
          </p:nvPr>
        </p:nvGraphicFramePr>
        <p:xfrm>
          <a:off x="152400" y="762000"/>
          <a:ext cx="8839200" cy="5636723"/>
        </p:xfrm>
        <a:graphic>
          <a:graphicData uri="http://schemas.openxmlformats.org/drawingml/2006/table">
            <a:tbl>
              <a:tblPr firstRow="1" firstCol="1" bandRow="1"/>
              <a:tblGrid>
                <a:gridCol w="449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4143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4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Treatments</a:t>
                      </a:r>
                      <a:endParaRPr lang="en-ZW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3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Average boll mass (g)</a:t>
                      </a:r>
                      <a:endParaRPr lang="en-ZW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67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Conventional tillage practice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6.17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68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Basins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6.22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314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Ripped rows 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6.84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66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Dibble made holes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6.29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78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Mean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6.38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78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P -value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0.558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178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L.S.D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1.042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178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CV (%)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8.8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252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US" sz="6000" b="1" dirty="0">
                <a:solidFill>
                  <a:srgbClr val="DBF5F9"/>
                </a:solidFill>
              </a:rPr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284" y="1371600"/>
            <a:ext cx="9220200" cy="5486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/>
              <a:t>Plant height</a:t>
            </a:r>
          </a:p>
          <a:p>
            <a:r>
              <a:rPr lang="en-GB" sz="3200" dirty="0"/>
              <a:t>Results indicated significant interactions at 5% level on plant height among the different tillage systems, sites and seasons .</a:t>
            </a:r>
          </a:p>
          <a:p>
            <a:pPr marL="0" indent="0">
              <a:buNone/>
            </a:pPr>
            <a:endParaRPr lang="en-GB" sz="3200" dirty="0"/>
          </a:p>
          <a:p>
            <a:r>
              <a:rPr lang="en-GB" sz="3200" dirty="0"/>
              <a:t>Thus the effect of the treatments on plant height varied from season to season and from site to site, </a:t>
            </a:r>
            <a:r>
              <a:rPr lang="en-ZW" sz="3200" dirty="0"/>
              <a:t>hence the results of the interactions on the effects of tillage systems on plant height are presented by site and by season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215660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800" b="1" dirty="0">
                <a:latin typeface="Times New Roman"/>
                <a:ea typeface="Times New Roman"/>
                <a:cs typeface="Times New Roman"/>
              </a:rPr>
              <a:t>Table A3. Effect of </a:t>
            </a:r>
            <a:r>
              <a:rPr lang="en-ZW" sz="2800" b="1" dirty="0">
                <a:latin typeface="Times New Roman"/>
                <a:ea typeface="Calibri"/>
                <a:cs typeface="Times New Roman"/>
              </a:rPr>
              <a:t>different tillage systems </a:t>
            </a:r>
            <a:r>
              <a:rPr lang="en-GB" sz="2800" b="1" dirty="0">
                <a:latin typeface="Times New Roman"/>
                <a:ea typeface="Times New Roman"/>
                <a:cs typeface="Times New Roman"/>
              </a:rPr>
              <a:t>on plant height (cm)  in 2015 season</a:t>
            </a:r>
            <a:endParaRPr lang="en-ZW" sz="2800" dirty="0">
              <a:ea typeface="Calibri"/>
              <a:cs typeface="Times New Roman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2546128"/>
              </p:ext>
            </p:extLst>
          </p:nvPr>
        </p:nvGraphicFramePr>
        <p:xfrm>
          <a:off x="0" y="990601"/>
          <a:ext cx="9144000" cy="5897015"/>
        </p:xfrm>
        <a:graphic>
          <a:graphicData uri="http://schemas.openxmlformats.org/drawingml/2006/table">
            <a:tbl>
              <a:tblPr firstRow="1" firstCol="1" bandRow="1"/>
              <a:tblGrid>
                <a:gridCol w="2500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8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49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86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947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Treatment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C.R.I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Dande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Shamva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Umguza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Wozhele 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766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Conventional tillage practice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127.8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132.4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127.8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77.0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127.8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21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Basins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131.0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133.8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131.0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76.2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127.6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79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Ripped rows 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128.4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132.8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128.4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71.0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124.8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79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Dibber made rows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127.0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133.4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127.0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72.0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134.2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86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Mean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128.6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133.1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128.6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74.0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128.6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838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P -value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0.827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0.991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0.827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0.706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0.503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686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L.S.D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4.49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4.82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4.49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6.14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6.18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2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CV (%)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5.5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5.7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5.5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13.1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7.6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3690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800" b="1" dirty="0">
                <a:latin typeface="Times New Roman"/>
                <a:ea typeface="Times New Roman"/>
              </a:rPr>
              <a:t>Table A4. Effect of </a:t>
            </a:r>
            <a:r>
              <a:rPr lang="en-ZW" sz="2800" b="1" dirty="0">
                <a:latin typeface="Times New Roman"/>
                <a:ea typeface="Calibri"/>
              </a:rPr>
              <a:t>conservation agriculture </a:t>
            </a:r>
            <a:r>
              <a:rPr lang="en-GB" sz="2800" b="1" dirty="0">
                <a:latin typeface="Times New Roman"/>
                <a:ea typeface="Times New Roman"/>
              </a:rPr>
              <a:t>on plant height (cm)  in 2016 season</a:t>
            </a:r>
            <a:endParaRPr lang="en-ZW" sz="2800" dirty="0">
              <a:ea typeface="Calibri"/>
              <a:cs typeface="Times New Roman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9254766"/>
              </p:ext>
            </p:extLst>
          </p:nvPr>
        </p:nvGraphicFramePr>
        <p:xfrm>
          <a:off x="0" y="908032"/>
          <a:ext cx="9144000" cy="5983693"/>
        </p:xfrm>
        <a:graphic>
          <a:graphicData uri="http://schemas.openxmlformats.org/drawingml/2006/table">
            <a:tbl>
              <a:tblPr firstRow="1" firstCol="1" bandRow="1"/>
              <a:tblGrid>
                <a:gridCol w="2500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8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49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86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45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Treatment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C.R.I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Dande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Shamva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Umguza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Wozhele 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913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Conventional tillage practice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67.0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93.8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102.8b</a:t>
                      </a:r>
                      <a:endParaRPr lang="en-ZW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83.8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129.2</a:t>
                      </a:r>
                      <a:r>
                        <a:rPr lang="en-US" sz="24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b</a:t>
                      </a:r>
                      <a:endParaRPr lang="en-ZW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582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Basins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123.0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88.4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101.0</a:t>
                      </a:r>
                      <a:r>
                        <a:rPr lang="en-US" sz="24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b</a:t>
                      </a:r>
                      <a:endParaRPr lang="en-ZW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81.4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122.0a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9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Ripped rows 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116.0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89.4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101.0</a:t>
                      </a:r>
                      <a:r>
                        <a:rPr lang="en-US" sz="24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b</a:t>
                      </a:r>
                      <a:endParaRPr lang="en-ZW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72.8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125.4a</a:t>
                      </a:r>
                      <a:r>
                        <a:rPr lang="en-US" sz="24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b</a:t>
                      </a:r>
                      <a:endParaRPr lang="en-ZW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37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Dibble made holes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123.6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89.4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90.4a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73.8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129.8b</a:t>
                      </a:r>
                      <a:endParaRPr lang="en-ZW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47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Mean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107.4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90.2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98.8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78.0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126.6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89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P -value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&lt;0.001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0.741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0.034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0.234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0.039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61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L.S.D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10.74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11.45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8.70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13.20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5.73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562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CV (%)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7.3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9.2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6.4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12.3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3.3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9404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85800"/>
          </a:xfrm>
        </p:spPr>
        <p:txBody>
          <a:bodyPr>
            <a:no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800" b="1" dirty="0">
                <a:latin typeface="Times New Roman"/>
                <a:ea typeface="Times New Roman"/>
              </a:rPr>
              <a:t>Table A5. Effect of </a:t>
            </a:r>
            <a:r>
              <a:rPr lang="en-ZW" sz="2800" b="1" dirty="0">
                <a:latin typeface="Times New Roman"/>
                <a:ea typeface="Calibri"/>
              </a:rPr>
              <a:t>conservation agriculture </a:t>
            </a:r>
            <a:r>
              <a:rPr lang="en-GB" sz="2800" b="1" dirty="0">
                <a:latin typeface="Times New Roman"/>
                <a:ea typeface="Times New Roman"/>
              </a:rPr>
              <a:t>on plant height (cm)  in 2017 season</a:t>
            </a:r>
            <a:endParaRPr lang="en-ZW" sz="2800" dirty="0">
              <a:ea typeface="Calibri"/>
              <a:cs typeface="Times New Roman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6854380"/>
              </p:ext>
            </p:extLst>
          </p:nvPr>
        </p:nvGraphicFramePr>
        <p:xfrm>
          <a:off x="0" y="1055187"/>
          <a:ext cx="9144000" cy="5865823"/>
        </p:xfrm>
        <a:graphic>
          <a:graphicData uri="http://schemas.openxmlformats.org/drawingml/2006/table">
            <a:tbl>
              <a:tblPr firstRow="1" firstCol="1" bandRow="1"/>
              <a:tblGrid>
                <a:gridCol w="2500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8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49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86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0367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Treatment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C.R.I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Dande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Shamva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Umguza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Wozhele 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15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Conventional tillage practice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193.4b</a:t>
                      </a:r>
                      <a:endParaRPr lang="en-ZW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131.2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152.6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26.0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150.2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401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/>
                          <a:ea typeface="SimSun"/>
                          <a:cs typeface="Times New Roman"/>
                        </a:rPr>
                        <a:t>Basins</a:t>
                      </a:r>
                      <a:endParaRPr kumimoji="0" lang="en-ZW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134.8a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133.8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158.6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24.4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157.6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1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Ripped rows 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138.8a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134.0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155.4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25.0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150.8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301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Dibble made holes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133.6a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127.8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152.4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25.0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157.0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639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Mean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150.2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131.7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154.8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25.1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153.9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767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P -value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&lt;0.001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0.673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0.447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0.368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0.566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02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L.S.D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22.32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12.32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9.20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1.904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14.45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19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CV (%)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10.8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6.8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4.3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5.5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6.8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5556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/>
              <a:t>RESULTS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284" y="1371600"/>
            <a:ext cx="9220200" cy="5486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/>
              <a:t>Seed cotton yield</a:t>
            </a:r>
          </a:p>
          <a:p>
            <a:r>
              <a:rPr lang="en-GB" sz="3200" dirty="0"/>
              <a:t>Results indicated significant interactions at 5% level on seed cotton yield among the different tillage systems, sites and seasons .</a:t>
            </a:r>
          </a:p>
          <a:p>
            <a:pPr marL="0" indent="0">
              <a:buNone/>
            </a:pPr>
            <a:endParaRPr lang="en-GB" sz="3200" dirty="0"/>
          </a:p>
          <a:p>
            <a:r>
              <a:rPr lang="en-GB" sz="3200" dirty="0"/>
              <a:t>Thus the effect of the treatments on seed cotton yield varied from season to season and from site to site, </a:t>
            </a:r>
            <a:r>
              <a:rPr lang="en-ZW" sz="3200" dirty="0"/>
              <a:t>hence the results of the interactions on the effects of tillage systems on seed cotton yield are presented by site and by season. </a:t>
            </a:r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220597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800" b="1" dirty="0">
                <a:latin typeface="Times New Roman"/>
                <a:ea typeface="Times New Roman"/>
                <a:cs typeface="Times New Roman"/>
              </a:rPr>
              <a:t>Table A6. Effect of </a:t>
            </a:r>
            <a:r>
              <a:rPr lang="en-ZW" sz="2800" b="1" dirty="0">
                <a:latin typeface="Times New Roman"/>
                <a:ea typeface="Calibri"/>
                <a:cs typeface="Times New Roman"/>
              </a:rPr>
              <a:t>conservation agriculture </a:t>
            </a:r>
            <a:r>
              <a:rPr lang="en-GB" sz="2800" b="1" dirty="0">
                <a:latin typeface="Times New Roman"/>
                <a:ea typeface="Times New Roman"/>
                <a:cs typeface="Times New Roman"/>
              </a:rPr>
              <a:t>on seed cotton yield (kg/ha)  in 2015 season</a:t>
            </a:r>
            <a:endParaRPr lang="en-ZW" sz="2800" dirty="0">
              <a:ea typeface="Calibri"/>
              <a:cs typeface="Times New Roman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874354"/>
              </p:ext>
            </p:extLst>
          </p:nvPr>
        </p:nvGraphicFramePr>
        <p:xfrm>
          <a:off x="0" y="1143000"/>
          <a:ext cx="9144000" cy="5819451"/>
        </p:xfrm>
        <a:graphic>
          <a:graphicData uri="http://schemas.openxmlformats.org/drawingml/2006/table">
            <a:tbl>
              <a:tblPr firstRow="1" firstCol="1" bandRow="1"/>
              <a:tblGrid>
                <a:gridCol w="2500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8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49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86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4869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Treatment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C.R.I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Dande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Shamva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Umguza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Wozhele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044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Conventional tillage practice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1186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2394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2306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973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947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18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/>
                          <a:ea typeface="SimSun"/>
                          <a:cs typeface="Times New Roman"/>
                        </a:rPr>
                        <a:t>Basins</a:t>
                      </a:r>
                      <a:endParaRPr kumimoji="0" lang="en-ZW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1191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2498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2280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1138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824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6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Ripped rows 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1013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2203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2221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896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894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64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Dibble made holes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1230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2226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2088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1037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873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93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Mean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1155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2330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2224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1011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884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845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P -value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0.691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0.391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0.753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0.635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0.932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2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L.S.D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423.3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414.6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471.2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412.5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414.8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145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CV (%)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26.6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12.9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15.4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29.6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34.0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12431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800" b="1" dirty="0">
                <a:latin typeface="Times New Roman"/>
                <a:ea typeface="Times New Roman"/>
                <a:cs typeface="Times New Roman"/>
              </a:rPr>
              <a:t>Table A7. Effect of </a:t>
            </a:r>
            <a:r>
              <a:rPr lang="en-ZW" sz="2800" b="1" dirty="0">
                <a:latin typeface="Times New Roman"/>
                <a:ea typeface="Calibri"/>
                <a:cs typeface="Times New Roman"/>
              </a:rPr>
              <a:t>conservation agriculture </a:t>
            </a:r>
            <a:r>
              <a:rPr lang="en-GB" sz="2800" b="1" dirty="0">
                <a:latin typeface="Times New Roman"/>
                <a:ea typeface="Times New Roman"/>
                <a:cs typeface="Times New Roman"/>
              </a:rPr>
              <a:t>on seed cotton yield (kg/ha) in 2016 season</a:t>
            </a:r>
            <a:endParaRPr lang="en-ZW" sz="2800" dirty="0">
              <a:ea typeface="Calibri"/>
              <a:cs typeface="Times New Roman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1630542"/>
              </p:ext>
            </p:extLst>
          </p:nvPr>
        </p:nvGraphicFramePr>
        <p:xfrm>
          <a:off x="0" y="1066798"/>
          <a:ext cx="9144000" cy="5821342"/>
        </p:xfrm>
        <a:graphic>
          <a:graphicData uri="http://schemas.openxmlformats.org/drawingml/2006/table">
            <a:tbl>
              <a:tblPr firstRow="1" firstCol="1" bandRow="1"/>
              <a:tblGrid>
                <a:gridCol w="2500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8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49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86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141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Treatment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C.R.I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Dande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Shamva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Umguza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Wozhele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71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Conventional tillage practice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983a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733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1820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797b</a:t>
                      </a:r>
                      <a:endParaRPr lang="en-ZW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851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79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/>
                          <a:ea typeface="SimSun"/>
                          <a:cs typeface="Times New Roman"/>
                        </a:rPr>
                        <a:t>Basins</a:t>
                      </a:r>
                      <a:endParaRPr kumimoji="0" lang="en-ZW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3002b</a:t>
                      </a:r>
                      <a:endParaRPr lang="en-ZW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523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2174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649a</a:t>
                      </a:r>
                      <a:r>
                        <a:rPr lang="en-US" sz="24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b</a:t>
                      </a:r>
                      <a:endParaRPr lang="en-ZW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667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48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Ripped rows 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2821</a:t>
                      </a:r>
                      <a:r>
                        <a:rPr lang="en-US" sz="24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b</a:t>
                      </a:r>
                      <a:endParaRPr lang="en-ZW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526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1648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555a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666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709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Dibble made holes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2762</a:t>
                      </a:r>
                      <a:r>
                        <a:rPr lang="en-US" sz="24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b</a:t>
                      </a:r>
                      <a:endParaRPr lang="en-ZW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539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1640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511a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733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64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Mean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2392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580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1820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628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729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584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P -value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&lt;0.001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0.344*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0.171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0.031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0.164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3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L.S.D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277.9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301.5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547.0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191.3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188.2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573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CV (%)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8.4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6.3*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21.8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22.1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18.7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27574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800" b="1" dirty="0">
                <a:latin typeface="Times New Roman"/>
                <a:ea typeface="Times New Roman"/>
                <a:cs typeface="Times New Roman"/>
              </a:rPr>
              <a:t>Table A8. Effect of </a:t>
            </a:r>
            <a:r>
              <a:rPr lang="en-ZW" sz="2800" b="1" dirty="0">
                <a:latin typeface="Times New Roman"/>
                <a:ea typeface="Calibri"/>
                <a:cs typeface="Times New Roman"/>
              </a:rPr>
              <a:t>conservation agriculture </a:t>
            </a:r>
            <a:r>
              <a:rPr lang="en-GB" sz="2800" b="1" dirty="0">
                <a:latin typeface="Times New Roman"/>
                <a:ea typeface="Times New Roman"/>
                <a:cs typeface="Times New Roman"/>
              </a:rPr>
              <a:t>on seed cotton yield (kg/ha)  in 2017 season</a:t>
            </a:r>
            <a:endParaRPr lang="en-ZW" sz="2800" dirty="0">
              <a:ea typeface="Calibri"/>
              <a:cs typeface="Times New Roman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4314960"/>
              </p:ext>
            </p:extLst>
          </p:nvPr>
        </p:nvGraphicFramePr>
        <p:xfrm>
          <a:off x="0" y="990598"/>
          <a:ext cx="9144000" cy="5893170"/>
        </p:xfrm>
        <a:graphic>
          <a:graphicData uri="http://schemas.openxmlformats.org/drawingml/2006/table">
            <a:tbl>
              <a:tblPr firstRow="1" firstCol="1" bandRow="1"/>
              <a:tblGrid>
                <a:gridCol w="2500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8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49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86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89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Treatment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C.R.I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Dande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Shamva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Umguza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Wozhele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787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Conventional tillage practice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2079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2232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1816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908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818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5299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/>
                          <a:ea typeface="SimSun"/>
                          <a:cs typeface="Times New Roman"/>
                        </a:rPr>
                        <a:t>Basins</a:t>
                      </a:r>
                      <a:endParaRPr kumimoji="0" lang="en-ZW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2093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2469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1565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667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971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87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Ripped rows 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2038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2624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1658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668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789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897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Dibble made holes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1878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2196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1530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658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1187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28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Mean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2022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2380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1642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725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941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78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P -value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0.657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0.614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0.389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0.212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0.082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39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L.S.D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409.8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791.3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375.6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285.3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332.0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297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CV (%)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14.7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24.1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16.6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28.5</a:t>
                      </a:r>
                      <a:endParaRPr lang="en-ZW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25.6</a:t>
                      </a:r>
                      <a:endParaRPr lang="en-ZW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229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GB" b="1" dirty="0">
                <a:cs typeface="Times New Roman" pitchFamily="18" charset="0"/>
              </a:rPr>
              <a:t>INTRODUCTION</a:t>
            </a:r>
            <a:br>
              <a:rPr lang="en-GB" b="1" dirty="0">
                <a:cs typeface="Times New Roman" pitchFamily="18" charset="0"/>
              </a:rPr>
            </a:b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915400" cy="57912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en-ZW" sz="2800" dirty="0">
                <a:latin typeface="Times New Roman"/>
                <a:ea typeface="Times New Roman"/>
              </a:rPr>
              <a:t>Cotton production is mainly dependent on conventional tillage system in Zimbabwe which exposes the soil to degradation at a wide scale due to slow growing nature of the crop during the first six weeks(Cotton Hand book,1998)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ZW" sz="2800" dirty="0">
                <a:latin typeface="Times New Roman"/>
                <a:ea typeface="Times New Roman"/>
              </a:rPr>
              <a:t>In order to mitigate the impact of climate variability, technologies such as diversification to drought tolerant crops, conservation agriculture and moisture conservation have been developed.</a:t>
            </a:r>
          </a:p>
          <a:p>
            <a:pPr marL="0" indent="0" algn="just">
              <a:lnSpc>
                <a:spcPct val="90000"/>
              </a:lnSpc>
              <a:buNone/>
            </a:pPr>
            <a:endParaRPr lang="en-ZW" sz="2800" dirty="0">
              <a:latin typeface="Times New Roman"/>
              <a:ea typeface="Times New Roman"/>
            </a:endParaRPr>
          </a:p>
          <a:p>
            <a:pPr algn="just">
              <a:lnSpc>
                <a:spcPct val="90000"/>
              </a:lnSpc>
            </a:pPr>
            <a:r>
              <a:rPr lang="en-ZW" sz="2800" dirty="0">
                <a:latin typeface="Times New Roman" pitchFamily="18" charset="0"/>
                <a:cs typeface="Times New Roman" pitchFamily="18" charset="0"/>
              </a:rPr>
              <a:t>It is known that conservation agriculture (CA) is premised on the principles of reduced or no-soil disturbance, provision of soil cover through live or dead mulch (Nhamo, 2007).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727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/>
              <a:t>DISCUSSION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8916" cy="6172200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In 2015 and 2017, all the treatments performed statistically the same.</a:t>
            </a:r>
            <a:r>
              <a:rPr lang="en-ZW" sz="2800" dirty="0"/>
              <a:t> </a:t>
            </a:r>
          </a:p>
          <a:p>
            <a:pPr algn="just"/>
            <a:r>
              <a:rPr lang="en-ZW" sz="2800" dirty="0"/>
              <a:t>According to literature, the apparent results of conservation tillage are evident after one season of practicing conservation agriculture on a piece of land (Nyagumbo, 2008) </a:t>
            </a:r>
          </a:p>
          <a:p>
            <a:pPr marL="0" indent="0" algn="just">
              <a:buNone/>
            </a:pPr>
            <a:endParaRPr lang="en-ZW" sz="2800" dirty="0"/>
          </a:p>
          <a:p>
            <a:pPr algn="just"/>
            <a:r>
              <a:rPr lang="en-ZW" sz="2800" dirty="0"/>
              <a:t>So that could be the reason why there were no noticeable differences with the conventional practice in 2015.</a:t>
            </a:r>
          </a:p>
          <a:p>
            <a:pPr marL="0" indent="0" algn="just">
              <a:buNone/>
            </a:pPr>
            <a:endParaRPr lang="en-US" sz="2800" dirty="0"/>
          </a:p>
          <a:p>
            <a:pPr algn="just"/>
            <a:r>
              <a:rPr lang="en-US" sz="2800" dirty="0"/>
              <a:t>In 2017, the amount of rainfall that was received ranged from 770mm to 1332.7mm could have influenced the performance of the treatments  since it was excessive.</a:t>
            </a:r>
          </a:p>
          <a:p>
            <a:pPr marL="0" indent="0" algn="just">
              <a:buNone/>
            </a:pPr>
            <a:endParaRPr lang="en-US" sz="2800" dirty="0"/>
          </a:p>
          <a:p>
            <a:pPr algn="just"/>
            <a:endParaRPr lang="en-ZW" sz="2800" dirty="0"/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472566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/>
              <a:t>DISCUSSION</a:t>
            </a:r>
            <a:r>
              <a:rPr lang="en-US" b="1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284" y="609600"/>
            <a:ext cx="9220200" cy="6248400"/>
          </a:xfrm>
        </p:spPr>
        <p:txBody>
          <a:bodyPr>
            <a:normAutofit/>
          </a:bodyPr>
          <a:lstStyle/>
          <a:p>
            <a:pPr algn="just"/>
            <a:r>
              <a:rPr lang="en-ZW" sz="2800" dirty="0"/>
              <a:t>In 2016, the lowest seed cotton yield of 511kg/ha was produced at Umguza under the conservation treatment with dibble made holes.</a:t>
            </a:r>
          </a:p>
          <a:p>
            <a:pPr marL="0" indent="0" algn="just">
              <a:buNone/>
            </a:pPr>
            <a:endParaRPr lang="en-ZW" sz="2800" dirty="0"/>
          </a:p>
          <a:p>
            <a:pPr algn="just"/>
            <a:r>
              <a:rPr lang="en-ZW" sz="2800" dirty="0"/>
              <a:t>The highest seed cotton yield of 3002kg/ha was achieved under conservation agriculture with basins at C.R.I </a:t>
            </a:r>
          </a:p>
          <a:p>
            <a:pPr algn="just"/>
            <a:endParaRPr lang="en-ZW" sz="2800" dirty="0"/>
          </a:p>
          <a:p>
            <a:pPr algn="just"/>
            <a:r>
              <a:rPr lang="en-ZW" sz="2800" dirty="0"/>
              <a:t>And the yield was comparable to the yield that was produced under the ripped rows and dibble made holes at the same site and during the same season.</a:t>
            </a:r>
          </a:p>
        </p:txBody>
      </p:sp>
    </p:spTree>
    <p:extLst>
      <p:ext uri="{BB962C8B-B14F-4D97-AF65-F5344CB8AC3E}">
        <p14:creationId xmlns:p14="http://schemas.microsoft.com/office/powerpoint/2010/main" val="4786267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CONCLUSION</a:t>
            </a:r>
            <a:endParaRPr lang="en-ZW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ZW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ZW" sz="4000" dirty="0"/>
              <a:t>Conservation agricultural systems with basins produced the highest seed cotton yield in 2016 at CRI only. </a:t>
            </a:r>
          </a:p>
          <a:p>
            <a:pPr marL="0" indent="0">
              <a:buNone/>
            </a:pPr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21114364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RECOMMENDATION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935480"/>
            <a:ext cx="8991600" cy="4389120"/>
          </a:xfrm>
        </p:spPr>
        <p:txBody>
          <a:bodyPr/>
          <a:lstStyle/>
          <a:p>
            <a:pPr marL="0" indent="0" algn="just">
              <a:buNone/>
            </a:pPr>
            <a:endParaRPr lang="en-ZW" dirty="0">
              <a:latin typeface="+mj-lt"/>
            </a:endParaRPr>
          </a:p>
          <a:p>
            <a:pPr algn="just"/>
            <a:r>
              <a:rPr lang="en-ZW" sz="4000" dirty="0">
                <a:latin typeface="Times New Roman" pitchFamily="18" charset="0"/>
                <a:cs typeface="Times New Roman" pitchFamily="18" charset="0"/>
              </a:rPr>
              <a:t>It was recommended that the project continues and targeting low rainfall receiving cotton growing areas .</a:t>
            </a:r>
          </a:p>
          <a:p>
            <a:pPr algn="just"/>
            <a:r>
              <a:rPr lang="en-ZW" sz="4000" dirty="0">
                <a:latin typeface="Times New Roman" pitchFamily="18" charset="0"/>
                <a:cs typeface="Times New Roman" pitchFamily="18" charset="0"/>
              </a:rPr>
              <a:t>Cost benefit analysis </a:t>
            </a:r>
          </a:p>
          <a:p>
            <a:pPr algn="just"/>
            <a:r>
              <a:rPr lang="en-ZW" sz="4000">
                <a:latin typeface="Times New Roman" pitchFamily="18" charset="0"/>
                <a:cs typeface="Times New Roman" pitchFamily="18" charset="0"/>
              </a:rPr>
              <a:t>Crop rotation (5 years)</a:t>
            </a:r>
            <a:endParaRPr lang="en-ZW" sz="4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ZW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2897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0"/>
            <a:ext cx="8229600" cy="1219200"/>
          </a:xfrm>
        </p:spPr>
        <p:txBody>
          <a:bodyPr>
            <a:noAutofit/>
          </a:bodyPr>
          <a:lstStyle/>
          <a:p>
            <a:pPr algn="ctr"/>
            <a:br>
              <a:rPr lang="en-ZW" sz="72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 Narrow" pitchFamily="34" charset="0"/>
              </a:rPr>
            </a:br>
            <a:r>
              <a:rPr lang="en-ZW" sz="72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 Narrow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059845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pPr algn="just"/>
            <a:r>
              <a:rPr lang="en-ZW" b="1" dirty="0"/>
              <a:t>Introduction Continue</a:t>
            </a:r>
            <a:r>
              <a:rPr lang="en-ZW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067800" cy="6096000"/>
          </a:xfrm>
        </p:spPr>
        <p:txBody>
          <a:bodyPr>
            <a:normAutofit lnSpcReduction="10000"/>
          </a:bodyPr>
          <a:lstStyle/>
          <a:p>
            <a:pPr algn="just"/>
            <a:r>
              <a:rPr lang="en-ZW" sz="3200" dirty="0">
                <a:latin typeface="Times New Roman"/>
                <a:ea typeface="Times New Roman"/>
              </a:rPr>
              <a:t>Conservation agriculture is a suite of land, water and crop management practices that aim to improve productivity, profitability and sustainability (Twomlow et al, 2008)</a:t>
            </a:r>
          </a:p>
          <a:p>
            <a:pPr marL="0" indent="0" algn="just">
              <a:buNone/>
            </a:pPr>
            <a:endParaRPr lang="en-ZW" sz="3200" dirty="0">
              <a:latin typeface="Times New Roman"/>
              <a:ea typeface="Times New Roman"/>
            </a:endParaRPr>
          </a:p>
          <a:p>
            <a:pPr marL="0" indent="0" algn="just">
              <a:buNone/>
            </a:pPr>
            <a:r>
              <a:rPr lang="en-ZW" sz="3200" dirty="0">
                <a:latin typeface="Times New Roman"/>
                <a:ea typeface="Times New Roman"/>
              </a:rPr>
              <a:t>Advantages of CA </a:t>
            </a:r>
            <a:r>
              <a:rPr lang="en-ZW" sz="2800" dirty="0">
                <a:latin typeface="Times New Roman"/>
                <a:ea typeface="Times New Roman"/>
              </a:rPr>
              <a:t>: </a:t>
            </a:r>
          </a:p>
          <a:p>
            <a:pPr algn="just"/>
            <a:r>
              <a:rPr lang="en-ZW" sz="2800" dirty="0">
                <a:latin typeface="Times New Roman"/>
                <a:ea typeface="Times New Roman"/>
              </a:rPr>
              <a:t>short term (1-4yrs) - conserves water, farmer can plant with first effective rains, reduced runoff and increased infiltration, mulching reduces evaporation, higher yields </a:t>
            </a:r>
          </a:p>
          <a:p>
            <a:pPr marL="0" indent="0" algn="just">
              <a:buNone/>
            </a:pPr>
            <a:endParaRPr lang="en-ZW" sz="2800" dirty="0">
              <a:latin typeface="Times New Roman"/>
              <a:ea typeface="Times New Roman"/>
            </a:endParaRPr>
          </a:p>
          <a:p>
            <a:pPr algn="just"/>
            <a:r>
              <a:rPr lang="en-ZW" sz="2800" dirty="0">
                <a:latin typeface="Times New Roman"/>
                <a:ea typeface="Times New Roman"/>
              </a:rPr>
              <a:t>Long term (&gt;4yrs) - improved soil fertility, reduces weed seeds, stabilises yields, conserves soil moisture, reduces soil erosion, reduces production costs e.tc</a:t>
            </a:r>
          </a:p>
          <a:p>
            <a:pPr marL="0" indent="0" algn="just">
              <a:buNone/>
            </a:pPr>
            <a:endParaRPr lang="en-ZW" sz="2800" dirty="0">
              <a:latin typeface="Times New Roman"/>
              <a:ea typeface="Times New Roman"/>
            </a:endParaRPr>
          </a:p>
          <a:p>
            <a:pPr marL="0" indent="0" algn="just">
              <a:buNone/>
            </a:pPr>
            <a:endParaRPr lang="en-ZW" sz="28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61806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533400"/>
          </a:xfrm>
        </p:spPr>
        <p:txBody>
          <a:bodyPr>
            <a:noAutofit/>
          </a:bodyPr>
          <a:lstStyle/>
          <a:p>
            <a:pPr algn="ctr"/>
            <a:r>
              <a:rPr lang="en-ZW" sz="4500" b="1" dirty="0"/>
              <a:t>Introduction Continue</a:t>
            </a:r>
            <a:r>
              <a:rPr lang="en-ZW" sz="4500" dirty="0"/>
              <a:t>…</a:t>
            </a:r>
            <a:endParaRPr lang="en-ZW" sz="4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129" y="685800"/>
            <a:ext cx="8991600" cy="6172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ZW" sz="3200" dirty="0"/>
              <a:t>These benefits derived from CA can provide a feasible option for redressing declining productivity in Zimbabwe’s cotton under small holder farming, (Nyagumbo, 2008). </a:t>
            </a:r>
            <a:endParaRPr lang="en-ZW" sz="3200" dirty="0">
              <a:latin typeface="Times New Roman"/>
              <a:ea typeface="Times New Roman"/>
            </a:endParaRPr>
          </a:p>
          <a:p>
            <a:pPr marL="0" indent="0" algn="just">
              <a:buNone/>
            </a:pPr>
            <a:endParaRPr lang="en-ZW" sz="3200" dirty="0"/>
          </a:p>
          <a:p>
            <a:pPr algn="just"/>
            <a:r>
              <a:rPr lang="en-ZW" sz="3200" dirty="0"/>
              <a:t>In cotton, little have been done in terms of technologies pertaining to CA.</a:t>
            </a:r>
          </a:p>
          <a:p>
            <a:pPr marL="0" indent="0" algn="just">
              <a:buNone/>
            </a:pPr>
            <a:endParaRPr lang="en-ZW" sz="3200" dirty="0"/>
          </a:p>
          <a:p>
            <a:pPr marL="0" indent="0">
              <a:buNone/>
            </a:pPr>
            <a:r>
              <a:rPr lang="en-ZW" sz="3600" b="1" dirty="0"/>
              <a:t>Objective</a:t>
            </a:r>
            <a:endParaRPr lang="en-ZW" sz="3600" dirty="0"/>
          </a:p>
          <a:p>
            <a:pPr algn="just"/>
            <a:r>
              <a:rPr lang="en-ZW" sz="3200" dirty="0"/>
              <a:t>To determine the effects of conservation tillage technologies on seed cotton yield under Zimbabwean rainfed conditions</a:t>
            </a:r>
          </a:p>
        </p:txBody>
      </p:sp>
    </p:spTree>
    <p:extLst>
      <p:ext uri="{BB962C8B-B14F-4D97-AF65-F5344CB8AC3E}">
        <p14:creationId xmlns:p14="http://schemas.microsoft.com/office/powerpoint/2010/main" val="1050544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5334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MATERIALS AND METHODS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248400"/>
          </a:xfrm>
        </p:spPr>
        <p:txBody>
          <a:bodyPr/>
          <a:lstStyle/>
          <a:p>
            <a:pPr lvl="0" algn="just">
              <a:buClr>
                <a:srgbClr val="0BD0D9"/>
              </a:buClr>
            </a:pPr>
            <a:r>
              <a:rPr lang="en-US" sz="2400" dirty="0">
                <a:solidFill>
                  <a:prstClr val="white"/>
                </a:solidFill>
                <a:cs typeface="Times New Roman" panose="02020603050405020304" pitchFamily="18" charset="0"/>
              </a:rPr>
              <a:t>The trial was carried out  for three seasons (2015, 2016  and 2017)</a:t>
            </a:r>
          </a:p>
          <a:p>
            <a:pPr lvl="0" algn="just">
              <a:buClr>
                <a:srgbClr val="0BD0D9"/>
              </a:buClr>
            </a:pPr>
            <a:endParaRPr lang="en-US" sz="2400" dirty="0">
              <a:solidFill>
                <a:prstClr val="white"/>
              </a:solidFill>
              <a:cs typeface="Times New Roman" panose="02020603050405020304" pitchFamily="18" charset="0"/>
            </a:endParaRPr>
          </a:p>
          <a:p>
            <a:r>
              <a:rPr lang="en-ZW" sz="2400" b="1" dirty="0">
                <a:cs typeface="Times New Roman" panose="02020603050405020304" pitchFamily="18" charset="0"/>
              </a:rPr>
              <a:t>Table A1.Experimental sites us</a:t>
            </a:r>
            <a:r>
              <a:rPr lang="en-ZW" sz="2400" b="1" dirty="0"/>
              <a:t>ed</a:t>
            </a:r>
          </a:p>
          <a:p>
            <a:endParaRPr lang="en-ZW" b="1" dirty="0"/>
          </a:p>
          <a:p>
            <a:endParaRPr lang="en-ZW" b="1" dirty="0"/>
          </a:p>
          <a:p>
            <a:endParaRPr lang="en-ZW" b="1" dirty="0"/>
          </a:p>
          <a:p>
            <a:endParaRPr lang="en-ZW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21394"/>
              </p:ext>
            </p:extLst>
          </p:nvPr>
        </p:nvGraphicFramePr>
        <p:xfrm>
          <a:off x="0" y="1828800"/>
          <a:ext cx="9067800" cy="4787333"/>
        </p:xfrm>
        <a:graphic>
          <a:graphicData uri="http://schemas.openxmlformats.org/drawingml/2006/table">
            <a:tbl>
              <a:tblPr firstRow="1" firstCol="1" bandRow="1"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1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48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48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24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353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Sites</a:t>
                      </a:r>
                      <a:endParaRPr lang="en-ZW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Altitude</a:t>
                      </a:r>
                      <a:endParaRPr lang="en-ZW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Soil type</a:t>
                      </a:r>
                      <a:endParaRPr lang="en-ZW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Rainfall received</a:t>
                      </a:r>
                      <a:r>
                        <a:rPr lang="en-ZW" sz="2000" b="1" baseline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2015 season</a:t>
                      </a:r>
                      <a:endParaRPr lang="en-ZW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W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Rainfall received</a:t>
                      </a:r>
                      <a:r>
                        <a:rPr lang="en-ZW" sz="2000" b="1" baseline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2016 season</a:t>
                      </a:r>
                      <a:endParaRPr lang="en-ZW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W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Rainfall received</a:t>
                      </a:r>
                      <a:r>
                        <a:rPr lang="en-ZW" sz="2000" b="1" baseline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2017 season</a:t>
                      </a:r>
                      <a:endParaRPr lang="en-ZW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05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Dande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455 m asl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upland loamy sandy soils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879.5mm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447mm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1160mm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16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Umguza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600 m asl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clayey alluvial soils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487.5mm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435mm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790mm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5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Shamva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547 m asl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clay loamy soils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783mm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516mm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1139mm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05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C.R.I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1156 m asl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red clay loamy soils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711 mm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600mm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1332.7mm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76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Wozhele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1245m asl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alluvial soils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519mm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741mm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1009mm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38300" y="2097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320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219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b="1" dirty="0"/>
              <a:t>MATERIALS AND METHODS</a:t>
            </a:r>
            <a:endParaRPr lang="en-US" dirty="0"/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371600"/>
            <a:ext cx="8991600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cs typeface="Times New Roman" panose="02020603050405020304" pitchFamily="18" charset="0"/>
              </a:rPr>
              <a:t>The trial had the following treatments;</a:t>
            </a:r>
          </a:p>
          <a:p>
            <a:pPr marL="514350" indent="-514350">
              <a:buFont typeface="+mj-lt"/>
              <a:buAutoNum type="alphaLcPeriod"/>
            </a:pPr>
            <a:r>
              <a:rPr lang="en-ZW" sz="2800" dirty="0">
                <a:cs typeface="Times New Roman" panose="02020603050405020304" pitchFamily="18" charset="0"/>
              </a:rPr>
              <a:t>Conventional tillage practice</a:t>
            </a:r>
          </a:p>
          <a:p>
            <a:pPr marL="514350" indent="-514350">
              <a:buFont typeface="+mj-lt"/>
              <a:buAutoNum type="alphaLcPeriod"/>
            </a:pPr>
            <a:r>
              <a:rPr lang="en-ZW" sz="2800" dirty="0">
                <a:cs typeface="Times New Roman" panose="02020603050405020304" pitchFamily="18" charset="0"/>
              </a:rPr>
              <a:t>Basins</a:t>
            </a:r>
          </a:p>
          <a:p>
            <a:pPr marL="514350" indent="-514350">
              <a:buFont typeface="+mj-lt"/>
              <a:buAutoNum type="alphaLcPeriod"/>
            </a:pPr>
            <a:r>
              <a:rPr lang="en-ZW" sz="2800" dirty="0">
                <a:cs typeface="Times New Roman" panose="02020603050405020304" pitchFamily="18" charset="0"/>
              </a:rPr>
              <a:t>Ripped rows</a:t>
            </a:r>
          </a:p>
          <a:p>
            <a:pPr marL="514350" indent="-514350">
              <a:buFont typeface="+mj-lt"/>
              <a:buAutoNum type="alphaLcPeriod"/>
            </a:pPr>
            <a:r>
              <a:rPr lang="en-ZW" sz="2800" dirty="0">
                <a:cs typeface="Times New Roman" panose="02020603050405020304" pitchFamily="18" charset="0"/>
              </a:rPr>
              <a:t>Dibble made holes</a:t>
            </a:r>
          </a:p>
          <a:p>
            <a:pPr marL="0" indent="0">
              <a:buNone/>
            </a:pPr>
            <a:endParaRPr lang="en-US" sz="2800" dirty="0">
              <a:cs typeface="Times New Roman" pitchFamily="18" charset="0"/>
            </a:endParaRPr>
          </a:p>
          <a:p>
            <a:pPr algn="just"/>
            <a:r>
              <a:rPr lang="en-GB" sz="2800" b="1" dirty="0">
                <a:cs typeface="Times New Roman" pitchFamily="18" charset="0"/>
              </a:rPr>
              <a:t>Design</a:t>
            </a:r>
            <a:r>
              <a:rPr lang="en-GB" sz="2800" dirty="0">
                <a:cs typeface="Times New Roman" pitchFamily="18" charset="0"/>
              </a:rPr>
              <a:t> – RCBD with five replications</a:t>
            </a:r>
          </a:p>
          <a:p>
            <a:pPr marL="0" indent="0" algn="just">
              <a:buNone/>
            </a:pPr>
            <a:endParaRPr lang="en-US" sz="2800" dirty="0">
              <a:cs typeface="Times New Roman" panose="02020603050405020304" pitchFamily="18" charset="0"/>
            </a:endParaRPr>
          </a:p>
          <a:p>
            <a:pPr>
              <a:buClr>
                <a:srgbClr val="0BD0D9"/>
              </a:buClr>
            </a:pPr>
            <a:r>
              <a:rPr lang="en-GB" sz="2800" dirty="0">
                <a:cs typeface="Times New Roman" pitchFamily="18" charset="0"/>
              </a:rPr>
              <a:t>The gross plot was 64 square metres and the net plot 36 square metres</a:t>
            </a:r>
          </a:p>
          <a:p>
            <a:pPr marL="0" indent="0" fontAlgn="base">
              <a:buNone/>
            </a:pPr>
            <a:endParaRPr lang="en-ZW" sz="2800" dirty="0"/>
          </a:p>
          <a:p>
            <a:pPr marL="0" indent="0" algn="just">
              <a:buNone/>
            </a:pPr>
            <a:endParaRPr lang="en-US" sz="2800" dirty="0"/>
          </a:p>
          <a:p>
            <a:pPr>
              <a:buClr>
                <a:srgbClr val="0BD0D9"/>
              </a:buClr>
            </a:pPr>
            <a:endParaRPr lang="en-GB" sz="2800" dirty="0">
              <a:cs typeface="Times New Roman" pitchFamily="18" charset="0"/>
            </a:endParaRPr>
          </a:p>
          <a:p>
            <a:pPr>
              <a:buClr>
                <a:srgbClr val="0BD0D9"/>
              </a:buClr>
            </a:pPr>
            <a:endParaRPr lang="en-GB" sz="2800" dirty="0">
              <a:cs typeface="Times New Roman" pitchFamily="18" charset="0"/>
            </a:endParaRPr>
          </a:p>
          <a:p>
            <a:pPr lvl="0">
              <a:buClr>
                <a:srgbClr val="0BD0D9"/>
              </a:buClr>
              <a:buNone/>
            </a:pPr>
            <a:endParaRPr lang="en-US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219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b="1" dirty="0"/>
              <a:t>MATERIALS AND METHODS</a:t>
            </a:r>
            <a:endParaRPr lang="en-US" dirty="0"/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371600"/>
            <a:ext cx="8991600" cy="5486400"/>
          </a:xfrm>
        </p:spPr>
        <p:txBody>
          <a:bodyPr>
            <a:normAutofit/>
          </a:bodyPr>
          <a:lstStyle/>
          <a:p>
            <a:pPr>
              <a:buClr>
                <a:srgbClr val="0BD0D9"/>
              </a:buClr>
            </a:pPr>
            <a:r>
              <a:rPr lang="en-ZW" sz="2800" dirty="0"/>
              <a:t>Locally recommended plant spacing of 1m x 0.3m was used in all treatments</a:t>
            </a:r>
          </a:p>
          <a:p>
            <a:pPr marL="0" indent="0">
              <a:buClr>
                <a:srgbClr val="0BD0D9"/>
              </a:buClr>
              <a:buNone/>
            </a:pPr>
            <a:endParaRPr lang="en-ZW" sz="2800" dirty="0"/>
          </a:p>
          <a:p>
            <a:pPr>
              <a:buClr>
                <a:srgbClr val="0BD0D9"/>
              </a:buClr>
            </a:pPr>
            <a:r>
              <a:rPr lang="en-ZW" sz="2800" dirty="0">
                <a:cs typeface="Times New Roman" pitchFamily="18" charset="0"/>
              </a:rPr>
              <a:t>Variety used- CRI MS 2 </a:t>
            </a:r>
          </a:p>
          <a:p>
            <a:pPr marL="0" indent="0">
              <a:buClr>
                <a:srgbClr val="0BD0D9"/>
              </a:buClr>
              <a:buNone/>
            </a:pPr>
            <a:endParaRPr lang="en-ZW" sz="2800" dirty="0">
              <a:cs typeface="Times New Roman" pitchFamily="18" charset="0"/>
            </a:endParaRPr>
          </a:p>
          <a:p>
            <a:pPr>
              <a:buClr>
                <a:srgbClr val="0BD0D9"/>
              </a:buClr>
            </a:pPr>
            <a:r>
              <a:rPr lang="en-ZW" sz="2800" dirty="0">
                <a:cs typeface="Times New Roman" pitchFamily="18" charset="0"/>
              </a:rPr>
              <a:t>The other management practices were done according to Cotton Handbook standards </a:t>
            </a:r>
          </a:p>
          <a:p>
            <a:pPr marL="0" indent="0">
              <a:buClr>
                <a:srgbClr val="0BD0D9"/>
              </a:buClr>
              <a:buNone/>
            </a:pPr>
            <a:endParaRPr lang="en-ZW" sz="2800" dirty="0">
              <a:cs typeface="Times New Roman" pitchFamily="18" charset="0"/>
            </a:endParaRPr>
          </a:p>
          <a:p>
            <a:pPr>
              <a:buClr>
                <a:srgbClr val="0BD0D9"/>
              </a:buClr>
            </a:pPr>
            <a:r>
              <a:rPr lang="en-ZW" sz="2800" dirty="0"/>
              <a:t>Ensured that trash content  in conservation plots was at least 30%  at all sites and the estimation was done using visual assessment </a:t>
            </a:r>
            <a:endParaRPr lang="en-ZW" sz="2800" dirty="0">
              <a:cs typeface="Times New Roman" pitchFamily="18" charset="0"/>
            </a:endParaRPr>
          </a:p>
          <a:p>
            <a:pPr>
              <a:buClr>
                <a:srgbClr val="0BD0D9"/>
              </a:buClr>
            </a:pPr>
            <a:endParaRPr lang="en-US" sz="2800" dirty="0"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57793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dirty="0"/>
              <a:t>MATERIALS AND METHODS</a:t>
            </a:r>
            <a:endParaRPr lang="en-US" dirty="0"/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ZW" sz="3000" b="1" dirty="0">
                <a:cs typeface="Times New Roman" pitchFamily="18" charset="0"/>
              </a:rPr>
              <a:t>Measurements</a:t>
            </a:r>
          </a:p>
          <a:p>
            <a:pPr algn="just"/>
            <a:r>
              <a:rPr lang="en-ZW" sz="3000" dirty="0">
                <a:cs typeface="Times New Roman" pitchFamily="18" charset="0"/>
              </a:rPr>
              <a:t>Boll weight, plant height and seed cotton yield </a:t>
            </a:r>
          </a:p>
          <a:p>
            <a:pPr algn="just"/>
            <a:endParaRPr lang="en-ZW" sz="3000" b="1" dirty="0"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GB" sz="3000" b="1" dirty="0"/>
              <a:t>Data analysis</a:t>
            </a:r>
            <a:endParaRPr lang="en-US" sz="3000" b="1" dirty="0"/>
          </a:p>
          <a:p>
            <a:pPr algn="just"/>
            <a:r>
              <a:rPr lang="en-US" sz="3000" dirty="0"/>
              <a:t> </a:t>
            </a:r>
            <a:r>
              <a:rPr lang="en-GB" sz="3000" dirty="0"/>
              <a:t>Analysis of variance was performed using GenStat 14</a:t>
            </a:r>
            <a:r>
              <a:rPr lang="en-GB" sz="3000" baseline="30000" dirty="0"/>
              <a:t>th </a:t>
            </a:r>
            <a:r>
              <a:rPr lang="en-GB" sz="3000" dirty="0"/>
              <a:t>edition for Windows .</a:t>
            </a:r>
          </a:p>
          <a:p>
            <a:pPr marL="0" indent="0" algn="just">
              <a:buNone/>
            </a:pPr>
            <a:endParaRPr lang="en-GB" sz="3000" dirty="0"/>
          </a:p>
          <a:p>
            <a:pPr algn="just"/>
            <a:r>
              <a:rPr lang="en-GB" sz="3000" dirty="0"/>
              <a:t> Mean separation among treatment means was done using Fisher Protected Least Significance Difference procedure at 5% significance level.</a:t>
            </a:r>
            <a:endParaRPr lang="en-ZW" sz="3000" dirty="0"/>
          </a:p>
          <a:p>
            <a:pPr lvl="0" algn="just">
              <a:buClr>
                <a:srgbClr val="0BD0D9"/>
              </a:buClr>
            </a:pPr>
            <a:endParaRPr lang="en-GB" sz="2800" dirty="0"/>
          </a:p>
          <a:p>
            <a:pPr lvl="0" algn="just">
              <a:buClr>
                <a:srgbClr val="0BD0D9"/>
              </a:buClr>
            </a:pPr>
            <a:endParaRPr lang="en-GB" sz="2800" dirty="0"/>
          </a:p>
          <a:p>
            <a:pPr lvl="0">
              <a:buClr>
                <a:srgbClr val="0BD0D9"/>
              </a:buClr>
            </a:pPr>
            <a:endParaRPr lang="en-ZW" sz="2800" dirty="0"/>
          </a:p>
          <a:p>
            <a:pPr algn="just"/>
            <a:endParaRPr lang="en-US" sz="2800" dirty="0"/>
          </a:p>
          <a:p>
            <a:pPr marL="0" indent="0" algn="just">
              <a:buNone/>
            </a:pPr>
            <a:endParaRPr lang="en-US" dirty="0"/>
          </a:p>
          <a:p>
            <a:pPr lvl="0">
              <a:buClr>
                <a:srgbClr val="0BD0D9"/>
              </a:buClr>
              <a:buNone/>
            </a:pPr>
            <a:endParaRPr lang="en-US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0891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/>
          <a:lstStyle/>
          <a:p>
            <a:r>
              <a:rPr lang="en-US" b="1" dirty="0"/>
              <a:t>RESULTS AND DISCUSSION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457200" y="6324599"/>
            <a:ext cx="8229600" cy="4571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3689050</TotalTime>
  <Words>1483</Words>
  <Application>Microsoft Macintosh PowerPoint</Application>
  <PresentationFormat>On-screen Show (4:3)</PresentationFormat>
  <Paragraphs>502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SimSun</vt:lpstr>
      <vt:lpstr>Arial</vt:lpstr>
      <vt:lpstr>Arial Narrow</vt:lpstr>
      <vt:lpstr>Calibri</vt:lpstr>
      <vt:lpstr>Constantia</vt:lpstr>
      <vt:lpstr>Times New Roman</vt:lpstr>
      <vt:lpstr>Wingdings 2</vt:lpstr>
      <vt:lpstr>Wingdings 3</vt:lpstr>
      <vt:lpstr>Flow</vt:lpstr>
      <vt:lpstr>Impact of conservation agriculture on cotton productivity</vt:lpstr>
      <vt:lpstr>INTRODUCTION </vt:lpstr>
      <vt:lpstr>Introduction Continue…</vt:lpstr>
      <vt:lpstr>Introduction Continue…</vt:lpstr>
      <vt:lpstr>MATERIALS AND METHODS</vt:lpstr>
      <vt:lpstr>MATERIALS AND METHODS</vt:lpstr>
      <vt:lpstr>MATERIALS AND METHODS</vt:lpstr>
      <vt:lpstr>MATERIALS AND METHODS</vt:lpstr>
      <vt:lpstr>RESULTS AND DISCUSSION </vt:lpstr>
      <vt:lpstr>RESULTS</vt:lpstr>
      <vt:lpstr>Table A2.Effect of different tillage systems on average boll mass (g)</vt:lpstr>
      <vt:lpstr>RESULTS</vt:lpstr>
      <vt:lpstr>Table A3. Effect of different tillage systems on plant height (cm)  in 2015 season</vt:lpstr>
      <vt:lpstr>Table A4. Effect of conservation agriculture on plant height (cm)  in 2016 season</vt:lpstr>
      <vt:lpstr>Table A5. Effect of conservation agriculture on plant height (cm)  in 2017 season</vt:lpstr>
      <vt:lpstr>RESULTS</vt:lpstr>
      <vt:lpstr>Table A6. Effect of conservation agriculture on seed cotton yield (kg/ha)  in 2015 season</vt:lpstr>
      <vt:lpstr>Table A7. Effect of conservation agriculture on seed cotton yield (kg/ha) in 2016 season</vt:lpstr>
      <vt:lpstr>Table A8. Effect of conservation agriculture on seed cotton yield (kg/ha)  in 2017 season</vt:lpstr>
      <vt:lpstr>DISCUSSION </vt:lpstr>
      <vt:lpstr>DISCUSSION </vt:lpstr>
      <vt:lpstr>CONCLUSION</vt:lpstr>
      <vt:lpstr>RECOMMENDATION</vt:lpstr>
      <vt:lpstr> Thank You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AGRONOMY SECTION 2010/11 REPORT PRESENTATION</dc:title>
  <dc:creator>AGRONOMY</dc:creator>
  <cp:lastModifiedBy>Keshav Kranthi</cp:lastModifiedBy>
  <cp:revision>631</cp:revision>
  <dcterms:created xsi:type="dcterms:W3CDTF">2005-10-21T18:29:45Z</dcterms:created>
  <dcterms:modified xsi:type="dcterms:W3CDTF">2018-07-26T13:08:31Z</dcterms:modified>
</cp:coreProperties>
</file>