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310" r:id="rId6"/>
    <p:sldId id="311" r:id="rId7"/>
    <p:sldId id="267" r:id="rId8"/>
    <p:sldId id="312" r:id="rId9"/>
    <p:sldId id="266" r:id="rId10"/>
    <p:sldId id="263" r:id="rId11"/>
    <p:sldId id="260" r:id="rId12"/>
    <p:sldId id="31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17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92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96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7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41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9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12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830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9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49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1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10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93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9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37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67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4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89FA03-1D54-4FB5-9073-7C137AF5D3F4}" type="datetimeFigureOut">
              <a:rPr lang="en-GB" smtClean="0"/>
              <a:t>24/07/2018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0134-442D-4AE2-AD0E-97A0862FEE0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544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EAD7-BECE-425E-8823-499115428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894" y="209491"/>
            <a:ext cx="8825658" cy="4143568"/>
          </a:xfrm>
        </p:spPr>
        <p:txBody>
          <a:bodyPr/>
          <a:lstStyle/>
          <a:p>
            <a:pPr algn="ctr"/>
            <a:br>
              <a:rPr lang="en-US" dirty="0">
                <a:latin typeface="Maiandra GD" panose="020E0502030308020204" pitchFamily="34" charset="0"/>
              </a:rPr>
            </a:br>
            <a:br>
              <a:rPr lang="en-US" dirty="0">
                <a:latin typeface="Maiandra GD" panose="020E0502030308020204" pitchFamily="34" charset="0"/>
              </a:rPr>
            </a:b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One Variety, One Zone, One Gin Concept</a:t>
            </a:r>
            <a:br>
              <a:rPr lang="en-US" sz="6600" dirty="0">
                <a:latin typeface="Script MT Bold" panose="03040602040607080904" pitchFamily="66" charset="0"/>
              </a:rPr>
            </a:b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Cotton Concessions </a:t>
            </a:r>
            <a:b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Times New Roman" panose="02020603050405020304" pitchFamily="18" charset="0"/>
              </a:rPr>
            </a:b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BF034-9FA2-4F99-8F59-1CDA0C531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039" y="4102130"/>
            <a:ext cx="8825658" cy="123825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PT" sz="2900" b="1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‘Global best practices for cotton yield enhancement in africa</a:t>
            </a:r>
          </a:p>
          <a:p>
            <a:pPr algn="ctr"/>
            <a:r>
              <a:rPr lang="en-US" sz="2900" b="1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XIV meeting of southern and eastern Africa cotton forum (SEACF)’</a:t>
            </a:r>
            <a:endParaRPr lang="en-GB" sz="2900" cap="none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ZA" sz="2900" b="1" cap="none" dirty="0">
                <a:solidFill>
                  <a:schemeClr val="tx1"/>
                </a:solidFill>
                <a:latin typeface="Trebuchet MS" panose="020B0603020202020204" pitchFamily="34" charset="0"/>
              </a:rPr>
              <a:t>Harare, Zimbabwe, 4 – 6 July 2018</a:t>
            </a:r>
            <a:endParaRPr lang="en-GB" sz="2900" cap="none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3C1EC-90EE-4180-9929-F36450684E05}"/>
              </a:ext>
            </a:extLst>
          </p:cNvPr>
          <p:cNvSpPr txBox="1"/>
          <p:nvPr/>
        </p:nvSpPr>
        <p:spPr>
          <a:xfrm>
            <a:off x="8448541" y="5821251"/>
            <a:ext cx="340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cript MT Bold" panose="03040602040607080904" pitchFamily="66" charset="0"/>
              </a:rPr>
              <a:t>Michael Jenrich</a:t>
            </a:r>
          </a:p>
          <a:p>
            <a:r>
              <a:rPr lang="en-GB" dirty="0">
                <a:latin typeface="Script MT Bold" panose="03040602040607080904" pitchFamily="66" charset="0"/>
              </a:rPr>
              <a:t>ZAGP/Zimbabwe</a:t>
            </a:r>
          </a:p>
          <a:p>
            <a:r>
              <a:rPr lang="en-GB" dirty="0">
                <a:latin typeface="Script MT Bold" panose="03040602040607080904" pitchFamily="66" charset="0"/>
              </a:rPr>
              <a:t>Michael_Jenrich@dai.com</a:t>
            </a:r>
          </a:p>
        </p:txBody>
      </p:sp>
      <p:pic>
        <p:nvPicPr>
          <p:cNvPr id="17" name="Picture 16" descr="cid:image001.png@01D3E393.F54258A0">
            <a:extLst>
              <a:ext uri="{FF2B5EF4-FFF2-40B4-BE49-F238E27FC236}">
                <a16:creationId xmlns:a16="http://schemas.microsoft.com/office/drawing/2014/main" id="{23F7915F-3B6C-4436-8538-61284E51D5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19750"/>
            <a:ext cx="3333750" cy="123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47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8E84-2202-4D20-A991-38772CF2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4262"/>
          </a:xfrm>
        </p:spPr>
        <p:txBody>
          <a:bodyPr/>
          <a:lstStyle/>
          <a:p>
            <a:pPr algn="ctr"/>
            <a:r>
              <a:rPr lang="en-US" b="1" dirty="0">
                <a:latin typeface="Trebuchet MS" panose="020B0603020202020204" pitchFamily="34" charset="0"/>
              </a:rPr>
              <a:t>Multi-Year Concession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DA03-7094-4428-B991-D06796E8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49251"/>
            <a:ext cx="8946541" cy="50120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Allows ginners to commit to longer term investments (e.g. extension services, tillage services, </a:t>
            </a:r>
            <a:r>
              <a:rPr lang="en-US" dirty="0" err="1"/>
              <a:t>fertiliser</a:t>
            </a:r>
            <a:r>
              <a:rPr lang="en-US" dirty="0"/>
              <a:t> etc.) </a:t>
            </a:r>
          </a:p>
          <a:p>
            <a:r>
              <a:rPr lang="en-US" dirty="0"/>
              <a:t>Area and production specific support and research, e.g. seed, fertilizer, tillage, longer term support (rotation, groups, credits, etc.)</a:t>
            </a:r>
          </a:p>
          <a:p>
            <a:r>
              <a:rPr lang="en-US" dirty="0"/>
              <a:t>Link with service providers, banks, tillage, other commodities</a:t>
            </a:r>
          </a:p>
          <a:p>
            <a:r>
              <a:rPr lang="en-US" dirty="0"/>
              <a:t>Better and stronger relationships of trust built between ginners and farmers – e.g. less likelihood of  loan default</a:t>
            </a:r>
          </a:p>
          <a:p>
            <a:r>
              <a:rPr lang="en-US" dirty="0"/>
              <a:t>Ginners can buffer bad seasons and  be forgiving on loan recovery (e.g. in drought) if they can roll these forward to the next season.</a:t>
            </a:r>
          </a:p>
          <a:p>
            <a:r>
              <a:rPr lang="en-US" dirty="0"/>
              <a:t>Ginners can commit to increased service offering on a year by year basis</a:t>
            </a:r>
          </a:p>
          <a:p>
            <a:r>
              <a:rPr lang="en-US" dirty="0"/>
              <a:t>Ginners can plan their businesses better and make investments and forward contracts with buyers accordingly knowing that they are guaranteed throughput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15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AF6E-14D6-4DB2-9BDA-368174CE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57577"/>
            <a:ext cx="9404723" cy="1236373"/>
          </a:xfrm>
        </p:spPr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Summary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BB549-32FC-404F-99FC-55F7B492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94703"/>
            <a:ext cx="9714942" cy="5318975"/>
          </a:xfrm>
        </p:spPr>
        <p:txBody>
          <a:bodyPr>
            <a:normAutofit/>
          </a:bodyPr>
          <a:lstStyle/>
          <a:p>
            <a:r>
              <a:rPr lang="en-GB" dirty="0"/>
              <a:t>Technical and input provision for cotton production is essential to ensure productivity and viability to producers and buyers</a:t>
            </a:r>
          </a:p>
          <a:p>
            <a:r>
              <a:rPr lang="en-GB" dirty="0"/>
              <a:t>Safeguarding and return of the investment is central to support </a:t>
            </a:r>
          </a:p>
          <a:p>
            <a:r>
              <a:rPr lang="en-GB" dirty="0"/>
              <a:t>Individual control set ups (contract supervision and enforcement) are costly and complex</a:t>
            </a:r>
          </a:p>
          <a:p>
            <a:r>
              <a:rPr lang="en-GB" dirty="0"/>
              <a:t>Control and registration of all buyers is challenging and costly</a:t>
            </a:r>
          </a:p>
          <a:p>
            <a:r>
              <a:rPr lang="en-GB" dirty="0"/>
              <a:t>Controlled systems from field to gin can ensure investment and viability for producers and buyers</a:t>
            </a:r>
          </a:p>
          <a:p>
            <a:r>
              <a:rPr lang="en-GB" dirty="0"/>
              <a:t>Price and service monitoring systems would need to ensure fair trading</a:t>
            </a:r>
          </a:p>
          <a:p>
            <a:r>
              <a:rPr lang="en-GB" dirty="0"/>
              <a:t>Tendered and monitored concession set ups with exclusive production and purchasing based on investment (Gin, infrastructure and support) would ensure need investment in production and productivity</a:t>
            </a:r>
          </a:p>
          <a:p>
            <a:r>
              <a:rPr lang="en-GB" dirty="0"/>
              <a:t>Transparent and effective monitoring an enforcing (public, association etc.) are pivotal  </a:t>
            </a:r>
          </a:p>
        </p:txBody>
      </p:sp>
    </p:spTree>
    <p:extLst>
      <p:ext uri="{BB962C8B-B14F-4D97-AF65-F5344CB8AC3E}">
        <p14:creationId xmlns:p14="http://schemas.microsoft.com/office/powerpoint/2010/main" val="107051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CD0D6-A289-4425-90F6-BFE3AD2B4BEC}"/>
              </a:ext>
            </a:extLst>
          </p:cNvPr>
          <p:cNvSpPr txBox="1"/>
          <p:nvPr/>
        </p:nvSpPr>
        <p:spPr>
          <a:xfrm flipH="1">
            <a:off x="161629" y="5525037"/>
            <a:ext cx="519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42019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116C-AFF7-4A02-AAB7-4EFBF7BE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57578"/>
            <a:ext cx="9404723" cy="1146220"/>
          </a:xfrm>
        </p:spPr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4B3DC-6649-4AA7-B477-2BA40C7D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32" y="1197736"/>
            <a:ext cx="9710671" cy="5050664"/>
          </a:xfrm>
        </p:spPr>
        <p:txBody>
          <a:bodyPr>
            <a:noAutofit/>
          </a:bodyPr>
          <a:lstStyle/>
          <a:p>
            <a:r>
              <a:rPr lang="en-GB" sz="2400" dirty="0"/>
              <a:t>10 % of the world’s cotton is grown in Sub-Saharan Africa (world’s fourth largest cotton exporter following the USA, India and Uzbekistan). </a:t>
            </a:r>
          </a:p>
          <a:p>
            <a:r>
              <a:rPr lang="en-GB" sz="2400" dirty="0"/>
              <a:t>The Sahel states along the southern belt of the Sahara alone generate $1.5 billion each year by exporting cotton, which accounts for up to 35-75% of the agricultural export earnings in this region</a:t>
            </a:r>
          </a:p>
          <a:p>
            <a:r>
              <a:rPr lang="en-GB" sz="2400" dirty="0"/>
              <a:t>In western and southern Africa, cotton is cultivated exclusively by smallholder farmers (3 million in number). </a:t>
            </a:r>
          </a:p>
          <a:p>
            <a:r>
              <a:rPr lang="en-GB" sz="2400" dirty="0"/>
              <a:t>18 million people in Sub-Saharan Africa (SSA) live either directly or indirectly from cotton farming.</a:t>
            </a:r>
          </a:p>
        </p:txBody>
      </p:sp>
    </p:spTree>
    <p:extLst>
      <p:ext uri="{BB962C8B-B14F-4D97-AF65-F5344CB8AC3E}">
        <p14:creationId xmlns:p14="http://schemas.microsoft.com/office/powerpoint/2010/main" val="5336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1189-1DF1-4E12-9778-77BC104C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Cotton Production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6C12-64A9-47E9-8AD9-44A3B038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6676"/>
            <a:ext cx="9404723" cy="4831723"/>
          </a:xfrm>
        </p:spPr>
        <p:txBody>
          <a:bodyPr>
            <a:normAutofit/>
          </a:bodyPr>
          <a:lstStyle/>
          <a:p>
            <a:r>
              <a:rPr lang="en-GB" sz="2400" dirty="0"/>
              <a:t>Cotton (Africa) small holder crop</a:t>
            </a:r>
          </a:p>
          <a:p>
            <a:r>
              <a:rPr lang="en-GB" sz="2400" dirty="0"/>
              <a:t>Production support from Buyers (Ginners), contract production  </a:t>
            </a:r>
          </a:p>
          <a:p>
            <a:r>
              <a:rPr lang="en-GB" sz="2400" dirty="0"/>
              <a:t>Based on given market and production contracts </a:t>
            </a:r>
          </a:p>
          <a:p>
            <a:pPr lvl="1"/>
            <a:r>
              <a:rPr lang="en-GB" sz="2400" dirty="0"/>
              <a:t>Support through:</a:t>
            </a:r>
          </a:p>
          <a:p>
            <a:pPr lvl="2"/>
            <a:r>
              <a:rPr lang="en-GB" sz="2400" dirty="0"/>
              <a:t>Inputs (seed &amp; crop chemicals)</a:t>
            </a:r>
          </a:p>
          <a:p>
            <a:pPr lvl="2"/>
            <a:r>
              <a:rPr lang="en-GB" sz="2400" dirty="0"/>
              <a:t>Technical support (extension)</a:t>
            </a:r>
          </a:p>
          <a:p>
            <a:r>
              <a:rPr lang="en-GB" sz="2400" dirty="0"/>
              <a:t>Input costs are recovered through sale</a:t>
            </a:r>
          </a:p>
          <a:p>
            <a:r>
              <a:rPr lang="en-GB" sz="2400" dirty="0"/>
              <a:t>Depending on farmers delivering to contracted (and supporting company)</a:t>
            </a:r>
          </a:p>
        </p:txBody>
      </p:sp>
    </p:spTree>
    <p:extLst>
      <p:ext uri="{BB962C8B-B14F-4D97-AF65-F5344CB8AC3E}">
        <p14:creationId xmlns:p14="http://schemas.microsoft.com/office/powerpoint/2010/main" val="126030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9612-6F15-4F67-8DE3-F510EA0C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rebuchet MS" panose="020B0603020202020204" pitchFamily="34" charset="0"/>
              </a:rPr>
              <a:t>Contract Farming, Advantages 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2340-F71B-4A8C-B0C6-8633FC11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6676"/>
            <a:ext cx="8946541" cy="4831723"/>
          </a:xfrm>
        </p:spPr>
        <p:txBody>
          <a:bodyPr>
            <a:noAutofit/>
          </a:bodyPr>
          <a:lstStyle/>
          <a:p>
            <a:r>
              <a:rPr lang="en-US" sz="2400" b="1" dirty="0"/>
              <a:t>To Farmers:  </a:t>
            </a:r>
            <a:r>
              <a:rPr lang="en-US" sz="2400" dirty="0"/>
              <a:t>Receive inputs and advisory support that need to increase their productivity – increased income from cotton.</a:t>
            </a:r>
          </a:p>
          <a:p>
            <a:r>
              <a:rPr lang="en-US" sz="2400" b="1" dirty="0"/>
              <a:t>To Ginners:  </a:t>
            </a:r>
            <a:r>
              <a:rPr lang="en-US" sz="2400" dirty="0"/>
              <a:t>Production is ensured and ginners are able to source the cotton that they require. Quality can be improved, as ginners can concentrate on their (contracted) farmers</a:t>
            </a:r>
          </a:p>
          <a:p>
            <a:r>
              <a:rPr lang="en-US" sz="2400" b="1" dirty="0"/>
              <a:t>To Country:  </a:t>
            </a:r>
            <a:r>
              <a:rPr lang="en-US" sz="2400" dirty="0"/>
              <a:t>Increased cotton production increases export earnings; more high quality cotton to boost local textile industry; better quality cotton lint means price rises.</a:t>
            </a:r>
          </a:p>
        </p:txBody>
      </p:sp>
    </p:spTree>
    <p:extLst>
      <p:ext uri="{BB962C8B-B14F-4D97-AF65-F5344CB8AC3E}">
        <p14:creationId xmlns:p14="http://schemas.microsoft.com/office/powerpoint/2010/main" val="250682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05F7-337C-46F5-9CE2-13D51B5C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60172"/>
          </a:xfrm>
        </p:spPr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Cotton Production System,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0724D-D226-4490-8254-1AF91118C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90918"/>
            <a:ext cx="8946541" cy="4857481"/>
          </a:xfrm>
        </p:spPr>
        <p:txBody>
          <a:bodyPr/>
          <a:lstStyle/>
          <a:p>
            <a:r>
              <a:rPr lang="en-GB" sz="2400" dirty="0"/>
              <a:t>Ensuring the recovery of costs is crucial for the systems to continue</a:t>
            </a:r>
          </a:p>
          <a:p>
            <a:r>
              <a:rPr lang="en-GB" sz="2400" dirty="0"/>
              <a:t>If produce is not delivered to the contracting company, they cant recover costs and support ceases  </a:t>
            </a:r>
          </a:p>
          <a:p>
            <a:r>
              <a:rPr lang="en-US" sz="2400" dirty="0"/>
              <a:t>Buyer who don't invest in inputs and farmers support can pay higher prices </a:t>
            </a:r>
          </a:p>
          <a:p>
            <a:r>
              <a:rPr lang="en-US" sz="2400" dirty="0"/>
              <a:t>Side selling will undermine and system collapse </a:t>
            </a:r>
          </a:p>
          <a:p>
            <a:r>
              <a:rPr lang="en-US" sz="2400" dirty="0"/>
              <a:t>Large number of farmers and buyers makes control and contract monitoring and enforcement difficult and costly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98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F426-D1B0-4DDC-926A-BBB6DFA4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6989"/>
          </a:xfrm>
        </p:spPr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Potential Market and Support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1B729-35F3-4919-876F-43EA82D7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9708"/>
            <a:ext cx="8946541" cy="4728692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As production and productivity depends on support, the investments need to be safeguarded and encourage increasing in investments</a:t>
            </a:r>
          </a:p>
          <a:p>
            <a:r>
              <a:rPr lang="en-GB" dirty="0">
                <a:latin typeface="+mn-lt"/>
              </a:rPr>
              <a:t>Companies investing in production need to be certain the receive cotton, through, e.g.: </a:t>
            </a:r>
          </a:p>
          <a:p>
            <a:pPr lvl="1"/>
            <a:r>
              <a:rPr lang="en-GB" sz="2000" dirty="0">
                <a:latin typeface="+mn-lt"/>
              </a:rPr>
              <a:t>Growing contract are adhered and can be enforced </a:t>
            </a:r>
          </a:p>
          <a:p>
            <a:pPr lvl="1"/>
            <a:r>
              <a:rPr lang="en-GB" sz="2000" dirty="0">
                <a:latin typeface="+mn-lt"/>
              </a:rPr>
              <a:t>Companies that do not support farmers can’t get buying licence </a:t>
            </a:r>
          </a:p>
          <a:p>
            <a:pPr lvl="1"/>
            <a:r>
              <a:rPr lang="en-GB" sz="2000" dirty="0">
                <a:latin typeface="+mn-lt"/>
              </a:rPr>
              <a:t>Central buying system (were all commodities is traded) and companies get their investment back  </a:t>
            </a:r>
          </a:p>
          <a:p>
            <a:pPr lvl="1"/>
            <a:r>
              <a:rPr lang="en-GB" sz="2000" dirty="0">
                <a:latin typeface="+mn-lt"/>
              </a:rPr>
              <a:t>Concession set up, were 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 Zone, One Gin Concept) only 1 ginner would be allowed (accredited) </a:t>
            </a:r>
            <a:r>
              <a:rPr lang="en-GB" sz="2000" dirty="0">
                <a:latin typeface="+mn-lt"/>
              </a:rPr>
              <a:t>to operate in defined areas  </a:t>
            </a:r>
          </a:p>
        </p:txBody>
      </p:sp>
    </p:spTree>
    <p:extLst>
      <p:ext uri="{BB962C8B-B14F-4D97-AF65-F5344CB8AC3E}">
        <p14:creationId xmlns:p14="http://schemas.microsoft.com/office/powerpoint/2010/main" val="329313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F8FE-9762-4719-B8F2-1400C5E0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Mozambique/Tanzania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CF1F4-153C-483A-ACA2-33EC828C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8496"/>
            <a:ext cx="8946541" cy="45999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Mozambique cotton production is unique in the region, entirely being based on a concession system. </a:t>
            </a:r>
          </a:p>
          <a:p>
            <a:r>
              <a:rPr lang="en-GB" dirty="0"/>
              <a:t>The cotton sector operates in a monopsony system (demand side), where ginning companies are granted concession (provinces) rights as exclusive buyers of cottonseed in their respective areas of concession</a:t>
            </a:r>
          </a:p>
          <a:p>
            <a:r>
              <a:rPr lang="en-GB" dirty="0"/>
              <a:t>Overall set up is controlled an monitored by government </a:t>
            </a:r>
          </a:p>
          <a:p>
            <a:r>
              <a:rPr lang="en-GB" dirty="0"/>
              <a:t>Tanzania is investigating district concession </a:t>
            </a:r>
          </a:p>
          <a:p>
            <a:r>
              <a:rPr lang="en-US" dirty="0"/>
              <a:t>As district are easier form an administrative point of view</a:t>
            </a:r>
          </a:p>
          <a:p>
            <a:r>
              <a:rPr lang="en-US" dirty="0"/>
              <a:t>Single district are easier to monitor/control side selling – less leakage at marketing time</a:t>
            </a:r>
          </a:p>
          <a:p>
            <a:r>
              <a:rPr lang="en-US" dirty="0"/>
              <a:t>Makes the concession more attractive to bidders – thereby potentially getting better offers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8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B3A4-48F2-4E8E-BC70-77B13A1F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rebuchet MS" panose="020B0603020202020204" pitchFamily="34" charset="0"/>
              </a:rPr>
              <a:t>Concessions </a:t>
            </a:r>
            <a:r>
              <a:rPr lang="en-GB" sz="3600" dirty="0">
                <a:latin typeface="Trebuchet MS" panose="020B0603020202020204" pitchFamily="34" charset="0"/>
              </a:rPr>
              <a:t>(e.g. Mozambique)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36ED-7E23-46BB-A30F-995B089B2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48" y="1300766"/>
            <a:ext cx="9633397" cy="5215944"/>
          </a:xfrm>
        </p:spPr>
        <p:txBody>
          <a:bodyPr>
            <a:normAutofit/>
          </a:bodyPr>
          <a:lstStyle/>
          <a:p>
            <a:r>
              <a:rPr lang="en-US" b="1" dirty="0"/>
              <a:t>Exclusive </a:t>
            </a:r>
            <a:r>
              <a:rPr lang="en-US" dirty="0"/>
              <a:t>right to purchase all cotton grown within the concession area</a:t>
            </a:r>
          </a:p>
          <a:p>
            <a:r>
              <a:rPr lang="en-US" dirty="0"/>
              <a:t>Support in organizing district and village task forces and farmer business groups</a:t>
            </a:r>
          </a:p>
          <a:p>
            <a:r>
              <a:rPr lang="en-US" dirty="0"/>
              <a:t>Support to buyers in recovering loans</a:t>
            </a:r>
          </a:p>
          <a:p>
            <a:r>
              <a:rPr lang="en-US" dirty="0"/>
              <a:t>Minimum input/extension package provided to all registered cotton farmers</a:t>
            </a:r>
          </a:p>
          <a:p>
            <a:r>
              <a:rPr lang="en-US" dirty="0"/>
              <a:t>Extension training support offered (compulsory to get concession)</a:t>
            </a:r>
          </a:p>
          <a:p>
            <a:r>
              <a:rPr lang="en-US" dirty="0"/>
              <a:t>Minimum price set to ensure that farmers receive “fair” market price</a:t>
            </a:r>
          </a:p>
          <a:p>
            <a:r>
              <a:rPr lang="en-US" dirty="0"/>
              <a:t>Prepared to buy all cotton offered for at least the minimum buying price</a:t>
            </a:r>
          </a:p>
          <a:p>
            <a:r>
              <a:rPr lang="en-US" dirty="0"/>
              <a:t>Seed and crop chemical supplied to farmers</a:t>
            </a:r>
          </a:p>
          <a:p>
            <a:r>
              <a:rPr lang="en-US" dirty="0"/>
              <a:t>Other inputs such as fertiliser, </a:t>
            </a:r>
            <a:r>
              <a:rPr lang="en-GB" dirty="0"/>
              <a:t>herbicide</a:t>
            </a:r>
            <a:r>
              <a:rPr lang="en-US" dirty="0"/>
              <a:t>, improve tools etc</a:t>
            </a:r>
          </a:p>
          <a:p>
            <a:r>
              <a:rPr lang="en-US" dirty="0"/>
              <a:t>Additional offers could be phased in over time if contracts are holding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200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223</TotalTime>
  <Words>953</Words>
  <Application>Microsoft Macintosh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Bahnschrift SemiCondensed</vt:lpstr>
      <vt:lpstr>Century Gothic</vt:lpstr>
      <vt:lpstr>Maiandra GD</vt:lpstr>
      <vt:lpstr>Script MT Bold</vt:lpstr>
      <vt:lpstr>Times New Roman</vt:lpstr>
      <vt:lpstr>Trebuchet MS</vt:lpstr>
      <vt:lpstr>Wingdings 3</vt:lpstr>
      <vt:lpstr>Ion</vt:lpstr>
      <vt:lpstr>  One Variety, One Zone, One Gin Concept Cotton Concessions  </vt:lpstr>
      <vt:lpstr>Background </vt:lpstr>
      <vt:lpstr>Cotton Production System </vt:lpstr>
      <vt:lpstr>Contract Farming, Advantages </vt:lpstr>
      <vt:lpstr>Cotton Production System, Challenges </vt:lpstr>
      <vt:lpstr>Potential Market and Support Set Up</vt:lpstr>
      <vt:lpstr>Mozambique/Tanzania </vt:lpstr>
      <vt:lpstr>PowerPoint Presentation</vt:lpstr>
      <vt:lpstr>Concessions (e.g. Mozambique) </vt:lpstr>
      <vt:lpstr>Multi-Year Concession</vt:lpstr>
      <vt:lpstr>Summary  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Variety, One Zone, One Gin Concept</dc:title>
  <dc:creator>michael jenrich</dc:creator>
  <cp:lastModifiedBy>Keshav Kranthi</cp:lastModifiedBy>
  <cp:revision>36</cp:revision>
  <dcterms:created xsi:type="dcterms:W3CDTF">2018-07-02T17:45:59Z</dcterms:created>
  <dcterms:modified xsi:type="dcterms:W3CDTF">2018-07-24T16:48:13Z</dcterms:modified>
</cp:coreProperties>
</file>