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778" r:id="rId2"/>
    <p:sldId id="664" r:id="rId3"/>
    <p:sldId id="677" r:id="rId4"/>
    <p:sldId id="676" r:id="rId5"/>
    <p:sldId id="681" r:id="rId6"/>
    <p:sldId id="699" r:id="rId7"/>
    <p:sldId id="703" r:id="rId8"/>
    <p:sldId id="704" r:id="rId9"/>
    <p:sldId id="705" r:id="rId10"/>
    <p:sldId id="764" r:id="rId11"/>
    <p:sldId id="802" r:id="rId12"/>
    <p:sldId id="795" r:id="rId13"/>
    <p:sldId id="796" r:id="rId14"/>
    <p:sldId id="794" r:id="rId15"/>
    <p:sldId id="797" r:id="rId16"/>
    <p:sldId id="798" r:id="rId17"/>
    <p:sldId id="807" r:id="rId18"/>
    <p:sldId id="799" r:id="rId19"/>
    <p:sldId id="669" r:id="rId20"/>
    <p:sldId id="678" r:id="rId21"/>
    <p:sldId id="679" r:id="rId22"/>
    <p:sldId id="680" r:id="rId23"/>
    <p:sldId id="668" r:id="rId24"/>
    <p:sldId id="683" r:id="rId25"/>
    <p:sldId id="684" r:id="rId26"/>
    <p:sldId id="685" r:id="rId27"/>
    <p:sldId id="670" r:id="rId28"/>
    <p:sldId id="791" r:id="rId29"/>
    <p:sldId id="792" r:id="rId30"/>
    <p:sldId id="793" r:id="rId31"/>
    <p:sldId id="690" r:id="rId32"/>
    <p:sldId id="692" r:id="rId33"/>
    <p:sldId id="693" r:id="rId34"/>
    <p:sldId id="800" r:id="rId35"/>
    <p:sldId id="801" r:id="rId36"/>
    <p:sldId id="696" r:id="rId37"/>
    <p:sldId id="697" r:id="rId38"/>
    <p:sldId id="698" r:id="rId39"/>
    <p:sldId id="780" r:id="rId40"/>
    <p:sldId id="781" r:id="rId41"/>
    <p:sldId id="76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B2"/>
    <a:srgbClr val="8C241A"/>
    <a:srgbClr val="FD9733"/>
    <a:srgbClr val="A01331"/>
    <a:srgbClr val="A88E4A"/>
    <a:srgbClr val="219B21"/>
    <a:srgbClr val="26FF15"/>
    <a:srgbClr val="FD9330"/>
    <a:srgbClr val="FECC66"/>
    <a:srgbClr val="E2BD5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7" autoAdjust="0"/>
    <p:restoredTop sz="93409" autoAdjust="0"/>
  </p:normalViewPr>
  <p:slideViewPr>
    <p:cSldViewPr snapToGrid="0">
      <p:cViewPr varScale="1">
        <p:scale>
          <a:sx n="105" d="100"/>
          <a:sy n="105" d="100"/>
        </p:scale>
        <p:origin x="224" y="552"/>
      </p:cViewPr>
      <p:guideLst>
        <p:guide orient="horz" pos="2160"/>
        <p:guide pos="3840"/>
      </p:guideLst>
    </p:cSldViewPr>
  </p:slideViewPr>
  <p:notesTextViewPr>
    <p:cViewPr>
      <p:scale>
        <a:sx n="1" d="1"/>
        <a:sy n="1" d="1"/>
      </p:scale>
      <p:origin x="0" y="0"/>
    </p:cViewPr>
  </p:notesTextViewPr>
  <p:sorterViewPr>
    <p:cViewPr>
      <p:scale>
        <a:sx n="155" d="100"/>
        <a:sy n="155" d="100"/>
      </p:scale>
      <p:origin x="0" y="178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r.%20K.%20R.%20Kranthi\Documents\Summary%20DES%20Data%201999-2013.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r.%20K.%20R.%20Kranthi\Documents\INSECTICIDE%20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solidFill>
                  <a:srgbClr val="FF0000"/>
                </a:solidFill>
                <a:latin typeface="Tahoma" pitchFamily="34" charset="0"/>
                <a:ea typeface="Tahoma" pitchFamily="34" charset="0"/>
                <a:cs typeface="Tahoma" pitchFamily="34" charset="0"/>
              </a:defRPr>
            </a:pPr>
            <a:r>
              <a:rPr lang="en-US" sz="3200" dirty="0"/>
              <a:t>India- Insecticides </a:t>
            </a:r>
            <a:r>
              <a:rPr lang="en-US" sz="3200" dirty="0" err="1"/>
              <a:t>Rs</a:t>
            </a:r>
            <a:r>
              <a:rPr lang="en-US" sz="3200" dirty="0"/>
              <a:t>/ha</a:t>
            </a:r>
          </a:p>
        </c:rich>
      </c:tx>
      <c:overlay val="0"/>
    </c:title>
    <c:autoTitleDeleted val="0"/>
    <c:plotArea>
      <c:layout/>
      <c:lineChart>
        <c:grouping val="standard"/>
        <c:varyColors val="0"/>
        <c:ser>
          <c:idx val="0"/>
          <c:order val="0"/>
          <c:tx>
            <c:strRef>
              <c:f>Sheet4!$A$18</c:f>
              <c:strCache>
                <c:ptCount val="1"/>
                <c:pt idx="0">
                  <c:v>Insecticide Rs/ha</c:v>
                </c:pt>
              </c:strCache>
            </c:strRef>
          </c:tx>
          <c:spPr>
            <a:ln w="44450">
              <a:solidFill>
                <a:schemeClr val="tx1"/>
              </a:solidFill>
            </a:ln>
          </c:spPr>
          <c:dLbls>
            <c:spPr>
              <a:noFill/>
              <a:ln>
                <a:noFill/>
              </a:ln>
              <a:effectLst/>
            </c:spPr>
            <c:txPr>
              <a:bodyPr/>
              <a:lstStyle/>
              <a:p>
                <a:pPr>
                  <a:defRPr sz="18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Sheet4!$B$17:$P$17</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cat>
          <c:val>
            <c:numRef>
              <c:f>Sheet4!$B$18:$P$18</c:f>
              <c:numCache>
                <c:formatCode>General</c:formatCode>
                <c:ptCount val="15"/>
                <c:pt idx="0">
                  <c:v>1238</c:v>
                </c:pt>
                <c:pt idx="1">
                  <c:v>1032</c:v>
                </c:pt>
                <c:pt idx="2">
                  <c:v>1470</c:v>
                </c:pt>
                <c:pt idx="3">
                  <c:v>1385</c:v>
                </c:pt>
                <c:pt idx="4">
                  <c:v>1708</c:v>
                </c:pt>
                <c:pt idx="5">
                  <c:v>1543</c:v>
                </c:pt>
                <c:pt idx="6">
                  <c:v>1182</c:v>
                </c:pt>
                <c:pt idx="7">
                  <c:v>1241</c:v>
                </c:pt>
                <c:pt idx="8">
                  <c:v>1238</c:v>
                </c:pt>
                <c:pt idx="9">
                  <c:v>1615</c:v>
                </c:pt>
                <c:pt idx="10">
                  <c:v>1463</c:v>
                </c:pt>
                <c:pt idx="11">
                  <c:v>1972</c:v>
                </c:pt>
                <c:pt idx="12">
                  <c:v>2429</c:v>
                </c:pt>
                <c:pt idx="13">
                  <c:v>2417</c:v>
                </c:pt>
                <c:pt idx="14">
                  <c:v>2800</c:v>
                </c:pt>
              </c:numCache>
            </c:numRef>
          </c:val>
          <c:smooth val="0"/>
          <c:extLst>
            <c:ext xmlns:c16="http://schemas.microsoft.com/office/drawing/2014/chart" uri="{C3380CC4-5D6E-409C-BE32-E72D297353CC}">
              <c16:uniqueId val="{00000000-DFD1-D642-8EA7-CD6D9E4A7DCA}"/>
            </c:ext>
          </c:extLst>
        </c:ser>
        <c:dLbls>
          <c:showLegendKey val="0"/>
          <c:showVal val="0"/>
          <c:showCatName val="0"/>
          <c:showSerName val="0"/>
          <c:showPercent val="0"/>
          <c:showBubbleSize val="0"/>
        </c:dLbls>
        <c:marker val="1"/>
        <c:smooth val="0"/>
        <c:axId val="-2057380888"/>
        <c:axId val="1856407912"/>
      </c:lineChart>
      <c:catAx>
        <c:axId val="-2057380888"/>
        <c:scaling>
          <c:orientation val="minMax"/>
        </c:scaling>
        <c:delete val="0"/>
        <c:axPos val="b"/>
        <c:numFmt formatCode="General" sourceLinked="1"/>
        <c:majorTickMark val="out"/>
        <c:minorTickMark val="none"/>
        <c:tickLblPos val="nextTo"/>
        <c:txPr>
          <a:bodyPr/>
          <a:lstStyle/>
          <a:p>
            <a:pPr>
              <a:defRPr sz="1400" b="1"/>
            </a:pPr>
            <a:endParaRPr lang="en-US"/>
          </a:p>
        </c:txPr>
        <c:crossAx val="1856407912"/>
        <c:crosses val="autoZero"/>
        <c:auto val="1"/>
        <c:lblAlgn val="ctr"/>
        <c:lblOffset val="100"/>
        <c:noMultiLvlLbl val="0"/>
      </c:catAx>
      <c:valAx>
        <c:axId val="1856407912"/>
        <c:scaling>
          <c:orientation val="minMax"/>
          <c:min val="500"/>
        </c:scaling>
        <c:delete val="0"/>
        <c:axPos val="l"/>
        <c:majorGridlines/>
        <c:numFmt formatCode="General" sourceLinked="1"/>
        <c:majorTickMark val="out"/>
        <c:minorTickMark val="none"/>
        <c:tickLblPos val="nextTo"/>
        <c:txPr>
          <a:bodyPr/>
          <a:lstStyle/>
          <a:p>
            <a:pPr>
              <a:defRPr sz="1800" b="1"/>
            </a:pPr>
            <a:endParaRPr lang="en-US"/>
          </a:p>
        </c:txPr>
        <c:crossAx val="-2057380888"/>
        <c:crosses val="autoZero"/>
        <c:crossBetween val="between"/>
      </c:valAx>
      <c:spPr>
        <a:ln>
          <a:solidFill>
            <a:prstClr val="black"/>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705549231966899E-2"/>
          <c:y val="2.2454535783741399E-2"/>
          <c:w val="0.93257387918335399"/>
          <c:h val="0.92687919503701299"/>
        </c:manualLayout>
      </c:layout>
      <c:lineChart>
        <c:grouping val="standard"/>
        <c:varyColors val="0"/>
        <c:ser>
          <c:idx val="0"/>
          <c:order val="0"/>
          <c:tx>
            <c:strRef>
              <c:f>Sheet8!$C$3</c:f>
              <c:strCache>
                <c:ptCount val="1"/>
                <c:pt idx="0">
                  <c:v>Bollworm</c:v>
                </c:pt>
              </c:strCache>
            </c:strRef>
          </c:tx>
          <c:spPr>
            <a:ln w="50800">
              <a:solidFill>
                <a:schemeClr val="tx1"/>
              </a:solidFill>
            </a:ln>
          </c:spPr>
          <c:marker>
            <c:symbol val="diamond"/>
            <c:size val="5"/>
            <c:spPr>
              <a:solidFill>
                <a:schemeClr val="tx1"/>
              </a:solidFill>
            </c:spPr>
          </c:marker>
          <c:cat>
            <c:numRef>
              <c:f>Sheet8!$B$4:$B$22</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Sheet8!$C$4:$C$22</c:f>
              <c:numCache>
                <c:formatCode>General</c:formatCode>
                <c:ptCount val="19"/>
                <c:pt idx="0">
                  <c:v>0.63387737097485697</c:v>
                </c:pt>
                <c:pt idx="1">
                  <c:v>0.64551303020390405</c:v>
                </c:pt>
                <c:pt idx="2">
                  <c:v>0.79166666666666596</c:v>
                </c:pt>
                <c:pt idx="3">
                  <c:v>0.87028094820017599</c:v>
                </c:pt>
                <c:pt idx="4">
                  <c:v>0.88203564727954997</c:v>
                </c:pt>
                <c:pt idx="5">
                  <c:v>0.81578301423662303</c:v>
                </c:pt>
                <c:pt idx="6">
                  <c:v>1.095077388572093</c:v>
                </c:pt>
                <c:pt idx="7">
                  <c:v>0.57307692307692204</c:v>
                </c:pt>
                <c:pt idx="8">
                  <c:v>0.84765574823378598</c:v>
                </c:pt>
                <c:pt idx="9">
                  <c:v>0.72354260089685996</c:v>
                </c:pt>
                <c:pt idx="10">
                  <c:v>0.33151865713961798</c:v>
                </c:pt>
                <c:pt idx="11">
                  <c:v>0.20429521421563299</c:v>
                </c:pt>
                <c:pt idx="12">
                  <c:v>0.12723805487869499</c:v>
                </c:pt>
                <c:pt idx="13">
                  <c:v>6.9317456942377495E-2</c:v>
                </c:pt>
                <c:pt idx="14">
                  <c:v>4.9251379038613097E-2</c:v>
                </c:pt>
                <c:pt idx="15">
                  <c:v>2.2349878825958201E-2</c:v>
                </c:pt>
                <c:pt idx="16">
                  <c:v>1.8210155032401001E-2</c:v>
                </c:pt>
                <c:pt idx="17">
                  <c:v>1.54072535272224E-2</c:v>
                </c:pt>
                <c:pt idx="18">
                  <c:v>1.01018533978962E-2</c:v>
                </c:pt>
              </c:numCache>
            </c:numRef>
          </c:val>
          <c:smooth val="0"/>
          <c:extLst>
            <c:ext xmlns:c16="http://schemas.microsoft.com/office/drawing/2014/chart" uri="{C3380CC4-5D6E-409C-BE32-E72D297353CC}">
              <c16:uniqueId val="{00000000-31A0-2A49-8FDE-087E23727D89}"/>
            </c:ext>
          </c:extLst>
        </c:ser>
        <c:ser>
          <c:idx val="1"/>
          <c:order val="1"/>
          <c:tx>
            <c:strRef>
              <c:f>Sheet8!$D$3</c:f>
              <c:strCache>
                <c:ptCount val="1"/>
                <c:pt idx="0">
                  <c:v>Sucking pests</c:v>
                </c:pt>
              </c:strCache>
            </c:strRef>
          </c:tx>
          <c:spPr>
            <a:ln w="50800">
              <a:solidFill>
                <a:srgbClr val="FF0000"/>
              </a:solidFill>
            </a:ln>
          </c:spPr>
          <c:marker>
            <c:symbol val="square"/>
            <c:size val="5"/>
          </c:marker>
          <c:cat>
            <c:numRef>
              <c:f>Sheet8!$B$4:$B$22</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Sheet8!$D$4:$D$22</c:f>
              <c:numCache>
                <c:formatCode>General</c:formatCode>
                <c:ptCount val="19"/>
                <c:pt idx="0">
                  <c:v>0.38067931186590298</c:v>
                </c:pt>
                <c:pt idx="1">
                  <c:v>0.45087776687384301</c:v>
                </c:pt>
                <c:pt idx="2">
                  <c:v>0.452089009990918</c:v>
                </c:pt>
                <c:pt idx="3">
                  <c:v>0.46916154521510101</c:v>
                </c:pt>
                <c:pt idx="4">
                  <c:v>0.56367260787992501</c:v>
                </c:pt>
                <c:pt idx="5">
                  <c:v>0.53276877761413999</c:v>
                </c:pt>
                <c:pt idx="6">
                  <c:v>0.43826370301408202</c:v>
                </c:pt>
                <c:pt idx="7">
                  <c:v>0.30679487179487303</c:v>
                </c:pt>
                <c:pt idx="8">
                  <c:v>0.44264611432241502</c:v>
                </c:pt>
                <c:pt idx="9">
                  <c:v>0.32656950672645801</c:v>
                </c:pt>
                <c:pt idx="10">
                  <c:v>0.33911761370080701</c:v>
                </c:pt>
                <c:pt idx="11">
                  <c:v>0.29968385479123499</c:v>
                </c:pt>
                <c:pt idx="12">
                  <c:v>0.45990041317936298</c:v>
                </c:pt>
                <c:pt idx="13">
                  <c:v>0.46831809483308601</c:v>
                </c:pt>
                <c:pt idx="14">
                  <c:v>0.61327817178881106</c:v>
                </c:pt>
                <c:pt idx="15">
                  <c:v>0.68539628399605101</c:v>
                </c:pt>
                <c:pt idx="16">
                  <c:v>0.54187515380198503</c:v>
                </c:pt>
                <c:pt idx="17">
                  <c:v>0.61075045442742304</c:v>
                </c:pt>
                <c:pt idx="18">
                  <c:v>0.958173317749207</c:v>
                </c:pt>
              </c:numCache>
            </c:numRef>
          </c:val>
          <c:smooth val="0"/>
          <c:extLst>
            <c:ext xmlns:c16="http://schemas.microsoft.com/office/drawing/2014/chart" uri="{C3380CC4-5D6E-409C-BE32-E72D297353CC}">
              <c16:uniqueId val="{00000001-31A0-2A49-8FDE-087E23727D89}"/>
            </c:ext>
          </c:extLst>
        </c:ser>
        <c:dLbls>
          <c:showLegendKey val="0"/>
          <c:showVal val="0"/>
          <c:showCatName val="0"/>
          <c:showSerName val="0"/>
          <c:showPercent val="0"/>
          <c:showBubbleSize val="0"/>
        </c:dLbls>
        <c:marker val="1"/>
        <c:smooth val="0"/>
        <c:axId val="1814202600"/>
        <c:axId val="-2062217976"/>
      </c:lineChart>
      <c:catAx>
        <c:axId val="1814202600"/>
        <c:scaling>
          <c:orientation val="minMax"/>
        </c:scaling>
        <c:delete val="0"/>
        <c:axPos val="b"/>
        <c:numFmt formatCode="General" sourceLinked="1"/>
        <c:majorTickMark val="out"/>
        <c:minorTickMark val="none"/>
        <c:tickLblPos val="nextTo"/>
        <c:txPr>
          <a:bodyPr/>
          <a:lstStyle/>
          <a:p>
            <a:pPr>
              <a:defRPr sz="1800" b="1"/>
            </a:pPr>
            <a:endParaRPr lang="en-US"/>
          </a:p>
        </c:txPr>
        <c:crossAx val="-2062217976"/>
        <c:crosses val="autoZero"/>
        <c:auto val="1"/>
        <c:lblAlgn val="ctr"/>
        <c:lblOffset val="100"/>
        <c:tickLblSkip val="2"/>
        <c:tickMarkSkip val="1"/>
        <c:noMultiLvlLbl val="0"/>
      </c:catAx>
      <c:valAx>
        <c:axId val="-2062217976"/>
        <c:scaling>
          <c:orientation val="minMax"/>
        </c:scaling>
        <c:delete val="0"/>
        <c:axPos val="l"/>
        <c:majorGridlines/>
        <c:numFmt formatCode="General" sourceLinked="1"/>
        <c:majorTickMark val="out"/>
        <c:minorTickMark val="none"/>
        <c:tickLblPos val="nextTo"/>
        <c:txPr>
          <a:bodyPr/>
          <a:lstStyle/>
          <a:p>
            <a:pPr>
              <a:defRPr sz="1600" b="1">
                <a:latin typeface="Tahoma" pitchFamily="34" charset="0"/>
                <a:ea typeface="Tahoma" pitchFamily="34" charset="0"/>
                <a:cs typeface="Tahoma" pitchFamily="34" charset="0"/>
              </a:defRPr>
            </a:pPr>
            <a:endParaRPr lang="en-US"/>
          </a:p>
        </c:txPr>
        <c:crossAx val="1814202600"/>
        <c:crossesAt val="1"/>
        <c:crossBetween val="between"/>
      </c:valAx>
      <c:spPr>
        <a:ln w="25400">
          <a:solidFill>
            <a:schemeClr val="accent1"/>
          </a:solidFill>
        </a:ln>
      </c:spPr>
    </c:plotArea>
    <c:legend>
      <c:legendPos val="r"/>
      <c:layout>
        <c:manualLayout>
          <c:xMode val="edge"/>
          <c:yMode val="edge"/>
          <c:x val="0.607835376679282"/>
          <c:y val="9.7824120105111906E-2"/>
          <c:w val="0.33533093272860798"/>
          <c:h val="0.13988595168616799"/>
        </c:manualLayout>
      </c:layout>
      <c:overlay val="0"/>
      <c:txPr>
        <a:bodyPr/>
        <a:lstStyle/>
        <a:p>
          <a:pPr>
            <a:defRPr sz="1800" b="1">
              <a:latin typeface="Tahoma" pitchFamily="34" charset="0"/>
              <a:ea typeface="Tahoma" pitchFamily="34" charset="0"/>
              <a:cs typeface="Tahoma" pitchFamily="34" charset="0"/>
            </a:defRPr>
          </a:pPr>
          <a:endParaRPr lang="en-US"/>
        </a:p>
      </c:txPr>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 Id="rId4" Type="http://schemas.openxmlformats.org/officeDocument/2006/relationships/image" Target="../media/image5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png"/></Relationships>
</file>

<file path=ppt/drawings/drawing1.xml><?xml version="1.0" encoding="utf-8"?>
<c:userShapes xmlns:c="http://schemas.openxmlformats.org/drawingml/2006/chart">
  <cdr:relSizeAnchor xmlns:cdr="http://schemas.openxmlformats.org/drawingml/2006/chartDrawing">
    <cdr:from>
      <cdr:x>0.42974</cdr:x>
      <cdr:y>0.01966</cdr:y>
    </cdr:from>
    <cdr:to>
      <cdr:x>0.43075</cdr:x>
      <cdr:y>0.92697</cdr:y>
    </cdr:to>
    <cdr:sp macro="" textlink="">
      <cdr:nvSpPr>
        <cdr:cNvPr id="3" name="Straight Connector 2"/>
        <cdr:cNvSpPr/>
      </cdr:nvSpPr>
      <cdr:spPr>
        <a:xfrm xmlns:a="http://schemas.openxmlformats.org/drawingml/2006/main" flipH="1" flipV="1">
          <a:off x="3721806" y="123472"/>
          <a:ext cx="8819" cy="5697361"/>
        </a:xfrm>
        <a:prstGeom xmlns:a="http://schemas.openxmlformats.org/drawingml/2006/main" prst="line">
          <a:avLst/>
        </a:prstGeom>
        <a:ln xmlns:a="http://schemas.openxmlformats.org/drawingml/2006/main" w="31750">
          <a:solidFill>
            <a:schemeClr val="accent3">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0.62933</cdr:x>
      <cdr:y>0.02107</cdr:y>
    </cdr:from>
    <cdr:to>
      <cdr:x>0.63035</cdr:x>
      <cdr:y>0.92837</cdr:y>
    </cdr:to>
    <cdr:sp macro="" textlink="">
      <cdr:nvSpPr>
        <cdr:cNvPr id="4" name="Straight Connector 3"/>
        <cdr:cNvSpPr/>
      </cdr:nvSpPr>
      <cdr:spPr>
        <a:xfrm xmlns:a="http://schemas.openxmlformats.org/drawingml/2006/main" flipH="1" flipV="1">
          <a:off x="5450417" y="132292"/>
          <a:ext cx="8819" cy="5697361"/>
        </a:xfrm>
        <a:prstGeom xmlns:a="http://schemas.openxmlformats.org/drawingml/2006/main" prst="line">
          <a:avLst/>
        </a:prstGeom>
        <a:ln xmlns:a="http://schemas.openxmlformats.org/drawingml/2006/main" w="31750">
          <a:solidFill>
            <a:schemeClr val="accent3">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0679B-5B9F-4D06-A586-71820C1B67D5}" type="datetimeFigureOut">
              <a:rPr lang="en-US" smtClean="0"/>
              <a:t>7/25/18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4798AD-2D95-46B3-BE0A-4C08B285A6E4}" type="slidenum">
              <a:rPr lang="en-US" smtClean="0"/>
              <a:t>‹#›</a:t>
            </a:fld>
            <a:endParaRPr lang="en-US"/>
          </a:p>
        </p:txBody>
      </p:sp>
    </p:spTree>
    <p:extLst>
      <p:ext uri="{BB962C8B-B14F-4D97-AF65-F5344CB8AC3E}">
        <p14:creationId xmlns:p14="http://schemas.microsoft.com/office/powerpoint/2010/main" val="33503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936C-4F96-48DF-934B-D89C27B7D0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651B03-32EF-4DD9-90FC-545628542A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C17161-21DF-4B57-B6CC-070B2AE00AE0}"/>
              </a:ext>
            </a:extLst>
          </p:cNvPr>
          <p:cNvSpPr>
            <a:spLocks noGrp="1"/>
          </p:cNvSpPr>
          <p:nvPr>
            <p:ph type="dt" sz="half" idx="10"/>
          </p:nvPr>
        </p:nvSpPr>
        <p:spPr/>
        <p:txBody>
          <a:bodyPr/>
          <a:lstStyle/>
          <a:p>
            <a:fld id="{6796A918-3009-4CE8-A8C8-329303A37417}" type="datetimeFigureOut">
              <a:rPr lang="en-US" smtClean="0"/>
              <a:t>7/25/18</a:t>
            </a:fld>
            <a:endParaRPr lang="en-US"/>
          </a:p>
        </p:txBody>
      </p:sp>
      <p:sp>
        <p:nvSpPr>
          <p:cNvPr id="5" name="Footer Placeholder 4">
            <a:extLst>
              <a:ext uri="{FF2B5EF4-FFF2-40B4-BE49-F238E27FC236}">
                <a16:creationId xmlns:a16="http://schemas.microsoft.com/office/drawing/2014/main" id="{272358CD-6339-42B7-A048-D051ABD19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16409-EFD9-484B-B6D2-428A0B590723}"/>
              </a:ext>
            </a:extLst>
          </p:cNvPr>
          <p:cNvSpPr>
            <a:spLocks noGrp="1"/>
          </p:cNvSpPr>
          <p:nvPr>
            <p:ph type="sldNum" sz="quarter" idx="12"/>
          </p:nvPr>
        </p:nvSpPr>
        <p:spPr/>
        <p:txBody>
          <a:bodyPr/>
          <a:lstStyle/>
          <a:p>
            <a:fld id="{0741A8B4-9F24-412A-B69A-437C5014788C}" type="slidenum">
              <a:rPr lang="en-US" smtClean="0"/>
              <a:t>‹#›</a:t>
            </a:fld>
            <a:endParaRPr lang="en-US"/>
          </a:p>
        </p:txBody>
      </p:sp>
    </p:spTree>
    <p:extLst>
      <p:ext uri="{BB962C8B-B14F-4D97-AF65-F5344CB8AC3E}">
        <p14:creationId xmlns:p14="http://schemas.microsoft.com/office/powerpoint/2010/main" val="2117447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D1DF-2B97-4302-9534-6CF27A41C7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C09E61-5523-4528-B79D-B154F5A5D8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FDE91-2F65-4222-8470-1C46CB798437}"/>
              </a:ext>
            </a:extLst>
          </p:cNvPr>
          <p:cNvSpPr>
            <a:spLocks noGrp="1"/>
          </p:cNvSpPr>
          <p:nvPr>
            <p:ph type="dt" sz="half" idx="10"/>
          </p:nvPr>
        </p:nvSpPr>
        <p:spPr/>
        <p:txBody>
          <a:bodyPr/>
          <a:lstStyle/>
          <a:p>
            <a:fld id="{6796A918-3009-4CE8-A8C8-329303A37417}" type="datetimeFigureOut">
              <a:rPr lang="en-US" smtClean="0"/>
              <a:t>7/25/18</a:t>
            </a:fld>
            <a:endParaRPr lang="en-US"/>
          </a:p>
        </p:txBody>
      </p:sp>
      <p:sp>
        <p:nvSpPr>
          <p:cNvPr id="5" name="Footer Placeholder 4">
            <a:extLst>
              <a:ext uri="{FF2B5EF4-FFF2-40B4-BE49-F238E27FC236}">
                <a16:creationId xmlns:a16="http://schemas.microsoft.com/office/drawing/2014/main" id="{0D638AD9-FCB6-454B-AE14-5C5C7853B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0E3FE-B6FE-4C9C-B6F7-761130CC9EB0}"/>
              </a:ext>
            </a:extLst>
          </p:cNvPr>
          <p:cNvSpPr>
            <a:spLocks noGrp="1"/>
          </p:cNvSpPr>
          <p:nvPr>
            <p:ph type="sldNum" sz="quarter" idx="12"/>
          </p:nvPr>
        </p:nvSpPr>
        <p:spPr/>
        <p:txBody>
          <a:bodyPr/>
          <a:lstStyle/>
          <a:p>
            <a:fld id="{0741A8B4-9F24-412A-B69A-437C5014788C}" type="slidenum">
              <a:rPr lang="en-US" smtClean="0"/>
              <a:t>‹#›</a:t>
            </a:fld>
            <a:endParaRPr lang="en-US"/>
          </a:p>
        </p:txBody>
      </p:sp>
    </p:spTree>
    <p:extLst>
      <p:ext uri="{BB962C8B-B14F-4D97-AF65-F5344CB8AC3E}">
        <p14:creationId xmlns:p14="http://schemas.microsoft.com/office/powerpoint/2010/main" val="86853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808980-E288-4CD7-B291-5EF0034F29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8BE286-6DD9-46B3-A54D-063DFA2EB3C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8315F-31C0-4CCE-AF4B-275B46E35018}"/>
              </a:ext>
            </a:extLst>
          </p:cNvPr>
          <p:cNvSpPr>
            <a:spLocks noGrp="1"/>
          </p:cNvSpPr>
          <p:nvPr>
            <p:ph type="dt" sz="half" idx="10"/>
          </p:nvPr>
        </p:nvSpPr>
        <p:spPr/>
        <p:txBody>
          <a:bodyPr/>
          <a:lstStyle/>
          <a:p>
            <a:fld id="{6796A918-3009-4CE8-A8C8-329303A37417}" type="datetimeFigureOut">
              <a:rPr lang="en-US" smtClean="0"/>
              <a:t>7/25/18</a:t>
            </a:fld>
            <a:endParaRPr lang="en-US"/>
          </a:p>
        </p:txBody>
      </p:sp>
      <p:sp>
        <p:nvSpPr>
          <p:cNvPr id="5" name="Footer Placeholder 4">
            <a:extLst>
              <a:ext uri="{FF2B5EF4-FFF2-40B4-BE49-F238E27FC236}">
                <a16:creationId xmlns:a16="http://schemas.microsoft.com/office/drawing/2014/main" id="{31505008-061E-4A25-913C-CE0073EE4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46BBC-E999-4E40-9952-5EB2A123076A}"/>
              </a:ext>
            </a:extLst>
          </p:cNvPr>
          <p:cNvSpPr>
            <a:spLocks noGrp="1"/>
          </p:cNvSpPr>
          <p:nvPr>
            <p:ph type="sldNum" sz="quarter" idx="12"/>
          </p:nvPr>
        </p:nvSpPr>
        <p:spPr/>
        <p:txBody>
          <a:bodyPr/>
          <a:lstStyle/>
          <a:p>
            <a:fld id="{0741A8B4-9F24-412A-B69A-437C5014788C}" type="slidenum">
              <a:rPr lang="en-US" smtClean="0"/>
              <a:t>‹#›</a:t>
            </a:fld>
            <a:endParaRPr lang="en-US"/>
          </a:p>
        </p:txBody>
      </p:sp>
    </p:spTree>
    <p:extLst>
      <p:ext uri="{BB962C8B-B14F-4D97-AF65-F5344CB8AC3E}">
        <p14:creationId xmlns:p14="http://schemas.microsoft.com/office/powerpoint/2010/main" val="644266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9D36-68B5-4D44-9BD8-BD374F9F50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2A9150-CD1A-4489-9210-57AFF8DD0E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9F3B3-835B-4F01-965C-9BEF7D4FA25C}"/>
              </a:ext>
            </a:extLst>
          </p:cNvPr>
          <p:cNvSpPr>
            <a:spLocks noGrp="1"/>
          </p:cNvSpPr>
          <p:nvPr>
            <p:ph type="dt" sz="half" idx="10"/>
          </p:nvPr>
        </p:nvSpPr>
        <p:spPr/>
        <p:txBody>
          <a:bodyPr/>
          <a:lstStyle/>
          <a:p>
            <a:fld id="{6796A918-3009-4CE8-A8C8-329303A37417}" type="datetimeFigureOut">
              <a:rPr lang="en-US" smtClean="0"/>
              <a:t>7/25/18</a:t>
            </a:fld>
            <a:endParaRPr lang="en-US"/>
          </a:p>
        </p:txBody>
      </p:sp>
      <p:sp>
        <p:nvSpPr>
          <p:cNvPr id="5" name="Footer Placeholder 4">
            <a:extLst>
              <a:ext uri="{FF2B5EF4-FFF2-40B4-BE49-F238E27FC236}">
                <a16:creationId xmlns:a16="http://schemas.microsoft.com/office/drawing/2014/main" id="{DA7BFAB5-6D21-4742-A243-4A1689DFD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99CCA-4F46-44DD-AB28-7B05D924746B}"/>
              </a:ext>
            </a:extLst>
          </p:cNvPr>
          <p:cNvSpPr>
            <a:spLocks noGrp="1"/>
          </p:cNvSpPr>
          <p:nvPr>
            <p:ph type="sldNum" sz="quarter" idx="12"/>
          </p:nvPr>
        </p:nvSpPr>
        <p:spPr/>
        <p:txBody>
          <a:bodyPr/>
          <a:lstStyle/>
          <a:p>
            <a:fld id="{0741A8B4-9F24-412A-B69A-437C5014788C}" type="slidenum">
              <a:rPr lang="en-US" smtClean="0"/>
              <a:t>‹#›</a:t>
            </a:fld>
            <a:endParaRPr lang="en-US"/>
          </a:p>
        </p:txBody>
      </p:sp>
    </p:spTree>
    <p:extLst>
      <p:ext uri="{BB962C8B-B14F-4D97-AF65-F5344CB8AC3E}">
        <p14:creationId xmlns:p14="http://schemas.microsoft.com/office/powerpoint/2010/main" val="1768271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685C1-2E28-47B9-86F7-3874F4A432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91831D-4573-4C16-96B7-CFD423261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4BA514-95AE-4161-A072-C89D99EC73EA}"/>
              </a:ext>
            </a:extLst>
          </p:cNvPr>
          <p:cNvSpPr>
            <a:spLocks noGrp="1"/>
          </p:cNvSpPr>
          <p:nvPr>
            <p:ph type="dt" sz="half" idx="10"/>
          </p:nvPr>
        </p:nvSpPr>
        <p:spPr/>
        <p:txBody>
          <a:bodyPr/>
          <a:lstStyle/>
          <a:p>
            <a:fld id="{6796A918-3009-4CE8-A8C8-329303A37417}" type="datetimeFigureOut">
              <a:rPr lang="en-US" smtClean="0"/>
              <a:t>7/25/18</a:t>
            </a:fld>
            <a:endParaRPr lang="en-US"/>
          </a:p>
        </p:txBody>
      </p:sp>
      <p:sp>
        <p:nvSpPr>
          <p:cNvPr id="5" name="Footer Placeholder 4">
            <a:extLst>
              <a:ext uri="{FF2B5EF4-FFF2-40B4-BE49-F238E27FC236}">
                <a16:creationId xmlns:a16="http://schemas.microsoft.com/office/drawing/2014/main" id="{A67C1CCE-FCDE-42D7-A9DE-B1369C6C9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11984-6524-4A09-912F-55D1488B0778}"/>
              </a:ext>
            </a:extLst>
          </p:cNvPr>
          <p:cNvSpPr>
            <a:spLocks noGrp="1"/>
          </p:cNvSpPr>
          <p:nvPr>
            <p:ph type="sldNum" sz="quarter" idx="12"/>
          </p:nvPr>
        </p:nvSpPr>
        <p:spPr/>
        <p:txBody>
          <a:bodyPr/>
          <a:lstStyle/>
          <a:p>
            <a:fld id="{0741A8B4-9F24-412A-B69A-437C5014788C}" type="slidenum">
              <a:rPr lang="en-US" smtClean="0"/>
              <a:t>‹#›</a:t>
            </a:fld>
            <a:endParaRPr lang="en-US"/>
          </a:p>
        </p:txBody>
      </p:sp>
    </p:spTree>
    <p:extLst>
      <p:ext uri="{BB962C8B-B14F-4D97-AF65-F5344CB8AC3E}">
        <p14:creationId xmlns:p14="http://schemas.microsoft.com/office/powerpoint/2010/main" val="413966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819C-4794-4AEC-9360-9A7944F311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E02C9D-8E5E-4F04-B482-A78B09C81CE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1AE173-BE5E-42F7-B5F4-B4B807E7EB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77ACF3-2A74-4957-9B0D-63C41C16DC9B}"/>
              </a:ext>
            </a:extLst>
          </p:cNvPr>
          <p:cNvSpPr>
            <a:spLocks noGrp="1"/>
          </p:cNvSpPr>
          <p:nvPr>
            <p:ph type="dt" sz="half" idx="10"/>
          </p:nvPr>
        </p:nvSpPr>
        <p:spPr/>
        <p:txBody>
          <a:bodyPr/>
          <a:lstStyle/>
          <a:p>
            <a:fld id="{6796A918-3009-4CE8-A8C8-329303A37417}" type="datetimeFigureOut">
              <a:rPr lang="en-US" smtClean="0"/>
              <a:t>7/25/18</a:t>
            </a:fld>
            <a:endParaRPr lang="en-US"/>
          </a:p>
        </p:txBody>
      </p:sp>
      <p:sp>
        <p:nvSpPr>
          <p:cNvPr id="6" name="Footer Placeholder 5">
            <a:extLst>
              <a:ext uri="{FF2B5EF4-FFF2-40B4-BE49-F238E27FC236}">
                <a16:creationId xmlns:a16="http://schemas.microsoft.com/office/drawing/2014/main" id="{AF855A33-3BC3-4822-A9AC-646A42098F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BBE99C-53A7-4CE4-AEAD-F26D3C0F3159}"/>
              </a:ext>
            </a:extLst>
          </p:cNvPr>
          <p:cNvSpPr>
            <a:spLocks noGrp="1"/>
          </p:cNvSpPr>
          <p:nvPr>
            <p:ph type="sldNum" sz="quarter" idx="12"/>
          </p:nvPr>
        </p:nvSpPr>
        <p:spPr/>
        <p:txBody>
          <a:bodyPr/>
          <a:lstStyle/>
          <a:p>
            <a:fld id="{0741A8B4-9F24-412A-B69A-437C5014788C}" type="slidenum">
              <a:rPr lang="en-US" smtClean="0"/>
              <a:t>‹#›</a:t>
            </a:fld>
            <a:endParaRPr lang="en-US"/>
          </a:p>
        </p:txBody>
      </p:sp>
    </p:spTree>
    <p:extLst>
      <p:ext uri="{BB962C8B-B14F-4D97-AF65-F5344CB8AC3E}">
        <p14:creationId xmlns:p14="http://schemas.microsoft.com/office/powerpoint/2010/main" val="254307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ABBB-ECC5-4E5B-B05A-5B5F23D00B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161DB4-1E42-46A3-842A-8418E3BEFB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FC771A-1891-48E8-A356-E2BA482538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E146E5-4D91-4822-8736-B0D5A119FD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82D57F-B5CE-4F6F-B2FD-5595F1E929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AC92B7-C7E9-4479-90FE-C45A7C775BED}"/>
              </a:ext>
            </a:extLst>
          </p:cNvPr>
          <p:cNvSpPr>
            <a:spLocks noGrp="1"/>
          </p:cNvSpPr>
          <p:nvPr>
            <p:ph type="dt" sz="half" idx="10"/>
          </p:nvPr>
        </p:nvSpPr>
        <p:spPr/>
        <p:txBody>
          <a:bodyPr/>
          <a:lstStyle/>
          <a:p>
            <a:fld id="{6796A918-3009-4CE8-A8C8-329303A37417}" type="datetimeFigureOut">
              <a:rPr lang="en-US" smtClean="0"/>
              <a:t>7/25/18</a:t>
            </a:fld>
            <a:endParaRPr lang="en-US"/>
          </a:p>
        </p:txBody>
      </p:sp>
      <p:sp>
        <p:nvSpPr>
          <p:cNvPr id="8" name="Footer Placeholder 7">
            <a:extLst>
              <a:ext uri="{FF2B5EF4-FFF2-40B4-BE49-F238E27FC236}">
                <a16:creationId xmlns:a16="http://schemas.microsoft.com/office/drawing/2014/main" id="{A19BD439-7971-4FBD-9F01-D329BF5EF7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586F04-8F39-4AD8-8A6B-751F6FA091CA}"/>
              </a:ext>
            </a:extLst>
          </p:cNvPr>
          <p:cNvSpPr>
            <a:spLocks noGrp="1"/>
          </p:cNvSpPr>
          <p:nvPr>
            <p:ph type="sldNum" sz="quarter" idx="12"/>
          </p:nvPr>
        </p:nvSpPr>
        <p:spPr/>
        <p:txBody>
          <a:bodyPr/>
          <a:lstStyle/>
          <a:p>
            <a:fld id="{0741A8B4-9F24-412A-B69A-437C5014788C}" type="slidenum">
              <a:rPr lang="en-US" smtClean="0"/>
              <a:t>‹#›</a:t>
            </a:fld>
            <a:endParaRPr lang="en-US"/>
          </a:p>
        </p:txBody>
      </p:sp>
    </p:spTree>
    <p:extLst>
      <p:ext uri="{BB962C8B-B14F-4D97-AF65-F5344CB8AC3E}">
        <p14:creationId xmlns:p14="http://schemas.microsoft.com/office/powerpoint/2010/main" val="4038012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8AD03-3F5F-4592-B105-0154A7CEEB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AC3619-D33D-4C7D-9425-A58A7AE4B01D}"/>
              </a:ext>
            </a:extLst>
          </p:cNvPr>
          <p:cNvSpPr>
            <a:spLocks noGrp="1"/>
          </p:cNvSpPr>
          <p:nvPr>
            <p:ph type="dt" sz="half" idx="10"/>
          </p:nvPr>
        </p:nvSpPr>
        <p:spPr/>
        <p:txBody>
          <a:bodyPr/>
          <a:lstStyle/>
          <a:p>
            <a:fld id="{6796A918-3009-4CE8-A8C8-329303A37417}" type="datetimeFigureOut">
              <a:rPr lang="en-US" smtClean="0"/>
              <a:t>7/25/18</a:t>
            </a:fld>
            <a:endParaRPr lang="en-US"/>
          </a:p>
        </p:txBody>
      </p:sp>
      <p:sp>
        <p:nvSpPr>
          <p:cNvPr id="4" name="Footer Placeholder 3">
            <a:extLst>
              <a:ext uri="{FF2B5EF4-FFF2-40B4-BE49-F238E27FC236}">
                <a16:creationId xmlns:a16="http://schemas.microsoft.com/office/drawing/2014/main" id="{210627B1-2A87-4767-8D04-37F203C7DC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12CC6A-1F95-498A-98F7-4DBD9800A0BD}"/>
              </a:ext>
            </a:extLst>
          </p:cNvPr>
          <p:cNvSpPr>
            <a:spLocks noGrp="1"/>
          </p:cNvSpPr>
          <p:nvPr>
            <p:ph type="sldNum" sz="quarter" idx="12"/>
          </p:nvPr>
        </p:nvSpPr>
        <p:spPr/>
        <p:txBody>
          <a:bodyPr/>
          <a:lstStyle/>
          <a:p>
            <a:fld id="{0741A8B4-9F24-412A-B69A-437C5014788C}" type="slidenum">
              <a:rPr lang="en-US" smtClean="0"/>
              <a:t>‹#›</a:t>
            </a:fld>
            <a:endParaRPr lang="en-US"/>
          </a:p>
        </p:txBody>
      </p:sp>
    </p:spTree>
    <p:extLst>
      <p:ext uri="{BB962C8B-B14F-4D97-AF65-F5344CB8AC3E}">
        <p14:creationId xmlns:p14="http://schemas.microsoft.com/office/powerpoint/2010/main" val="3793660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7141C2-0E13-4678-97AA-97F47EDB8E97}"/>
              </a:ext>
            </a:extLst>
          </p:cNvPr>
          <p:cNvSpPr>
            <a:spLocks noGrp="1"/>
          </p:cNvSpPr>
          <p:nvPr>
            <p:ph type="dt" sz="half" idx="10"/>
          </p:nvPr>
        </p:nvSpPr>
        <p:spPr/>
        <p:txBody>
          <a:bodyPr/>
          <a:lstStyle/>
          <a:p>
            <a:fld id="{6796A918-3009-4CE8-A8C8-329303A37417}" type="datetimeFigureOut">
              <a:rPr lang="en-US" smtClean="0"/>
              <a:t>7/25/18</a:t>
            </a:fld>
            <a:endParaRPr lang="en-US"/>
          </a:p>
        </p:txBody>
      </p:sp>
      <p:sp>
        <p:nvSpPr>
          <p:cNvPr id="3" name="Footer Placeholder 2">
            <a:extLst>
              <a:ext uri="{FF2B5EF4-FFF2-40B4-BE49-F238E27FC236}">
                <a16:creationId xmlns:a16="http://schemas.microsoft.com/office/drawing/2014/main" id="{9428ED5D-3054-4C72-A050-36C607E999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6C24F4-5016-4FF7-A11C-CFFD539D30E0}"/>
              </a:ext>
            </a:extLst>
          </p:cNvPr>
          <p:cNvSpPr>
            <a:spLocks noGrp="1"/>
          </p:cNvSpPr>
          <p:nvPr>
            <p:ph type="sldNum" sz="quarter" idx="12"/>
          </p:nvPr>
        </p:nvSpPr>
        <p:spPr/>
        <p:txBody>
          <a:bodyPr/>
          <a:lstStyle/>
          <a:p>
            <a:fld id="{0741A8B4-9F24-412A-B69A-437C5014788C}" type="slidenum">
              <a:rPr lang="en-US" smtClean="0"/>
              <a:t>‹#›</a:t>
            </a:fld>
            <a:endParaRPr lang="en-US"/>
          </a:p>
        </p:txBody>
      </p:sp>
    </p:spTree>
    <p:extLst>
      <p:ext uri="{BB962C8B-B14F-4D97-AF65-F5344CB8AC3E}">
        <p14:creationId xmlns:p14="http://schemas.microsoft.com/office/powerpoint/2010/main" val="4193326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C5FB6-9975-4CD2-AB26-1DF163B33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9379C4-044C-4A34-88DC-82A1A8CA0C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DEAFB0-7BBA-4DF0-ABA1-DD5C3B973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7A7DD3-88CD-494F-AF03-83DB08C69671}"/>
              </a:ext>
            </a:extLst>
          </p:cNvPr>
          <p:cNvSpPr>
            <a:spLocks noGrp="1"/>
          </p:cNvSpPr>
          <p:nvPr>
            <p:ph type="dt" sz="half" idx="10"/>
          </p:nvPr>
        </p:nvSpPr>
        <p:spPr/>
        <p:txBody>
          <a:bodyPr/>
          <a:lstStyle/>
          <a:p>
            <a:fld id="{6796A918-3009-4CE8-A8C8-329303A37417}" type="datetimeFigureOut">
              <a:rPr lang="en-US" smtClean="0"/>
              <a:t>7/25/18</a:t>
            </a:fld>
            <a:endParaRPr lang="en-US"/>
          </a:p>
        </p:txBody>
      </p:sp>
      <p:sp>
        <p:nvSpPr>
          <p:cNvPr id="6" name="Footer Placeholder 5">
            <a:extLst>
              <a:ext uri="{FF2B5EF4-FFF2-40B4-BE49-F238E27FC236}">
                <a16:creationId xmlns:a16="http://schemas.microsoft.com/office/drawing/2014/main" id="{54BD2F4F-6411-42B3-89D5-2DFBB8821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01D595-3E0B-4762-8307-6510FE45C7C0}"/>
              </a:ext>
            </a:extLst>
          </p:cNvPr>
          <p:cNvSpPr>
            <a:spLocks noGrp="1"/>
          </p:cNvSpPr>
          <p:nvPr>
            <p:ph type="sldNum" sz="quarter" idx="12"/>
          </p:nvPr>
        </p:nvSpPr>
        <p:spPr/>
        <p:txBody>
          <a:bodyPr/>
          <a:lstStyle/>
          <a:p>
            <a:fld id="{0741A8B4-9F24-412A-B69A-437C5014788C}" type="slidenum">
              <a:rPr lang="en-US" smtClean="0"/>
              <a:t>‹#›</a:t>
            </a:fld>
            <a:endParaRPr lang="en-US"/>
          </a:p>
        </p:txBody>
      </p:sp>
    </p:spTree>
    <p:extLst>
      <p:ext uri="{BB962C8B-B14F-4D97-AF65-F5344CB8AC3E}">
        <p14:creationId xmlns:p14="http://schemas.microsoft.com/office/powerpoint/2010/main" val="1025717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EF000-DDEF-4629-ABDE-974D9CCE8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7FBD82-F6A2-4CE8-9CFC-6E55824DFE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B31D8E-9B37-40D8-83E9-A70025ADA3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864189-3425-4877-A49C-B69468B63E0C}"/>
              </a:ext>
            </a:extLst>
          </p:cNvPr>
          <p:cNvSpPr>
            <a:spLocks noGrp="1"/>
          </p:cNvSpPr>
          <p:nvPr>
            <p:ph type="dt" sz="half" idx="10"/>
          </p:nvPr>
        </p:nvSpPr>
        <p:spPr/>
        <p:txBody>
          <a:bodyPr/>
          <a:lstStyle/>
          <a:p>
            <a:fld id="{6796A918-3009-4CE8-A8C8-329303A37417}" type="datetimeFigureOut">
              <a:rPr lang="en-US" smtClean="0"/>
              <a:t>7/25/18</a:t>
            </a:fld>
            <a:endParaRPr lang="en-US"/>
          </a:p>
        </p:txBody>
      </p:sp>
      <p:sp>
        <p:nvSpPr>
          <p:cNvPr id="6" name="Footer Placeholder 5">
            <a:extLst>
              <a:ext uri="{FF2B5EF4-FFF2-40B4-BE49-F238E27FC236}">
                <a16:creationId xmlns:a16="http://schemas.microsoft.com/office/drawing/2014/main" id="{BD334B2D-04CD-4CC6-8F08-0AA710B9C7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6F3BF-5CD9-483B-8E75-6923A75352BA}"/>
              </a:ext>
            </a:extLst>
          </p:cNvPr>
          <p:cNvSpPr>
            <a:spLocks noGrp="1"/>
          </p:cNvSpPr>
          <p:nvPr>
            <p:ph type="sldNum" sz="quarter" idx="12"/>
          </p:nvPr>
        </p:nvSpPr>
        <p:spPr/>
        <p:txBody>
          <a:bodyPr/>
          <a:lstStyle/>
          <a:p>
            <a:fld id="{0741A8B4-9F24-412A-B69A-437C5014788C}" type="slidenum">
              <a:rPr lang="en-US" smtClean="0"/>
              <a:t>‹#›</a:t>
            </a:fld>
            <a:endParaRPr lang="en-US"/>
          </a:p>
        </p:txBody>
      </p:sp>
    </p:spTree>
    <p:extLst>
      <p:ext uri="{BB962C8B-B14F-4D97-AF65-F5344CB8AC3E}">
        <p14:creationId xmlns:p14="http://schemas.microsoft.com/office/powerpoint/2010/main" val="1335981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86F180-349C-46EC-8FC9-B6821038C5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6BB8E5-FD87-4A81-8204-B582A4FF2D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AAB69-5771-43E6-8FBF-74FB23B50A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6A918-3009-4CE8-A8C8-329303A37417}" type="datetimeFigureOut">
              <a:rPr lang="en-US" smtClean="0"/>
              <a:t>7/25/18</a:t>
            </a:fld>
            <a:endParaRPr lang="en-US"/>
          </a:p>
        </p:txBody>
      </p:sp>
      <p:sp>
        <p:nvSpPr>
          <p:cNvPr id="5" name="Footer Placeholder 4">
            <a:extLst>
              <a:ext uri="{FF2B5EF4-FFF2-40B4-BE49-F238E27FC236}">
                <a16:creationId xmlns:a16="http://schemas.microsoft.com/office/drawing/2014/main" id="{010B9DCF-DA16-4854-AED6-5D4649BC41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1A84BD-4010-4FE0-932A-550594988F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1A8B4-9F24-412A-B69A-437C5014788C}" type="slidenum">
              <a:rPr lang="en-US" smtClean="0"/>
              <a:t>‹#›</a:t>
            </a:fld>
            <a:endParaRPr lang="en-US"/>
          </a:p>
        </p:txBody>
      </p:sp>
    </p:spTree>
    <p:extLst>
      <p:ext uri="{BB962C8B-B14F-4D97-AF65-F5344CB8AC3E}">
        <p14:creationId xmlns:p14="http://schemas.microsoft.com/office/powerpoint/2010/main" val="645041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3.jpeg"/><Relationship Id="rId7" Type="http://schemas.openxmlformats.org/officeDocument/2006/relationships/image" Target="../media/image27.wmf"/><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wmf"/><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52.png"/><Relationship Id="rId3" Type="http://schemas.openxmlformats.org/officeDocument/2006/relationships/oleObject" Target="../embeddings/oleObject3.bin"/><Relationship Id="rId7" Type="http://schemas.openxmlformats.org/officeDocument/2006/relationships/image" Target="../media/image50.png"/><Relationship Id="rId12"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55.png"/><Relationship Id="rId5" Type="http://schemas.openxmlformats.org/officeDocument/2006/relationships/image" Target="../media/image53.png"/><Relationship Id="rId10" Type="http://schemas.openxmlformats.org/officeDocument/2006/relationships/image" Target="../media/image54.jpeg"/><Relationship Id="rId4" Type="http://schemas.openxmlformats.org/officeDocument/2006/relationships/image" Target="../media/image49.png"/><Relationship Id="rId9" Type="http://schemas.openxmlformats.org/officeDocument/2006/relationships/image" Target="../media/image51.png"/></Relationships>
</file>

<file path=ppt/slides/_rels/slide2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2.bp.blogspot.com/_XE9ODdFm0lY/TJMfuUv7smI/AAAAAAAAAH4/6JR6kdukqNg/s1600/Goat+Cover.jp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oleObject" Target="../embeddings/oleObject1.bin"/><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http://upload.wikimedia.org/wikipedia/commons/e/e3/Bacillus_thuringiensis.JPG" TargetMode="External"/><Relationship Id="rId5" Type="http://schemas.openxmlformats.org/officeDocument/2006/relationships/image" Target="../media/image15.gif"/><Relationship Id="rId10"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7881" y="684742"/>
            <a:ext cx="7302932" cy="769441"/>
          </a:xfrm>
          <a:prstGeom prst="rect">
            <a:avLst/>
          </a:prstGeom>
          <a:noFill/>
        </p:spPr>
        <p:txBody>
          <a:bodyPr wrap="square" rtlCol="0">
            <a:spAutoFit/>
          </a:bodyPr>
          <a:lstStyle/>
          <a:p>
            <a:pPr algn="ctr"/>
            <a:r>
              <a:rPr lang="en-US" sz="4400" b="1" dirty="0">
                <a:solidFill>
                  <a:srgbClr val="FD9330"/>
                </a:solidFill>
                <a:latin typeface="Tahoma"/>
                <a:cs typeface="Tahoma"/>
              </a:rPr>
              <a:t>Biotech Cotton</a:t>
            </a:r>
            <a:endParaRPr lang="en-US" sz="3600" dirty="0">
              <a:solidFill>
                <a:srgbClr val="FD9330"/>
              </a:solidFill>
              <a:latin typeface="Tahoma"/>
              <a:cs typeface="Tahoma"/>
            </a:endParaRPr>
          </a:p>
        </p:txBody>
      </p:sp>
      <p:pic>
        <p:nvPicPr>
          <p:cNvPr id="5" name="Picture 4">
            <a:extLst>
              <a:ext uri="{FF2B5EF4-FFF2-40B4-BE49-F238E27FC236}">
                <a16:creationId xmlns:a16="http://schemas.microsoft.com/office/drawing/2014/main" id="{BF51F42C-24B0-4995-A0B3-7A669A347F9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2779" y="5800815"/>
            <a:ext cx="506999" cy="608400"/>
          </a:xfrm>
          <a:prstGeom prst="rect">
            <a:avLst/>
          </a:prstGeom>
        </p:spPr>
      </p:pic>
      <p:sp>
        <p:nvSpPr>
          <p:cNvPr id="4" name="TextBox 3">
            <a:extLst>
              <a:ext uri="{FF2B5EF4-FFF2-40B4-BE49-F238E27FC236}">
                <a16:creationId xmlns:a16="http://schemas.microsoft.com/office/drawing/2014/main" id="{8666C11C-DF4B-AE45-96F0-AC36880FA3CF}"/>
              </a:ext>
            </a:extLst>
          </p:cNvPr>
          <p:cNvSpPr txBox="1"/>
          <p:nvPr/>
        </p:nvSpPr>
        <p:spPr>
          <a:xfrm>
            <a:off x="3146323" y="4285799"/>
            <a:ext cx="6768923" cy="1261884"/>
          </a:xfrm>
          <a:prstGeom prst="rect">
            <a:avLst/>
          </a:prstGeom>
          <a:noFill/>
        </p:spPr>
        <p:txBody>
          <a:bodyPr wrap="square" rtlCol="0">
            <a:spAutoFit/>
          </a:bodyPr>
          <a:lstStyle/>
          <a:p>
            <a:pPr algn="ctr"/>
            <a:r>
              <a:rPr lang="en-US" sz="2800" dirty="0">
                <a:latin typeface="Tahoma"/>
                <a:cs typeface="Tahoma"/>
              </a:rPr>
              <a:t>Keshav R. Kranthi</a:t>
            </a:r>
          </a:p>
          <a:p>
            <a:pPr algn="ctr"/>
            <a:r>
              <a:rPr lang="en-US" sz="2400" dirty="0">
                <a:latin typeface="Tahoma"/>
                <a:cs typeface="Tahoma"/>
              </a:rPr>
              <a:t>International Cotton Advisory Committee</a:t>
            </a:r>
          </a:p>
          <a:p>
            <a:pPr algn="ctr"/>
            <a:r>
              <a:rPr lang="en-US" sz="2400" dirty="0">
                <a:latin typeface="Tahoma"/>
                <a:cs typeface="Tahoma"/>
              </a:rPr>
              <a:t>Washington DC</a:t>
            </a:r>
          </a:p>
        </p:txBody>
      </p:sp>
      <p:pic>
        <p:nvPicPr>
          <p:cNvPr id="6" name="Picture 5">
            <a:extLst>
              <a:ext uri="{FF2B5EF4-FFF2-40B4-BE49-F238E27FC236}">
                <a16:creationId xmlns:a16="http://schemas.microsoft.com/office/drawing/2014/main" id="{A5DBBFE5-18A3-F44B-B46A-5ED3EEAB79F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39146" y="3275513"/>
            <a:ext cx="506999" cy="608400"/>
          </a:xfrm>
          <a:prstGeom prst="rect">
            <a:avLst/>
          </a:prstGeom>
        </p:spPr>
      </p:pic>
    </p:spTree>
    <p:extLst>
      <p:ext uri="{BB962C8B-B14F-4D97-AF65-F5344CB8AC3E}">
        <p14:creationId xmlns:p14="http://schemas.microsoft.com/office/powerpoint/2010/main" val="5912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0287" y="1096703"/>
            <a:ext cx="10102871" cy="5238199"/>
          </a:xfrm>
          <a:prstGeom prst="rect">
            <a:avLst/>
          </a:prstGeom>
          <a:noFill/>
          <a:ln>
            <a:noFill/>
          </a:ln>
        </p:spPr>
      </p:pic>
      <p:sp>
        <p:nvSpPr>
          <p:cNvPr id="3" name="TextBox 2"/>
          <p:cNvSpPr txBox="1"/>
          <p:nvPr/>
        </p:nvSpPr>
        <p:spPr>
          <a:xfrm>
            <a:off x="2179334" y="187594"/>
            <a:ext cx="7981268" cy="646331"/>
          </a:xfrm>
          <a:prstGeom prst="rect">
            <a:avLst/>
          </a:prstGeom>
          <a:noFill/>
        </p:spPr>
        <p:txBody>
          <a:bodyPr wrap="square" rtlCol="0">
            <a:spAutoFit/>
          </a:bodyPr>
          <a:lstStyle/>
          <a:p>
            <a:r>
              <a:rPr lang="en-US" sz="3600" b="1" dirty="0">
                <a:solidFill>
                  <a:srgbClr val="1482AC"/>
                </a:solidFill>
                <a:latin typeface="Tahoma"/>
                <a:cs typeface="Tahoma"/>
              </a:rPr>
              <a:t>Rapid Adoption of GM Cotton</a:t>
            </a:r>
          </a:p>
        </p:txBody>
      </p:sp>
      <p:pic>
        <p:nvPicPr>
          <p:cNvPr id="4" name="Picture 3">
            <a:extLst>
              <a:ext uri="{FF2B5EF4-FFF2-40B4-BE49-F238E27FC236}">
                <a16:creationId xmlns:a16="http://schemas.microsoft.com/office/drawing/2014/main" id="{BF51F42C-24B0-4995-A0B3-7A669A347F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8453" y="5945119"/>
            <a:ext cx="506999" cy="608400"/>
          </a:xfrm>
          <a:prstGeom prst="rect">
            <a:avLst/>
          </a:prstGeom>
        </p:spPr>
      </p:pic>
    </p:spTree>
    <p:extLst>
      <p:ext uri="{BB962C8B-B14F-4D97-AF65-F5344CB8AC3E}">
        <p14:creationId xmlns:p14="http://schemas.microsoft.com/office/powerpoint/2010/main" val="256027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813454273"/>
              </p:ext>
            </p:extLst>
          </p:nvPr>
        </p:nvGraphicFramePr>
        <p:xfrm>
          <a:off x="322204" y="289278"/>
          <a:ext cx="11547592" cy="6279444"/>
        </p:xfrm>
        <a:graphic>
          <a:graphicData uri="http://schemas.openxmlformats.org/drawingml/2006/chart">
            <c:chart xmlns:c="http://schemas.openxmlformats.org/drawingml/2006/chart" xmlns:r="http://schemas.openxmlformats.org/officeDocument/2006/relationships" r:id="rId2"/>
          </a:graphicData>
        </a:graphic>
      </p:graphicFrame>
      <p:sp>
        <p:nvSpPr>
          <p:cNvPr id="3" name="Straight Connector 2"/>
          <p:cNvSpPr/>
          <p:nvPr/>
        </p:nvSpPr>
        <p:spPr>
          <a:xfrm rot="5400000" flipH="1" flipV="1">
            <a:off x="1265967" y="3506509"/>
            <a:ext cx="5147571" cy="9601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4" name="Straight Connector 3"/>
          <p:cNvSpPr/>
          <p:nvPr/>
        </p:nvSpPr>
        <p:spPr>
          <a:xfrm rot="5400000" flipH="1" flipV="1">
            <a:off x="3954264" y="3506509"/>
            <a:ext cx="5147571" cy="9601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 name="TextBox 4"/>
          <p:cNvSpPr txBox="1"/>
          <p:nvPr/>
        </p:nvSpPr>
        <p:spPr>
          <a:xfrm>
            <a:off x="2817204" y="1543510"/>
            <a:ext cx="4896544" cy="369332"/>
          </a:xfrm>
          <a:prstGeom prst="rect">
            <a:avLst/>
          </a:prstGeom>
          <a:solidFill>
            <a:schemeClr val="bg1"/>
          </a:solidFill>
          <a:ln>
            <a:solidFill>
              <a:srgbClr val="1F497D">
                <a:lumMod val="75000"/>
              </a:srgbClr>
            </a:solidFill>
          </a:ln>
        </p:spPr>
        <p:txBody>
          <a:bodyPr wrap="square" rtlCol="0">
            <a:spAutoFit/>
          </a:bodyPr>
          <a:lstStyle/>
          <a:p>
            <a:pPr algn="ctr"/>
            <a:r>
              <a:rPr lang="en-IN" b="1" dirty="0" err="1">
                <a:latin typeface="Tahoma" pitchFamily="34" charset="0"/>
                <a:ea typeface="Tahoma" pitchFamily="34" charset="0"/>
                <a:cs typeface="Tahoma" pitchFamily="34" charset="0"/>
              </a:rPr>
              <a:t>Bollgard</a:t>
            </a:r>
            <a:r>
              <a:rPr lang="en-IN" b="1" dirty="0">
                <a:latin typeface="Tahoma" pitchFamily="34" charset="0"/>
                <a:ea typeface="Tahoma" pitchFamily="34" charset="0"/>
                <a:cs typeface="Tahoma" pitchFamily="34" charset="0"/>
              </a:rPr>
              <a:t>         </a:t>
            </a:r>
            <a:r>
              <a:rPr lang="en-IN" b="1" dirty="0" err="1">
                <a:latin typeface="Tahoma" pitchFamily="34" charset="0"/>
                <a:ea typeface="Tahoma" pitchFamily="34" charset="0"/>
                <a:cs typeface="Tahoma" pitchFamily="34" charset="0"/>
              </a:rPr>
              <a:t>Bollgard</a:t>
            </a:r>
            <a:r>
              <a:rPr lang="en-IN" b="1" dirty="0">
                <a:latin typeface="Tahoma" pitchFamily="34" charset="0"/>
                <a:ea typeface="Tahoma" pitchFamily="34" charset="0"/>
                <a:cs typeface="Tahoma" pitchFamily="34" charset="0"/>
              </a:rPr>
              <a:t>-II                  </a:t>
            </a:r>
          </a:p>
        </p:txBody>
      </p:sp>
    </p:spTree>
    <p:extLst>
      <p:ext uri="{BB962C8B-B14F-4D97-AF65-F5344CB8AC3E}">
        <p14:creationId xmlns:p14="http://schemas.microsoft.com/office/powerpoint/2010/main" val="3240443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1103445" y="1340768"/>
          <a:ext cx="9793088"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39350" y="260648"/>
            <a:ext cx="11713301" cy="523220"/>
          </a:xfrm>
          <a:prstGeom prst="rect">
            <a:avLst/>
          </a:prstGeom>
          <a:noFill/>
        </p:spPr>
        <p:txBody>
          <a:bodyPr wrap="square" rtlCol="0">
            <a:spAutoFit/>
          </a:bodyPr>
          <a:lstStyle/>
          <a:p>
            <a:pPr algn="ctr"/>
            <a:r>
              <a:rPr lang="en-IN" sz="2800" b="1" dirty="0">
                <a:solidFill>
                  <a:srgbClr val="FF0000"/>
                </a:solidFill>
                <a:latin typeface="Tahoma" pitchFamily="34" charset="0"/>
                <a:ea typeface="Tahoma" pitchFamily="34" charset="0"/>
                <a:cs typeface="Tahoma" pitchFamily="34" charset="0"/>
              </a:rPr>
              <a:t>Insecticides</a:t>
            </a:r>
            <a:r>
              <a:rPr lang="en-IN" sz="2800" b="1" dirty="0">
                <a:latin typeface="Tahoma" pitchFamily="34" charset="0"/>
                <a:ea typeface="Tahoma" pitchFamily="34" charset="0"/>
                <a:cs typeface="Tahoma" pitchFamily="34" charset="0"/>
              </a:rPr>
              <a:t> </a:t>
            </a:r>
            <a:r>
              <a:rPr lang="en-IN" sz="2800" b="1" dirty="0">
                <a:solidFill>
                  <a:srgbClr val="339933"/>
                </a:solidFill>
                <a:latin typeface="Tahoma" pitchFamily="34" charset="0"/>
                <a:ea typeface="Tahoma" pitchFamily="34" charset="0"/>
                <a:cs typeface="Tahoma" pitchFamily="34" charset="0"/>
              </a:rPr>
              <a:t>Kg/ha</a:t>
            </a:r>
            <a:r>
              <a:rPr lang="en-IN" sz="2800" b="1" dirty="0">
                <a:latin typeface="Tahoma" pitchFamily="34" charset="0"/>
                <a:ea typeface="Tahoma" pitchFamily="34" charset="0"/>
                <a:cs typeface="Tahoma" pitchFamily="34" charset="0"/>
              </a:rPr>
              <a:t> </a:t>
            </a:r>
          </a:p>
        </p:txBody>
      </p:sp>
      <p:sp>
        <p:nvSpPr>
          <p:cNvPr id="5" name="TextBox 4"/>
          <p:cNvSpPr txBox="1"/>
          <p:nvPr/>
        </p:nvSpPr>
        <p:spPr>
          <a:xfrm>
            <a:off x="4463819" y="1052736"/>
            <a:ext cx="4608512" cy="369332"/>
          </a:xfrm>
          <a:prstGeom prst="rect">
            <a:avLst/>
          </a:prstGeom>
          <a:noFill/>
        </p:spPr>
        <p:txBody>
          <a:bodyPr wrap="square" rtlCol="0">
            <a:spAutoFit/>
          </a:bodyPr>
          <a:lstStyle/>
          <a:p>
            <a:r>
              <a:rPr lang="en-IN" b="1" dirty="0" err="1">
                <a:latin typeface="Tahoma" pitchFamily="34" charset="0"/>
                <a:ea typeface="Tahoma" pitchFamily="34" charset="0"/>
                <a:cs typeface="Tahoma" pitchFamily="34" charset="0"/>
              </a:rPr>
              <a:t>Bollgard</a:t>
            </a:r>
            <a:r>
              <a:rPr lang="en-IN" b="1" dirty="0">
                <a:latin typeface="Tahoma" pitchFamily="34" charset="0"/>
                <a:ea typeface="Tahoma" pitchFamily="34" charset="0"/>
                <a:cs typeface="Tahoma" pitchFamily="34" charset="0"/>
              </a:rPr>
              <a:t>   </a:t>
            </a:r>
            <a:r>
              <a:rPr lang="en-IN" b="1" dirty="0" err="1">
                <a:latin typeface="Tahoma" pitchFamily="34" charset="0"/>
                <a:ea typeface="Tahoma" pitchFamily="34" charset="0"/>
                <a:cs typeface="Tahoma" pitchFamily="34" charset="0"/>
              </a:rPr>
              <a:t>Bollgard</a:t>
            </a:r>
            <a:r>
              <a:rPr lang="en-IN" b="1" dirty="0">
                <a:latin typeface="Tahoma" pitchFamily="34" charset="0"/>
                <a:ea typeface="Tahoma" pitchFamily="34" charset="0"/>
                <a:cs typeface="Tahoma" pitchFamily="34" charset="0"/>
              </a:rPr>
              <a:t>-II</a:t>
            </a:r>
          </a:p>
        </p:txBody>
      </p:sp>
      <p:sp>
        <p:nvSpPr>
          <p:cNvPr id="6" name="Down Arrow 5"/>
          <p:cNvSpPr/>
          <p:nvPr/>
        </p:nvSpPr>
        <p:spPr>
          <a:xfrm>
            <a:off x="5128139" y="1484784"/>
            <a:ext cx="384043" cy="3600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7056107" y="1484784"/>
            <a:ext cx="384043" cy="3600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6762069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76251" y="928688"/>
          <a:ext cx="11334829" cy="5257800"/>
        </p:xfrm>
        <a:graphic>
          <a:graphicData uri="http://schemas.openxmlformats.org/drawingml/2006/table">
            <a:tbl>
              <a:tblPr/>
              <a:tblGrid>
                <a:gridCol w="1619261">
                  <a:extLst>
                    <a:ext uri="{9D8B030D-6E8A-4147-A177-3AD203B41FA5}">
                      <a16:colId xmlns:a16="http://schemas.microsoft.com/office/drawing/2014/main" val="20000"/>
                    </a:ext>
                  </a:extLst>
                </a:gridCol>
                <a:gridCol w="1619261">
                  <a:extLst>
                    <a:ext uri="{9D8B030D-6E8A-4147-A177-3AD203B41FA5}">
                      <a16:colId xmlns:a16="http://schemas.microsoft.com/office/drawing/2014/main" val="20001"/>
                    </a:ext>
                  </a:extLst>
                </a:gridCol>
                <a:gridCol w="1428760">
                  <a:extLst>
                    <a:ext uri="{9D8B030D-6E8A-4147-A177-3AD203B41FA5}">
                      <a16:colId xmlns:a16="http://schemas.microsoft.com/office/drawing/2014/main" val="20002"/>
                    </a:ext>
                  </a:extLst>
                </a:gridCol>
                <a:gridCol w="1524011">
                  <a:extLst>
                    <a:ext uri="{9D8B030D-6E8A-4147-A177-3AD203B41FA5}">
                      <a16:colId xmlns:a16="http://schemas.microsoft.com/office/drawing/2014/main" val="20003"/>
                    </a:ext>
                  </a:extLst>
                </a:gridCol>
                <a:gridCol w="1619261">
                  <a:extLst>
                    <a:ext uri="{9D8B030D-6E8A-4147-A177-3AD203B41FA5}">
                      <a16:colId xmlns:a16="http://schemas.microsoft.com/office/drawing/2014/main" val="20004"/>
                    </a:ext>
                  </a:extLst>
                </a:gridCol>
                <a:gridCol w="1714512">
                  <a:extLst>
                    <a:ext uri="{9D8B030D-6E8A-4147-A177-3AD203B41FA5}">
                      <a16:colId xmlns:a16="http://schemas.microsoft.com/office/drawing/2014/main" val="20005"/>
                    </a:ext>
                  </a:extLst>
                </a:gridCol>
                <a:gridCol w="1809763">
                  <a:extLst>
                    <a:ext uri="{9D8B030D-6E8A-4147-A177-3AD203B41FA5}">
                      <a16:colId xmlns:a16="http://schemas.microsoft.com/office/drawing/2014/main" val="20006"/>
                    </a:ext>
                  </a:extLst>
                </a:gridCol>
              </a:tblGrid>
              <a:tr h="91440">
                <a:tc>
                  <a:txBody>
                    <a:bodyPr/>
                    <a:lstStyle/>
                    <a:p>
                      <a:pPr>
                        <a:lnSpc>
                          <a:spcPct val="115000"/>
                        </a:lnSpc>
                      </a:pPr>
                      <a:endParaRPr lang="en-US" sz="2000" dirty="0">
                        <a:latin typeface="Arial" pitchFamily="34" charset="0"/>
                        <a:ea typeface="Times New Roman"/>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2000" dirty="0">
                          <a:solidFill>
                            <a:srgbClr val="000000"/>
                          </a:solidFill>
                          <a:latin typeface="Arial" pitchFamily="34" charset="0"/>
                          <a:ea typeface="Times New Roman"/>
                          <a:cs typeface="Arial" pitchFamily="34" charset="0"/>
                        </a:rPr>
                        <a:t>Area in </a:t>
                      </a:r>
                      <a:r>
                        <a:rPr lang="en-US" sz="2000" dirty="0" err="1">
                          <a:solidFill>
                            <a:srgbClr val="000000"/>
                          </a:solidFill>
                          <a:latin typeface="Arial" pitchFamily="34" charset="0"/>
                          <a:ea typeface="Times New Roman"/>
                          <a:cs typeface="Arial" pitchFamily="34" charset="0"/>
                        </a:rPr>
                        <a:t>lakh</a:t>
                      </a:r>
                      <a:r>
                        <a:rPr lang="en-US" sz="2000" dirty="0">
                          <a:solidFill>
                            <a:srgbClr val="000000"/>
                          </a:solidFill>
                          <a:latin typeface="Arial" pitchFamily="34" charset="0"/>
                          <a:ea typeface="Times New Roman"/>
                          <a:cs typeface="Arial" pitchFamily="34" charset="0"/>
                        </a:rPr>
                        <a:t> ha</a:t>
                      </a:r>
                      <a:endParaRPr lang="en-US" sz="2000" dirty="0">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Yield</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Hybrids</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Insecticide use Mt</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91440">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Year</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BG</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BG-II</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Kg/ha</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No.</a:t>
                      </a:r>
                      <a:endParaRPr lang="en-US" sz="2000">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latin typeface="Arial" pitchFamily="34" charset="0"/>
                          <a:ea typeface="Times New Roman"/>
                          <a:cs typeface="Arial" pitchFamily="34" charset="0"/>
                        </a:rPr>
                        <a:t>Sucking Pests</a:t>
                      </a:r>
                      <a:endParaRPr lang="en-US" sz="2000" dirty="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Bollworms</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1440">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2001</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000">
                        <a:solidFill>
                          <a:srgbClr val="000000"/>
                        </a:solidFill>
                        <a:latin typeface="Arial" pitchFamily="34" charset="0"/>
                        <a:ea typeface="Times New Roman"/>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000">
                        <a:solidFill>
                          <a:srgbClr val="000000"/>
                        </a:solidFill>
                        <a:latin typeface="Arial" pitchFamily="34" charset="0"/>
                        <a:ea typeface="Times New Roman"/>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US" sz="2000">
                        <a:latin typeface="Arial" pitchFamily="34" charset="0"/>
                        <a:ea typeface="Times New Roman"/>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endParaRPr lang="en-US" sz="2000">
                        <a:solidFill>
                          <a:srgbClr val="000000"/>
                        </a:solidFill>
                        <a:latin typeface="Arial" pitchFamily="34" charset="0"/>
                        <a:ea typeface="Times New Roman"/>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3312</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9410</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1440">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2002</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latin typeface="Arial" pitchFamily="34" charset="0"/>
                          <a:ea typeface="Times New Roman"/>
                          <a:cs typeface="Arial" pitchFamily="34" charset="0"/>
                        </a:rPr>
                        <a:t>0.3</a:t>
                      </a:r>
                      <a:endParaRPr lang="en-US" sz="2000" dirty="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 </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302</a:t>
                      </a:r>
                      <a:endParaRPr lang="en-US" sz="2000">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3</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2110</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4470</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1440">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2003</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latin typeface="Arial" pitchFamily="34" charset="0"/>
                          <a:ea typeface="Times New Roman"/>
                          <a:cs typeface="Arial" pitchFamily="34" charset="0"/>
                        </a:rPr>
                        <a:t>0.9</a:t>
                      </a:r>
                      <a:endParaRPr lang="en-US" sz="2000" dirty="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 </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399</a:t>
                      </a:r>
                      <a:endParaRPr lang="en-US" sz="2000">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3</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2909</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6599</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1440">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2004</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latin typeface="Arial" pitchFamily="34" charset="0"/>
                          <a:ea typeface="Calibri"/>
                          <a:cs typeface="Arial" pitchFamily="34" charset="0"/>
                        </a:rPr>
                        <a:t>5</a:t>
                      </a:r>
                      <a:endParaRPr lang="en-US" sz="2000" dirty="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 </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470</a:t>
                      </a:r>
                      <a:endParaRPr lang="en-US" sz="2000">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4</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2735</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6454</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1440">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2005</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latin typeface="Arial" pitchFamily="34" charset="0"/>
                          <a:ea typeface="Times New Roman"/>
                          <a:cs typeface="Arial" pitchFamily="34" charset="0"/>
                        </a:rPr>
                        <a:t>10</a:t>
                      </a:r>
                      <a:endParaRPr lang="en-US" sz="2000" dirty="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 </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472</a:t>
                      </a:r>
                      <a:endParaRPr lang="en-US" sz="2000">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20</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2688</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2923</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1440">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2006</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latin typeface="Arial" pitchFamily="34" charset="0"/>
                          <a:ea typeface="Times New Roman"/>
                          <a:cs typeface="Arial" pitchFamily="34" charset="0"/>
                        </a:rPr>
                        <a:t>36</a:t>
                      </a:r>
                      <a:endParaRPr lang="en-US" sz="2000" dirty="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latin typeface="Arial" pitchFamily="34" charset="0"/>
                          <a:ea typeface="Times New Roman"/>
                          <a:cs typeface="Arial" pitchFamily="34" charset="0"/>
                        </a:rPr>
                        <a:t>1</a:t>
                      </a:r>
                      <a:endParaRPr lang="en-US" sz="2000" dirty="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521</a:t>
                      </a:r>
                      <a:endParaRPr lang="en-US" sz="2000">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62</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latin typeface="Arial" pitchFamily="34" charset="0"/>
                          <a:ea typeface="Times New Roman"/>
                          <a:cs typeface="Arial" pitchFamily="34" charset="0"/>
                        </a:rPr>
                        <a:t>2374</a:t>
                      </a:r>
                      <a:endParaRPr lang="en-US" sz="2000" dirty="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1874</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91440">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2007</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latin typeface="Arial" pitchFamily="34" charset="0"/>
                          <a:ea typeface="Times New Roman"/>
                          <a:cs typeface="Arial" pitchFamily="34" charset="0"/>
                        </a:rPr>
                        <a:t>59</a:t>
                      </a:r>
                      <a:endParaRPr lang="en-US" sz="2000" dirty="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latin typeface="Arial" pitchFamily="34" charset="0"/>
                          <a:ea typeface="Calibri"/>
                          <a:cs typeface="Arial" pitchFamily="34" charset="0"/>
                        </a:rPr>
                        <a:t>5</a:t>
                      </a:r>
                      <a:endParaRPr lang="en-US" sz="2000" dirty="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554</a:t>
                      </a:r>
                      <a:endParaRPr lang="en-US" sz="2000">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b="1" dirty="0">
                          <a:solidFill>
                            <a:srgbClr val="009900"/>
                          </a:solidFill>
                          <a:latin typeface="Arial" pitchFamily="34" charset="0"/>
                          <a:ea typeface="Times New Roman"/>
                          <a:cs typeface="Arial" pitchFamily="34" charset="0"/>
                        </a:rPr>
                        <a:t>138</a:t>
                      </a:r>
                      <a:endParaRPr lang="en-US" sz="2000" b="1" dirty="0">
                        <a:solidFill>
                          <a:srgbClr val="009900"/>
                        </a:solidFill>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CC00CC"/>
                          </a:solidFill>
                          <a:latin typeface="Arial" pitchFamily="34" charset="0"/>
                          <a:ea typeface="Times New Roman"/>
                          <a:cs typeface="Arial" pitchFamily="34" charset="0"/>
                        </a:rPr>
                        <a:t>3805</a:t>
                      </a:r>
                      <a:endParaRPr lang="en-US" sz="2000" b="1" dirty="0">
                        <a:solidFill>
                          <a:srgbClr val="CC00CC"/>
                        </a:solidFill>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1201</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91440">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2008</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latin typeface="Arial" pitchFamily="34" charset="0"/>
                          <a:ea typeface="Times New Roman"/>
                          <a:cs typeface="Arial" pitchFamily="34" charset="0"/>
                        </a:rPr>
                        <a:t>55</a:t>
                      </a:r>
                      <a:endParaRPr lang="en-US" sz="2000" dirty="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FF0000"/>
                          </a:solidFill>
                          <a:latin typeface="Arial" pitchFamily="34" charset="0"/>
                          <a:ea typeface="Times New Roman"/>
                          <a:cs typeface="Arial" pitchFamily="34" charset="0"/>
                        </a:rPr>
                        <a:t>20</a:t>
                      </a:r>
                      <a:endParaRPr lang="en-US" sz="2000" b="1" dirty="0">
                        <a:solidFill>
                          <a:srgbClr val="FF0000"/>
                        </a:solidFill>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b="1" dirty="0">
                          <a:solidFill>
                            <a:srgbClr val="0000CC"/>
                          </a:solidFill>
                          <a:latin typeface="Arial" pitchFamily="34" charset="0"/>
                          <a:ea typeface="Times New Roman"/>
                          <a:cs typeface="Arial" pitchFamily="34" charset="0"/>
                        </a:rPr>
                        <a:t>524</a:t>
                      </a:r>
                      <a:endParaRPr lang="en-US" sz="2000" b="1" dirty="0">
                        <a:solidFill>
                          <a:srgbClr val="0000CC"/>
                        </a:solidFill>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b="1" dirty="0">
                          <a:solidFill>
                            <a:srgbClr val="009900"/>
                          </a:solidFill>
                          <a:latin typeface="Arial" pitchFamily="34" charset="0"/>
                          <a:ea typeface="Times New Roman"/>
                          <a:cs typeface="Arial" pitchFamily="34" charset="0"/>
                        </a:rPr>
                        <a:t>283</a:t>
                      </a:r>
                      <a:endParaRPr lang="en-US" sz="2000" b="1" dirty="0">
                        <a:solidFill>
                          <a:srgbClr val="009900"/>
                        </a:solidFill>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CC00CC"/>
                          </a:solidFill>
                          <a:latin typeface="Arial" pitchFamily="34" charset="0"/>
                          <a:ea typeface="Times New Roman"/>
                          <a:cs typeface="Arial" pitchFamily="34" charset="0"/>
                        </a:rPr>
                        <a:t>3877</a:t>
                      </a:r>
                      <a:endParaRPr lang="en-US" sz="2000" b="1" dirty="0">
                        <a:solidFill>
                          <a:srgbClr val="CC00CC"/>
                        </a:solidFill>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652</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91440">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2009</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latin typeface="Arial" pitchFamily="34" charset="0"/>
                          <a:ea typeface="Times New Roman"/>
                          <a:cs typeface="Arial" pitchFamily="34" charset="0"/>
                        </a:rPr>
                        <a:t>36</a:t>
                      </a:r>
                      <a:endParaRPr lang="en-US" sz="2000" dirty="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FF0000"/>
                          </a:solidFill>
                          <a:latin typeface="Arial" pitchFamily="34" charset="0"/>
                          <a:ea typeface="Times New Roman"/>
                          <a:cs typeface="Arial" pitchFamily="34" charset="0"/>
                        </a:rPr>
                        <a:t>48</a:t>
                      </a:r>
                      <a:endParaRPr lang="en-US" sz="2000" b="1" dirty="0">
                        <a:solidFill>
                          <a:srgbClr val="FF0000"/>
                        </a:solidFill>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b="1" dirty="0">
                          <a:solidFill>
                            <a:srgbClr val="0000CC"/>
                          </a:solidFill>
                          <a:latin typeface="Arial" pitchFamily="34" charset="0"/>
                          <a:ea typeface="Times New Roman"/>
                          <a:cs typeface="Arial" pitchFamily="34" charset="0"/>
                        </a:rPr>
                        <a:t>503</a:t>
                      </a:r>
                      <a:endParaRPr lang="en-US" sz="2000" b="1" dirty="0">
                        <a:solidFill>
                          <a:srgbClr val="0000CC"/>
                        </a:solidFill>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b="1" dirty="0">
                          <a:solidFill>
                            <a:srgbClr val="009900"/>
                          </a:solidFill>
                          <a:latin typeface="Arial" pitchFamily="34" charset="0"/>
                          <a:ea typeface="Times New Roman"/>
                          <a:cs typeface="Arial" pitchFamily="34" charset="0"/>
                        </a:rPr>
                        <a:t>564</a:t>
                      </a:r>
                      <a:endParaRPr lang="en-US" sz="2000" b="1" dirty="0">
                        <a:solidFill>
                          <a:srgbClr val="009900"/>
                        </a:solidFill>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CC00CC"/>
                          </a:solidFill>
                          <a:latin typeface="Arial" pitchFamily="34" charset="0"/>
                          <a:ea typeface="Times New Roman"/>
                          <a:cs typeface="Arial" pitchFamily="34" charset="0"/>
                        </a:rPr>
                        <a:t>5816</a:t>
                      </a:r>
                      <a:endParaRPr lang="en-US" sz="2000" b="1" dirty="0">
                        <a:solidFill>
                          <a:srgbClr val="CC00CC"/>
                        </a:solidFill>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500</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91440">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2010</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latin typeface="Arial" pitchFamily="34" charset="0"/>
                          <a:ea typeface="Times New Roman"/>
                          <a:cs typeface="Arial" pitchFamily="34" charset="0"/>
                        </a:rPr>
                        <a:t>37</a:t>
                      </a:r>
                      <a:endParaRPr lang="en-US" sz="2000" dirty="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FF0000"/>
                          </a:solidFill>
                          <a:latin typeface="Arial" pitchFamily="34" charset="0"/>
                          <a:ea typeface="Times New Roman"/>
                          <a:cs typeface="Arial" pitchFamily="34" charset="0"/>
                        </a:rPr>
                        <a:t>64</a:t>
                      </a:r>
                      <a:endParaRPr lang="en-US" sz="2000" b="1" dirty="0">
                        <a:solidFill>
                          <a:srgbClr val="FF0000"/>
                        </a:solidFill>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b="1" dirty="0">
                          <a:solidFill>
                            <a:srgbClr val="0000CC"/>
                          </a:solidFill>
                          <a:latin typeface="Arial" pitchFamily="34" charset="0"/>
                          <a:ea typeface="Times New Roman"/>
                          <a:cs typeface="Arial" pitchFamily="34" charset="0"/>
                        </a:rPr>
                        <a:t>517</a:t>
                      </a:r>
                      <a:endParaRPr lang="en-US" sz="2000" b="1" dirty="0">
                        <a:solidFill>
                          <a:srgbClr val="0000CC"/>
                        </a:solidFill>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b="1" dirty="0">
                          <a:solidFill>
                            <a:srgbClr val="009900"/>
                          </a:solidFill>
                          <a:latin typeface="Arial" pitchFamily="34" charset="0"/>
                          <a:ea typeface="Times New Roman"/>
                          <a:cs typeface="Arial" pitchFamily="34" charset="0"/>
                        </a:rPr>
                        <a:t>809</a:t>
                      </a:r>
                      <a:endParaRPr lang="en-US" sz="2000" b="1" dirty="0">
                        <a:solidFill>
                          <a:srgbClr val="009900"/>
                        </a:solidFill>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CC00CC"/>
                          </a:solidFill>
                          <a:latin typeface="Arial" pitchFamily="34" charset="0"/>
                          <a:ea typeface="Times New Roman"/>
                          <a:cs typeface="Arial" pitchFamily="34" charset="0"/>
                        </a:rPr>
                        <a:t>7270</a:t>
                      </a:r>
                      <a:endParaRPr lang="en-US" sz="2000" b="1" dirty="0">
                        <a:solidFill>
                          <a:srgbClr val="CC00CC"/>
                        </a:solidFill>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249</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91440">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2011</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latin typeface="Arial" pitchFamily="34" charset="0"/>
                          <a:ea typeface="Times New Roman"/>
                          <a:cs typeface="Arial" pitchFamily="34" charset="0"/>
                        </a:rPr>
                        <a:t>26</a:t>
                      </a:r>
                      <a:endParaRPr lang="en-US" sz="2000" dirty="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FF0000"/>
                          </a:solidFill>
                          <a:latin typeface="Arial" pitchFamily="34" charset="0"/>
                          <a:ea typeface="Times New Roman"/>
                          <a:cs typeface="Arial" pitchFamily="34" charset="0"/>
                        </a:rPr>
                        <a:t>85</a:t>
                      </a:r>
                      <a:endParaRPr lang="en-US" sz="2000" b="1" dirty="0">
                        <a:solidFill>
                          <a:srgbClr val="FF0000"/>
                        </a:solidFill>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b="1" dirty="0">
                          <a:solidFill>
                            <a:srgbClr val="0000CC"/>
                          </a:solidFill>
                          <a:latin typeface="Arial" pitchFamily="34" charset="0"/>
                          <a:ea typeface="Times New Roman"/>
                          <a:cs typeface="Arial" pitchFamily="34" charset="0"/>
                        </a:rPr>
                        <a:t>496</a:t>
                      </a:r>
                      <a:endParaRPr lang="en-US" sz="2000" b="1" dirty="0">
                        <a:solidFill>
                          <a:srgbClr val="0000CC"/>
                        </a:solidFill>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b="1" dirty="0">
                          <a:solidFill>
                            <a:srgbClr val="009900"/>
                          </a:solidFill>
                          <a:latin typeface="Arial" pitchFamily="34" charset="0"/>
                          <a:ea typeface="Times New Roman"/>
                          <a:cs typeface="Arial" pitchFamily="34" charset="0"/>
                        </a:rPr>
                        <a:t>1128</a:t>
                      </a:r>
                      <a:endParaRPr lang="en-US" sz="2000" b="1" dirty="0">
                        <a:solidFill>
                          <a:srgbClr val="009900"/>
                        </a:solidFill>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CC00CC"/>
                          </a:solidFill>
                          <a:latin typeface="Arial" pitchFamily="34" charset="0"/>
                          <a:ea typeface="Times New Roman"/>
                          <a:cs typeface="Arial" pitchFamily="34" charset="0"/>
                        </a:rPr>
                        <a:t>6372</a:t>
                      </a:r>
                      <a:endParaRPr lang="en-US" sz="2000" b="1" dirty="0">
                        <a:solidFill>
                          <a:srgbClr val="CC00CC"/>
                        </a:solidFill>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222</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91440">
                <a:tc>
                  <a:txBody>
                    <a:bodyPr/>
                    <a:lstStyle/>
                    <a:p>
                      <a:pPr marL="0" marR="0" algn="ctr">
                        <a:lnSpc>
                          <a:spcPct val="115000"/>
                        </a:lnSpc>
                        <a:spcBef>
                          <a:spcPts val="0"/>
                        </a:spcBef>
                        <a:spcAft>
                          <a:spcPts val="0"/>
                        </a:spcAft>
                      </a:pPr>
                      <a:r>
                        <a:rPr lang="en-US" sz="2000">
                          <a:solidFill>
                            <a:srgbClr val="000000"/>
                          </a:solidFill>
                          <a:latin typeface="Arial" pitchFamily="34" charset="0"/>
                          <a:ea typeface="Times New Roman"/>
                          <a:cs typeface="Arial" pitchFamily="34" charset="0"/>
                        </a:rPr>
                        <a:t>2012</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222222"/>
                          </a:solidFill>
                          <a:latin typeface="Arial" pitchFamily="34" charset="0"/>
                          <a:ea typeface="Times New Roman"/>
                          <a:cs typeface="Arial" pitchFamily="34" charset="0"/>
                        </a:rPr>
                        <a:t>19</a:t>
                      </a:r>
                      <a:endParaRPr lang="en-US" sz="200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FF0000"/>
                          </a:solidFill>
                          <a:latin typeface="Arial" pitchFamily="34" charset="0"/>
                          <a:ea typeface="Times New Roman"/>
                          <a:cs typeface="Arial" pitchFamily="34" charset="0"/>
                        </a:rPr>
                        <a:t>93</a:t>
                      </a:r>
                      <a:endParaRPr lang="en-US" sz="2000" b="1" dirty="0">
                        <a:solidFill>
                          <a:srgbClr val="FF0000"/>
                        </a:solidFill>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b="1" dirty="0">
                          <a:solidFill>
                            <a:srgbClr val="0000CC"/>
                          </a:solidFill>
                          <a:latin typeface="Arial" pitchFamily="34" charset="0"/>
                          <a:ea typeface="Times New Roman"/>
                          <a:cs typeface="Arial" pitchFamily="34" charset="0"/>
                        </a:rPr>
                        <a:t>477</a:t>
                      </a:r>
                      <a:endParaRPr lang="en-US" sz="2000" b="1" dirty="0">
                        <a:solidFill>
                          <a:srgbClr val="0000CC"/>
                        </a:solidFill>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b="1" dirty="0">
                          <a:solidFill>
                            <a:srgbClr val="009900"/>
                          </a:solidFill>
                          <a:latin typeface="Arial" pitchFamily="34" charset="0"/>
                          <a:ea typeface="Times New Roman"/>
                          <a:cs typeface="Arial" pitchFamily="34" charset="0"/>
                        </a:rPr>
                        <a:t>1128</a:t>
                      </a:r>
                      <a:endParaRPr lang="en-US" sz="2000" b="1" dirty="0">
                        <a:solidFill>
                          <a:srgbClr val="009900"/>
                        </a:solidFill>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CC00CC"/>
                          </a:solidFill>
                          <a:latin typeface="Arial" pitchFamily="34" charset="0"/>
                          <a:ea typeface="Calibri"/>
                          <a:cs typeface="Arial" pitchFamily="34" charset="0"/>
                        </a:rPr>
                        <a:t>6872</a:t>
                      </a: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latin typeface="Arial" pitchFamily="34" charset="0"/>
                          <a:ea typeface="Calibri"/>
                          <a:cs typeface="Arial" pitchFamily="34" charset="0"/>
                        </a:rPr>
                        <a:t>178</a:t>
                      </a:r>
                      <a:endParaRPr lang="en-US" sz="2000" dirty="0">
                        <a:latin typeface="Arial" pitchFamily="34" charset="0"/>
                        <a:ea typeface="Calibri"/>
                        <a:cs typeface="Arial" pitchFamily="34" charset="0"/>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15483" name="TextBox 4"/>
          <p:cNvSpPr txBox="1">
            <a:spLocks noChangeArrowheads="1"/>
          </p:cNvSpPr>
          <p:nvPr/>
        </p:nvSpPr>
        <p:spPr bwMode="auto">
          <a:xfrm>
            <a:off x="571501" y="214314"/>
            <a:ext cx="11239500" cy="523875"/>
          </a:xfrm>
          <a:prstGeom prst="rect">
            <a:avLst/>
          </a:prstGeom>
          <a:noFill/>
          <a:ln w="9525">
            <a:noFill/>
            <a:miter lim="800000"/>
            <a:headEnd/>
            <a:tailEnd/>
          </a:ln>
        </p:spPr>
        <p:txBody>
          <a:bodyPr>
            <a:spAutoFit/>
          </a:bodyPr>
          <a:lstStyle/>
          <a:p>
            <a:pPr algn="ctr"/>
            <a:r>
              <a:rPr lang="en-US" sz="2800" b="1">
                <a:latin typeface="Tahoma" pitchFamily="34" charset="0"/>
                <a:cs typeface="Tahoma" pitchFamily="34" charset="0"/>
              </a:rPr>
              <a:t>Impact of Bt hybrids</a:t>
            </a:r>
          </a:p>
        </p:txBody>
      </p:sp>
      <p:pic>
        <p:nvPicPr>
          <p:cNvPr id="5" name="Picture 4">
            <a:extLst>
              <a:ext uri="{FF2B5EF4-FFF2-40B4-BE49-F238E27FC236}">
                <a16:creationId xmlns:a16="http://schemas.microsoft.com/office/drawing/2014/main" id="{8238AC57-2978-4CF5-9540-67D81F7C860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7110" y="157465"/>
            <a:ext cx="552231" cy="608400"/>
          </a:xfrm>
          <a:prstGeom prst="rect">
            <a:avLst/>
          </a:prstGeom>
        </p:spPr>
      </p:pic>
    </p:spTree>
    <p:extLst>
      <p:ext uri="{BB962C8B-B14F-4D97-AF65-F5344CB8AC3E}">
        <p14:creationId xmlns:p14="http://schemas.microsoft.com/office/powerpoint/2010/main" val="1710255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11200" y="1676402"/>
            <a:ext cx="2540000" cy="366713"/>
          </a:xfrm>
          <a:prstGeom prst="rect">
            <a:avLst/>
          </a:prstGeom>
          <a:noFill/>
          <a:ln w="9525">
            <a:noFill/>
            <a:miter lim="800000"/>
            <a:headEnd/>
            <a:tailEnd/>
          </a:ln>
        </p:spPr>
        <p:txBody>
          <a:bodyPr>
            <a:spAutoFit/>
          </a:bodyPr>
          <a:lstStyle/>
          <a:p>
            <a:pPr algn="l" eaLnBrk="1" hangingPunct="1">
              <a:spcBef>
                <a:spcPct val="50000"/>
              </a:spcBef>
            </a:pPr>
            <a:endParaRPr lang="en-US" sz="1800">
              <a:solidFill>
                <a:schemeClr val="tx1"/>
              </a:solidFill>
            </a:endParaRPr>
          </a:p>
        </p:txBody>
      </p:sp>
      <p:pic>
        <p:nvPicPr>
          <p:cNvPr id="3"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792" y="1600200"/>
            <a:ext cx="3166987" cy="2057400"/>
          </a:xfrm>
          <a:prstGeom prst="rect">
            <a:avLst/>
          </a:prstGeom>
          <a:noFill/>
          <a:ln w="9525">
            <a:noFill/>
            <a:miter lim="800000"/>
            <a:headEnd/>
            <a:tailEnd/>
          </a:ln>
        </p:spPr>
      </p:pic>
      <p:pic>
        <p:nvPicPr>
          <p:cNvPr id="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5189" y="1600200"/>
            <a:ext cx="3556000" cy="2057401"/>
          </a:xfrm>
          <a:prstGeom prst="rect">
            <a:avLst/>
          </a:prstGeom>
          <a:noFill/>
          <a:ln w="9525">
            <a:noFill/>
            <a:miter lim="800000"/>
            <a:headEnd/>
            <a:tailEnd/>
          </a:ln>
        </p:spPr>
      </p:pic>
      <p:pic>
        <p:nvPicPr>
          <p:cNvPr id="5" name="Picture 7"/>
          <p:cNvPicPr>
            <a:picLocks noChangeAspect="1" noChangeArrowheads="1"/>
          </p:cNvPicPr>
          <p:nvPr/>
        </p:nvPicPr>
        <p:blipFill>
          <a:blip r:embed="rId4" cstate="print"/>
          <a:srcRect/>
          <a:stretch>
            <a:fillRect/>
          </a:stretch>
        </p:blipFill>
        <p:spPr bwMode="auto">
          <a:xfrm>
            <a:off x="7721600" y="1611262"/>
            <a:ext cx="3759200" cy="2046339"/>
          </a:xfrm>
          <a:prstGeom prst="rect">
            <a:avLst/>
          </a:prstGeom>
          <a:noFill/>
          <a:ln w="9525">
            <a:noFill/>
            <a:miter lim="800000"/>
            <a:headEnd/>
            <a:tailEnd/>
          </a:ln>
        </p:spPr>
      </p:pic>
      <p:pic>
        <p:nvPicPr>
          <p:cNvPr id="6" name="Picture 8"/>
          <p:cNvPicPr>
            <a:picLocks noChangeAspect="1" noChangeArrowheads="1"/>
          </p:cNvPicPr>
          <p:nvPr/>
        </p:nvPicPr>
        <p:blipFill>
          <a:blip r:embed="rId5" cstate="print"/>
          <a:srcRect/>
          <a:stretch>
            <a:fillRect/>
          </a:stretch>
        </p:blipFill>
        <p:spPr bwMode="auto">
          <a:xfrm>
            <a:off x="788408" y="3733800"/>
            <a:ext cx="2767593" cy="2057400"/>
          </a:xfrm>
          <a:prstGeom prst="rect">
            <a:avLst/>
          </a:prstGeom>
          <a:noFill/>
          <a:ln w="9525">
            <a:noFill/>
            <a:miter lim="800000"/>
            <a:headEnd/>
            <a:tailEnd/>
          </a:ln>
        </p:spPr>
      </p:pic>
      <p:pic>
        <p:nvPicPr>
          <p:cNvPr id="7" name="Picture 9"/>
          <p:cNvPicPr>
            <a:picLocks noChangeAspect="1" noChangeArrowheads="1"/>
          </p:cNvPicPr>
          <p:nvPr/>
        </p:nvPicPr>
        <p:blipFill>
          <a:blip r:embed="rId6" cstate="print"/>
          <a:srcRect/>
          <a:stretch>
            <a:fillRect/>
          </a:stretch>
        </p:blipFill>
        <p:spPr bwMode="auto">
          <a:xfrm>
            <a:off x="3657600" y="3733800"/>
            <a:ext cx="3962400" cy="2033588"/>
          </a:xfrm>
          <a:prstGeom prst="rect">
            <a:avLst/>
          </a:prstGeom>
          <a:noFill/>
          <a:ln w="9525">
            <a:noFill/>
            <a:miter lim="800000"/>
            <a:headEnd/>
            <a:tailEnd/>
          </a:ln>
        </p:spPr>
      </p:pic>
      <p:pic>
        <p:nvPicPr>
          <p:cNvPr id="8" name="Picture 10"/>
          <p:cNvPicPr>
            <a:picLocks noChangeAspect="1" noChangeArrowheads="1"/>
          </p:cNvPicPr>
          <p:nvPr/>
        </p:nvPicPr>
        <p:blipFill>
          <a:blip r:embed="rId7" cstate="print"/>
          <a:srcRect/>
          <a:stretch>
            <a:fillRect/>
          </a:stretch>
        </p:blipFill>
        <p:spPr bwMode="auto">
          <a:xfrm>
            <a:off x="7721600" y="3733801"/>
            <a:ext cx="3759200" cy="2066925"/>
          </a:xfrm>
          <a:prstGeom prst="rect">
            <a:avLst/>
          </a:prstGeom>
          <a:noFill/>
          <a:ln w="9525">
            <a:noFill/>
            <a:miter lim="800000"/>
            <a:headEnd/>
            <a:tailEnd/>
          </a:ln>
        </p:spPr>
      </p:pic>
      <p:sp>
        <p:nvSpPr>
          <p:cNvPr id="9" name="TextBox 8"/>
          <p:cNvSpPr txBox="1"/>
          <p:nvPr/>
        </p:nvSpPr>
        <p:spPr>
          <a:xfrm>
            <a:off x="711200" y="762000"/>
            <a:ext cx="10769600" cy="523220"/>
          </a:xfrm>
          <a:prstGeom prst="rect">
            <a:avLst/>
          </a:prstGeom>
          <a:noFill/>
        </p:spPr>
        <p:txBody>
          <a:bodyPr wrap="square" rtlCol="0">
            <a:spAutoFit/>
          </a:bodyPr>
          <a:lstStyle/>
          <a:p>
            <a:pPr algn="ctr"/>
            <a:r>
              <a:rPr lang="en-US" sz="2800" b="1" dirty="0">
                <a:solidFill>
                  <a:srgbClr val="FF0000"/>
                </a:solidFill>
                <a:latin typeface="Tahoma" pitchFamily="34" charset="0"/>
                <a:ea typeface="Tahoma" pitchFamily="34" charset="0"/>
                <a:cs typeface="Tahoma" pitchFamily="34" charset="0"/>
              </a:rPr>
              <a:t>Minor Pests Became Major Pests</a:t>
            </a:r>
          </a:p>
        </p:txBody>
      </p:sp>
      <p:pic>
        <p:nvPicPr>
          <p:cNvPr id="10" name="Picture 9">
            <a:extLst>
              <a:ext uri="{FF2B5EF4-FFF2-40B4-BE49-F238E27FC236}">
                <a16:creationId xmlns:a16="http://schemas.microsoft.com/office/drawing/2014/main" id="{BF51F42C-24B0-4995-A0B3-7A669A347F9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1550370" y="158569"/>
            <a:ext cx="506999" cy="608400"/>
          </a:xfrm>
          <a:prstGeom prst="rect">
            <a:avLst/>
          </a:prstGeom>
        </p:spPr>
      </p:pic>
    </p:spTree>
    <p:extLst>
      <p:ext uri="{BB962C8B-B14F-4D97-AF65-F5344CB8AC3E}">
        <p14:creationId xmlns:p14="http://schemas.microsoft.com/office/powerpoint/2010/main" val="3182759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a:ext>
            </a:extLst>
          </a:blip>
          <a:srcRect/>
          <a:stretch>
            <a:fillRect/>
          </a:stretch>
        </p:blipFill>
        <p:spPr bwMode="auto">
          <a:xfrm>
            <a:off x="2352526" y="1875939"/>
            <a:ext cx="6884384" cy="4213648"/>
          </a:xfrm>
          <a:prstGeom prst="rect">
            <a:avLst/>
          </a:prstGeom>
          <a:noFill/>
          <a:ln>
            <a:noFill/>
          </a:ln>
        </p:spPr>
      </p:pic>
      <p:pic>
        <p:nvPicPr>
          <p:cNvPr id="4" name="Picture 3">
            <a:extLst>
              <a:ext uri="{FF2B5EF4-FFF2-40B4-BE49-F238E27FC236}">
                <a16:creationId xmlns:a16="http://schemas.microsoft.com/office/drawing/2014/main" id="{BF51F42C-24B0-4995-A0B3-7A669A347F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8453" y="5945119"/>
            <a:ext cx="506999" cy="608400"/>
          </a:xfrm>
          <a:prstGeom prst="rect">
            <a:avLst/>
          </a:prstGeom>
        </p:spPr>
      </p:pic>
      <p:sp>
        <p:nvSpPr>
          <p:cNvPr id="5" name="TextBox 4"/>
          <p:cNvSpPr txBox="1"/>
          <p:nvPr/>
        </p:nvSpPr>
        <p:spPr>
          <a:xfrm>
            <a:off x="2338093" y="432909"/>
            <a:ext cx="8125595" cy="954107"/>
          </a:xfrm>
          <a:prstGeom prst="rect">
            <a:avLst/>
          </a:prstGeom>
          <a:noFill/>
        </p:spPr>
        <p:txBody>
          <a:bodyPr wrap="square" rtlCol="0">
            <a:spAutoFit/>
          </a:bodyPr>
          <a:lstStyle/>
          <a:p>
            <a:pPr algn="ctr"/>
            <a:r>
              <a:rPr lang="en-US" sz="2800" b="1" dirty="0">
                <a:solidFill>
                  <a:schemeClr val="accent1">
                    <a:lumMod val="75000"/>
                  </a:schemeClr>
                </a:solidFill>
                <a:latin typeface="Tahoma"/>
                <a:cs typeface="Tahoma"/>
              </a:rPr>
              <a:t>Cases of Insect, Weed &amp; Fungal Resistance to Pesticides and GM crops</a:t>
            </a:r>
          </a:p>
        </p:txBody>
      </p:sp>
    </p:spTree>
    <p:extLst>
      <p:ext uri="{BB962C8B-B14F-4D97-AF65-F5344CB8AC3E}">
        <p14:creationId xmlns:p14="http://schemas.microsoft.com/office/powerpoint/2010/main" val="67150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64786869"/>
              </p:ext>
            </p:extLst>
          </p:nvPr>
        </p:nvGraphicFramePr>
        <p:xfrm>
          <a:off x="203200" y="1981200"/>
          <a:ext cx="11684000" cy="4478614"/>
        </p:xfrm>
        <a:graphic>
          <a:graphicData uri="http://schemas.openxmlformats.org/drawingml/2006/table">
            <a:tbl>
              <a:tblPr firstRow="1" bandRow="1">
                <a:tableStyleId>{5C22544A-7EE6-4342-B048-85BDC9FD1C3A}</a:tableStyleId>
              </a:tblPr>
              <a:tblGrid>
                <a:gridCol w="4016790">
                  <a:extLst>
                    <a:ext uri="{9D8B030D-6E8A-4147-A177-3AD203B41FA5}">
                      <a16:colId xmlns:a16="http://schemas.microsoft.com/office/drawing/2014/main" val="20000"/>
                    </a:ext>
                  </a:extLst>
                </a:gridCol>
                <a:gridCol w="3611464">
                  <a:extLst>
                    <a:ext uri="{9D8B030D-6E8A-4147-A177-3AD203B41FA5}">
                      <a16:colId xmlns:a16="http://schemas.microsoft.com/office/drawing/2014/main" val="20001"/>
                    </a:ext>
                  </a:extLst>
                </a:gridCol>
                <a:gridCol w="2430146">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tblGrid>
              <a:tr h="390695">
                <a:tc gridSpan="4">
                  <a:txBody>
                    <a:bodyPr/>
                    <a:lstStyle/>
                    <a:p>
                      <a:pPr algn="ctr"/>
                      <a:r>
                        <a:rPr lang="en-US" sz="2400"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Bt</a:t>
                      </a:r>
                      <a:r>
                        <a:rPr lang="en-US" sz="2400" b="1" baseline="0" dirty="0">
                          <a:latin typeface="Tahoma" pitchFamily="34" charset="0"/>
                          <a:ea typeface="Tahoma" pitchFamily="34" charset="0"/>
                          <a:cs typeface="Tahoma" pitchFamily="34" charset="0"/>
                        </a:rPr>
                        <a:t> transgenic crops</a:t>
                      </a:r>
                      <a:endParaRPr lang="en-US" sz="2400" b="1" dirty="0">
                        <a:latin typeface="Tahoma" pitchFamily="34" charset="0"/>
                        <a:ea typeface="Tahoma" pitchFamily="34" charset="0"/>
                        <a:cs typeface="Tahoma" pitchFamily="34" charset="0"/>
                      </a:endParaRPr>
                    </a:p>
                  </a:txBody>
                  <a:tcPr marL="121920" marR="1219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20926">
                <a:tc>
                  <a:txBody>
                    <a:bodyPr/>
                    <a:lstStyle/>
                    <a:p>
                      <a:r>
                        <a:rPr lang="en-US" sz="2000" dirty="0">
                          <a:latin typeface="Tahoma" pitchFamily="34" charset="0"/>
                          <a:ea typeface="Tahoma" pitchFamily="34" charset="0"/>
                          <a:cs typeface="Tahoma" pitchFamily="34" charset="0"/>
                        </a:rPr>
                        <a:t>Fall armyworm,</a:t>
                      </a:r>
                    </a:p>
                    <a:p>
                      <a:r>
                        <a:rPr lang="en-US" sz="2000" b="1" i="1" dirty="0" err="1">
                          <a:solidFill>
                            <a:srgbClr val="3366FF"/>
                          </a:solidFill>
                          <a:latin typeface="Tahoma" pitchFamily="34" charset="0"/>
                          <a:ea typeface="Tahoma" pitchFamily="34" charset="0"/>
                          <a:cs typeface="Tahoma" pitchFamily="34" charset="0"/>
                        </a:rPr>
                        <a:t>Spodoptera</a:t>
                      </a:r>
                      <a:r>
                        <a:rPr lang="en-US" sz="2000" b="1" i="1" baseline="0" dirty="0">
                          <a:solidFill>
                            <a:srgbClr val="3366FF"/>
                          </a:solidFill>
                          <a:latin typeface="Tahoma" pitchFamily="34" charset="0"/>
                          <a:ea typeface="Tahoma" pitchFamily="34" charset="0"/>
                          <a:cs typeface="Tahoma" pitchFamily="34" charset="0"/>
                        </a:rPr>
                        <a:t> </a:t>
                      </a:r>
                      <a:r>
                        <a:rPr lang="en-US" sz="2000" b="1" i="1" baseline="0" dirty="0" err="1">
                          <a:solidFill>
                            <a:srgbClr val="3366FF"/>
                          </a:solidFill>
                          <a:latin typeface="Tahoma" pitchFamily="34" charset="0"/>
                          <a:ea typeface="Tahoma" pitchFamily="34" charset="0"/>
                          <a:cs typeface="Tahoma" pitchFamily="34" charset="0"/>
                        </a:rPr>
                        <a:t>frugiperda</a:t>
                      </a:r>
                      <a:endParaRPr lang="en-US" sz="2000" b="1" i="1" dirty="0">
                        <a:solidFill>
                          <a:srgbClr val="3366FF"/>
                        </a:solidFill>
                        <a:latin typeface="Tahoma" pitchFamily="34" charset="0"/>
                        <a:ea typeface="Tahoma" pitchFamily="34" charset="0"/>
                        <a:cs typeface="Tahoma" pitchFamily="34" charset="0"/>
                      </a:endParaRPr>
                    </a:p>
                  </a:txBody>
                  <a:tcPr marL="121920" marR="121920"/>
                </a:tc>
                <a:tc>
                  <a:txBody>
                    <a:bodyPr/>
                    <a:lstStyle/>
                    <a:p>
                      <a:r>
                        <a:rPr lang="en-US" sz="2000" dirty="0">
                          <a:latin typeface="Tahoma" pitchFamily="34" charset="0"/>
                          <a:ea typeface="Tahoma" pitchFamily="34" charset="0"/>
                          <a:cs typeface="Tahoma" pitchFamily="34" charset="0"/>
                        </a:rPr>
                        <a:t>Bt</a:t>
                      </a:r>
                      <a:r>
                        <a:rPr lang="en-US" sz="2000" baseline="0" dirty="0">
                          <a:latin typeface="Tahoma" pitchFamily="34" charset="0"/>
                          <a:ea typeface="Tahoma" pitchFamily="34" charset="0"/>
                          <a:cs typeface="Tahoma" pitchFamily="34" charset="0"/>
                        </a:rPr>
                        <a:t> Cry 1F </a:t>
                      </a:r>
                      <a:r>
                        <a:rPr lang="en-US" sz="2000" b="1" baseline="0" dirty="0">
                          <a:latin typeface="Tahoma" pitchFamily="34" charset="0"/>
                          <a:ea typeface="Tahoma" pitchFamily="34" charset="0"/>
                          <a:cs typeface="Tahoma" pitchFamily="34" charset="0"/>
                        </a:rPr>
                        <a:t>corn</a:t>
                      </a:r>
                      <a:endParaRPr lang="en-US" sz="2000" b="1" dirty="0">
                        <a:latin typeface="Tahoma" pitchFamily="34" charset="0"/>
                        <a:ea typeface="Tahoma" pitchFamily="34" charset="0"/>
                        <a:cs typeface="Tahoma" pitchFamily="34" charset="0"/>
                      </a:endParaRPr>
                    </a:p>
                  </a:txBody>
                  <a:tcPr marL="121920" marR="121920"/>
                </a:tc>
                <a:tc>
                  <a:txBody>
                    <a:bodyPr/>
                    <a:lstStyle/>
                    <a:p>
                      <a:r>
                        <a:rPr lang="en-US" sz="2000" dirty="0">
                          <a:latin typeface="Tahoma" pitchFamily="34" charset="0"/>
                          <a:ea typeface="Tahoma" pitchFamily="34" charset="0"/>
                          <a:cs typeface="Tahoma" pitchFamily="34" charset="0"/>
                        </a:rPr>
                        <a:t>Puerto</a:t>
                      </a:r>
                      <a:r>
                        <a:rPr lang="en-US" sz="2000" baseline="0" dirty="0">
                          <a:latin typeface="Tahoma" pitchFamily="34" charset="0"/>
                          <a:ea typeface="Tahoma" pitchFamily="34" charset="0"/>
                          <a:cs typeface="Tahoma" pitchFamily="34" charset="0"/>
                        </a:rPr>
                        <a:t> </a:t>
                      </a:r>
                      <a:r>
                        <a:rPr lang="en-US" sz="2000" dirty="0">
                          <a:latin typeface="Tahoma" pitchFamily="34" charset="0"/>
                          <a:ea typeface="Tahoma" pitchFamily="34" charset="0"/>
                          <a:cs typeface="Tahoma" pitchFamily="34" charset="0"/>
                        </a:rPr>
                        <a:t>Rico</a:t>
                      </a:r>
                    </a:p>
                  </a:txBody>
                  <a:tcPr marL="121920" marR="121920"/>
                </a:tc>
                <a:tc>
                  <a:txBody>
                    <a:bodyPr/>
                    <a:lstStyle/>
                    <a:p>
                      <a:r>
                        <a:rPr lang="en-US" sz="2000" dirty="0">
                          <a:latin typeface="Tahoma" pitchFamily="34" charset="0"/>
                          <a:ea typeface="Tahoma" pitchFamily="34" charset="0"/>
                          <a:cs typeface="Tahoma" pitchFamily="34" charset="0"/>
                        </a:rPr>
                        <a:t>2010</a:t>
                      </a:r>
                    </a:p>
                  </a:txBody>
                  <a:tcPr marL="121920" marR="121920"/>
                </a:tc>
                <a:extLst>
                  <a:ext uri="{0D108BD9-81ED-4DB2-BD59-A6C34878D82A}">
                    <a16:rowId xmlns:a16="http://schemas.microsoft.com/office/drawing/2014/main" val="10001"/>
                  </a:ext>
                </a:extLst>
              </a:tr>
              <a:tr h="516214">
                <a:tc>
                  <a:txBody>
                    <a:bodyPr/>
                    <a:lstStyle/>
                    <a:p>
                      <a:r>
                        <a:rPr lang="en-US" sz="2000" dirty="0">
                          <a:latin typeface="Tahoma" pitchFamily="34" charset="0"/>
                          <a:ea typeface="Tahoma" pitchFamily="34" charset="0"/>
                          <a:cs typeface="Tahoma" pitchFamily="34" charset="0"/>
                        </a:rPr>
                        <a:t>Pink</a:t>
                      </a:r>
                      <a:r>
                        <a:rPr lang="en-US" sz="2000" baseline="0" dirty="0">
                          <a:latin typeface="Tahoma" pitchFamily="34" charset="0"/>
                          <a:ea typeface="Tahoma" pitchFamily="34" charset="0"/>
                          <a:cs typeface="Tahoma" pitchFamily="34" charset="0"/>
                        </a:rPr>
                        <a:t> bollworm, </a:t>
                      </a:r>
                    </a:p>
                    <a:p>
                      <a:r>
                        <a:rPr lang="en-US" sz="2000" b="1" i="1" baseline="0" dirty="0" err="1">
                          <a:solidFill>
                            <a:srgbClr val="3366FF"/>
                          </a:solidFill>
                          <a:latin typeface="Tahoma" pitchFamily="34" charset="0"/>
                          <a:ea typeface="Tahoma" pitchFamily="34" charset="0"/>
                          <a:cs typeface="Tahoma" pitchFamily="34" charset="0"/>
                        </a:rPr>
                        <a:t>Pectinophora</a:t>
                      </a:r>
                      <a:r>
                        <a:rPr lang="en-US" sz="2000" b="1" i="1" baseline="0" dirty="0">
                          <a:solidFill>
                            <a:srgbClr val="3366FF"/>
                          </a:solidFill>
                          <a:latin typeface="Tahoma" pitchFamily="34" charset="0"/>
                          <a:ea typeface="Tahoma" pitchFamily="34" charset="0"/>
                          <a:cs typeface="Tahoma" pitchFamily="34" charset="0"/>
                        </a:rPr>
                        <a:t> </a:t>
                      </a:r>
                      <a:r>
                        <a:rPr lang="en-US" sz="2000" b="1" i="1" baseline="0" dirty="0" err="1">
                          <a:solidFill>
                            <a:srgbClr val="3366FF"/>
                          </a:solidFill>
                          <a:latin typeface="Tahoma" pitchFamily="34" charset="0"/>
                          <a:ea typeface="Tahoma" pitchFamily="34" charset="0"/>
                          <a:cs typeface="Tahoma" pitchFamily="34" charset="0"/>
                        </a:rPr>
                        <a:t>gossypiella</a:t>
                      </a:r>
                      <a:endParaRPr lang="en-US" sz="2000" b="1" i="1" dirty="0">
                        <a:solidFill>
                          <a:srgbClr val="3366FF"/>
                        </a:solidFill>
                        <a:latin typeface="Tahoma" pitchFamily="34" charset="0"/>
                        <a:ea typeface="Tahoma" pitchFamily="34" charset="0"/>
                        <a:cs typeface="Tahoma" pitchFamily="34" charset="0"/>
                      </a:endParaRPr>
                    </a:p>
                  </a:txBody>
                  <a:tcPr marL="121920" marR="121920"/>
                </a:tc>
                <a:tc>
                  <a:txBody>
                    <a:bodyPr/>
                    <a:lstStyle/>
                    <a:p>
                      <a:r>
                        <a:rPr lang="en-US" sz="2000" dirty="0" err="1">
                          <a:latin typeface="Tahoma" pitchFamily="34" charset="0"/>
                          <a:ea typeface="Tahoma" pitchFamily="34" charset="0"/>
                          <a:cs typeface="Tahoma" pitchFamily="34" charset="0"/>
                        </a:rPr>
                        <a:t>Bt</a:t>
                      </a:r>
                      <a:r>
                        <a:rPr lang="en-US" sz="2000" baseline="0" dirty="0">
                          <a:latin typeface="Tahoma" pitchFamily="34" charset="0"/>
                          <a:ea typeface="Tahoma" pitchFamily="34" charset="0"/>
                          <a:cs typeface="Tahoma" pitchFamily="34" charset="0"/>
                        </a:rPr>
                        <a:t> Cry 1Ac </a:t>
                      </a:r>
                      <a:r>
                        <a:rPr lang="en-US" sz="2000" b="1" baseline="0" dirty="0">
                          <a:latin typeface="Tahoma" pitchFamily="34" charset="0"/>
                          <a:ea typeface="Tahoma" pitchFamily="34" charset="0"/>
                          <a:cs typeface="Tahoma" pitchFamily="34" charset="0"/>
                        </a:rPr>
                        <a:t>cotton</a:t>
                      </a:r>
                      <a:endParaRPr lang="en-US" sz="2000" b="1" dirty="0">
                        <a:latin typeface="Tahoma" pitchFamily="34" charset="0"/>
                        <a:ea typeface="Tahoma" pitchFamily="34" charset="0"/>
                        <a:cs typeface="Tahoma" pitchFamily="34" charset="0"/>
                      </a:endParaRPr>
                    </a:p>
                  </a:txBody>
                  <a:tcPr marL="121920" marR="121920"/>
                </a:tc>
                <a:tc>
                  <a:txBody>
                    <a:bodyPr/>
                    <a:lstStyle/>
                    <a:p>
                      <a:r>
                        <a:rPr lang="en-US" sz="2000" dirty="0">
                          <a:latin typeface="Tahoma" pitchFamily="34" charset="0"/>
                          <a:ea typeface="Tahoma" pitchFamily="34" charset="0"/>
                          <a:cs typeface="Tahoma" pitchFamily="34" charset="0"/>
                        </a:rPr>
                        <a:t>India</a:t>
                      </a:r>
                    </a:p>
                  </a:txBody>
                  <a:tcPr marL="121920" marR="121920"/>
                </a:tc>
                <a:tc>
                  <a:txBody>
                    <a:bodyPr/>
                    <a:lstStyle/>
                    <a:p>
                      <a:r>
                        <a:rPr lang="en-US" sz="2000" dirty="0">
                          <a:latin typeface="Tahoma" pitchFamily="34" charset="0"/>
                          <a:ea typeface="Tahoma" pitchFamily="34" charset="0"/>
                          <a:cs typeface="Tahoma" pitchFamily="34" charset="0"/>
                        </a:rPr>
                        <a:t>2011</a:t>
                      </a:r>
                    </a:p>
                  </a:txBody>
                  <a:tcPr marL="121920" marR="121920"/>
                </a:tc>
                <a:extLst>
                  <a:ext uri="{0D108BD9-81ED-4DB2-BD59-A6C34878D82A}">
                    <a16:rowId xmlns:a16="http://schemas.microsoft.com/office/drawing/2014/main" val="10002"/>
                  </a:ext>
                </a:extLst>
              </a:tr>
              <a:tr h="516214">
                <a:tc>
                  <a:txBody>
                    <a:bodyPr/>
                    <a:lstStyle/>
                    <a:p>
                      <a:endParaRPr lang="en-US" sz="2000" b="1" i="1" dirty="0">
                        <a:latin typeface="Tahoma" pitchFamily="34" charset="0"/>
                        <a:ea typeface="Tahoma" pitchFamily="34" charset="0"/>
                        <a:cs typeface="Tahoma" pitchFamily="34" charset="0"/>
                      </a:endParaRPr>
                    </a:p>
                  </a:txBody>
                  <a:tcPr marL="121920" marR="121920"/>
                </a:tc>
                <a:tc>
                  <a:txBody>
                    <a:bodyPr/>
                    <a:lstStyle/>
                    <a:p>
                      <a:r>
                        <a:rPr lang="en-US" sz="2000" b="0" dirty="0" err="1">
                          <a:latin typeface="Tahoma" pitchFamily="34" charset="0"/>
                          <a:ea typeface="Tahoma" pitchFamily="34" charset="0"/>
                          <a:cs typeface="Tahoma" pitchFamily="34" charset="0"/>
                        </a:rPr>
                        <a:t>Bt</a:t>
                      </a:r>
                      <a:r>
                        <a:rPr lang="en-US" sz="2000" b="0" dirty="0">
                          <a:latin typeface="Tahoma" pitchFamily="34" charset="0"/>
                          <a:ea typeface="Tahoma" pitchFamily="34" charset="0"/>
                          <a:cs typeface="Tahoma" pitchFamily="34" charset="0"/>
                        </a:rPr>
                        <a:t> Cry1Ac+ Cry2Ab </a:t>
                      </a:r>
                      <a:r>
                        <a:rPr lang="en-US" sz="2000" b="1" dirty="0">
                          <a:latin typeface="Tahoma" pitchFamily="34" charset="0"/>
                          <a:ea typeface="Tahoma" pitchFamily="34" charset="0"/>
                          <a:cs typeface="Tahoma" pitchFamily="34" charset="0"/>
                        </a:rPr>
                        <a:t>cotton</a:t>
                      </a:r>
                    </a:p>
                  </a:txBody>
                  <a:tcPr marL="121920" marR="121920"/>
                </a:tc>
                <a:tc>
                  <a:txBody>
                    <a:bodyPr/>
                    <a:lstStyle/>
                    <a:p>
                      <a:r>
                        <a:rPr lang="en-US" sz="2000" dirty="0">
                          <a:latin typeface="Tahoma" pitchFamily="34" charset="0"/>
                          <a:ea typeface="Tahoma" pitchFamily="34" charset="0"/>
                          <a:cs typeface="Tahoma" pitchFamily="34" charset="0"/>
                        </a:rPr>
                        <a:t>India</a:t>
                      </a:r>
                    </a:p>
                  </a:txBody>
                  <a:tcPr marL="121920" marR="121920"/>
                </a:tc>
                <a:tc>
                  <a:txBody>
                    <a:bodyPr/>
                    <a:lstStyle/>
                    <a:p>
                      <a:r>
                        <a:rPr lang="en-US" sz="2000" b="1" dirty="0">
                          <a:latin typeface="Tahoma" pitchFamily="34" charset="0"/>
                          <a:ea typeface="Tahoma" pitchFamily="34" charset="0"/>
                          <a:cs typeface="Tahoma" pitchFamily="34" charset="0"/>
                        </a:rPr>
                        <a:t>2018</a:t>
                      </a:r>
                    </a:p>
                  </a:txBody>
                  <a:tcPr marL="121920" marR="121920"/>
                </a:tc>
                <a:extLst>
                  <a:ext uri="{0D108BD9-81ED-4DB2-BD59-A6C34878D82A}">
                    <a16:rowId xmlns:a16="http://schemas.microsoft.com/office/drawing/2014/main" val="10003"/>
                  </a:ext>
                </a:extLst>
              </a:tr>
              <a:tr h="436600">
                <a:tc>
                  <a:txBody>
                    <a:bodyPr/>
                    <a:lstStyle/>
                    <a:p>
                      <a:r>
                        <a:rPr lang="en-US" sz="2000" dirty="0">
                          <a:latin typeface="Tahoma" pitchFamily="34" charset="0"/>
                          <a:ea typeface="Tahoma" pitchFamily="34" charset="0"/>
                          <a:cs typeface="Tahoma" pitchFamily="34" charset="0"/>
                        </a:rPr>
                        <a:t>A</a:t>
                      </a:r>
                      <a:r>
                        <a:rPr lang="en-US" sz="2000" baseline="0" dirty="0">
                          <a:latin typeface="Tahoma" pitchFamily="34" charset="0"/>
                          <a:ea typeface="Tahoma" pitchFamily="34" charset="0"/>
                          <a:cs typeface="Tahoma" pitchFamily="34" charset="0"/>
                        </a:rPr>
                        <a:t>frican stem borer </a:t>
                      </a:r>
                    </a:p>
                    <a:p>
                      <a:r>
                        <a:rPr lang="en-US" sz="2000" b="1" i="1" baseline="0" dirty="0" err="1">
                          <a:solidFill>
                            <a:srgbClr val="3366FF"/>
                          </a:solidFill>
                          <a:latin typeface="Tahoma" pitchFamily="34" charset="0"/>
                          <a:ea typeface="Tahoma" pitchFamily="34" charset="0"/>
                          <a:cs typeface="Tahoma" pitchFamily="34" charset="0"/>
                        </a:rPr>
                        <a:t>Busseola</a:t>
                      </a:r>
                      <a:r>
                        <a:rPr lang="en-US" sz="2000" b="1" i="1" baseline="0" dirty="0">
                          <a:solidFill>
                            <a:srgbClr val="3366FF"/>
                          </a:solidFill>
                          <a:latin typeface="Tahoma" pitchFamily="34" charset="0"/>
                          <a:ea typeface="Tahoma" pitchFamily="34" charset="0"/>
                          <a:cs typeface="Tahoma" pitchFamily="34" charset="0"/>
                        </a:rPr>
                        <a:t> </a:t>
                      </a:r>
                      <a:r>
                        <a:rPr lang="en-US" sz="2000" b="1" i="1" baseline="0" dirty="0" err="1">
                          <a:solidFill>
                            <a:srgbClr val="3366FF"/>
                          </a:solidFill>
                          <a:latin typeface="Tahoma" pitchFamily="34" charset="0"/>
                          <a:ea typeface="Tahoma" pitchFamily="34" charset="0"/>
                          <a:cs typeface="Tahoma" pitchFamily="34" charset="0"/>
                        </a:rPr>
                        <a:t>fusca</a:t>
                      </a:r>
                      <a:r>
                        <a:rPr lang="en-US" sz="2000" b="1" i="1" baseline="0" dirty="0">
                          <a:solidFill>
                            <a:srgbClr val="3366FF"/>
                          </a:solidFill>
                          <a:latin typeface="Tahoma" pitchFamily="34" charset="0"/>
                          <a:ea typeface="Tahoma" pitchFamily="34" charset="0"/>
                          <a:cs typeface="Tahoma" pitchFamily="34" charset="0"/>
                        </a:rPr>
                        <a:t> </a:t>
                      </a:r>
                      <a:endParaRPr lang="en-US" sz="2000" b="1" i="1" dirty="0">
                        <a:solidFill>
                          <a:srgbClr val="3366FF"/>
                        </a:solidFill>
                        <a:latin typeface="Tahoma" pitchFamily="34" charset="0"/>
                        <a:ea typeface="Tahoma" pitchFamily="34" charset="0"/>
                        <a:cs typeface="Tahoma" pitchFamily="34" charset="0"/>
                      </a:endParaRPr>
                    </a:p>
                  </a:txBody>
                  <a:tcPr marL="121920" marR="121920"/>
                </a:tc>
                <a:tc>
                  <a:txBody>
                    <a:bodyPr/>
                    <a:lstStyle/>
                    <a:p>
                      <a:r>
                        <a:rPr lang="en-US" sz="2000" dirty="0" err="1">
                          <a:latin typeface="Tahoma" pitchFamily="34" charset="0"/>
                          <a:ea typeface="Tahoma" pitchFamily="34" charset="0"/>
                          <a:cs typeface="Tahoma" pitchFamily="34" charset="0"/>
                        </a:rPr>
                        <a:t>Bt</a:t>
                      </a:r>
                      <a:r>
                        <a:rPr lang="en-US" sz="2000" dirty="0">
                          <a:latin typeface="Tahoma" pitchFamily="34" charset="0"/>
                          <a:ea typeface="Tahoma" pitchFamily="34" charset="0"/>
                          <a:cs typeface="Tahoma" pitchFamily="34" charset="0"/>
                        </a:rPr>
                        <a:t> Cry 1 </a:t>
                      </a:r>
                      <a:r>
                        <a:rPr lang="en-US" sz="2000" dirty="0" err="1">
                          <a:latin typeface="Tahoma" pitchFamily="34" charset="0"/>
                          <a:ea typeface="Tahoma" pitchFamily="34" charset="0"/>
                          <a:cs typeface="Tahoma" pitchFamily="34" charset="0"/>
                        </a:rPr>
                        <a:t>Ab</a:t>
                      </a:r>
                      <a:r>
                        <a:rPr lang="en-US" sz="2000" dirty="0">
                          <a:latin typeface="Tahoma" pitchFamily="34" charset="0"/>
                          <a:ea typeface="Tahoma" pitchFamily="34" charset="0"/>
                          <a:cs typeface="Tahoma" pitchFamily="34" charset="0"/>
                        </a:rPr>
                        <a:t> </a:t>
                      </a:r>
                      <a:r>
                        <a:rPr lang="en-US" sz="2000" b="1" dirty="0">
                          <a:latin typeface="Tahoma" pitchFamily="34" charset="0"/>
                          <a:ea typeface="Tahoma" pitchFamily="34" charset="0"/>
                          <a:cs typeface="Tahoma" pitchFamily="34" charset="0"/>
                        </a:rPr>
                        <a:t>corn</a:t>
                      </a:r>
                    </a:p>
                  </a:txBody>
                  <a:tcPr marL="121920" marR="121920"/>
                </a:tc>
                <a:tc>
                  <a:txBody>
                    <a:bodyPr/>
                    <a:lstStyle/>
                    <a:p>
                      <a:r>
                        <a:rPr lang="en-US" sz="2000" dirty="0">
                          <a:latin typeface="Tahoma" pitchFamily="34" charset="0"/>
                          <a:ea typeface="Tahoma" pitchFamily="34" charset="0"/>
                          <a:cs typeface="Tahoma" pitchFamily="34" charset="0"/>
                        </a:rPr>
                        <a:t>South Africa</a:t>
                      </a:r>
                    </a:p>
                  </a:txBody>
                  <a:tcPr marL="121920" marR="121920"/>
                </a:tc>
                <a:tc>
                  <a:txBody>
                    <a:bodyPr/>
                    <a:lstStyle/>
                    <a:p>
                      <a:r>
                        <a:rPr lang="en-US" sz="2000" dirty="0">
                          <a:latin typeface="Tahoma" pitchFamily="34" charset="0"/>
                          <a:ea typeface="Tahoma" pitchFamily="34" charset="0"/>
                          <a:cs typeface="Tahoma" pitchFamily="34" charset="0"/>
                        </a:rPr>
                        <a:t>2011</a:t>
                      </a:r>
                    </a:p>
                  </a:txBody>
                  <a:tcPr marL="121920" marR="121920"/>
                </a:tc>
                <a:extLst>
                  <a:ext uri="{0D108BD9-81ED-4DB2-BD59-A6C34878D82A}">
                    <a16:rowId xmlns:a16="http://schemas.microsoft.com/office/drawing/2014/main" val="10004"/>
                  </a:ext>
                </a:extLst>
              </a:tr>
              <a:tr h="516214">
                <a:tc>
                  <a:txBody>
                    <a:bodyPr/>
                    <a:lstStyle/>
                    <a:p>
                      <a:r>
                        <a:rPr lang="en-US" sz="2000" dirty="0">
                          <a:latin typeface="Tahoma" pitchFamily="34" charset="0"/>
                          <a:ea typeface="Tahoma" pitchFamily="34" charset="0"/>
                          <a:cs typeface="Tahoma" pitchFamily="34" charset="0"/>
                        </a:rPr>
                        <a:t>Western corn rootworm, </a:t>
                      </a:r>
                    </a:p>
                    <a:p>
                      <a:r>
                        <a:rPr lang="en-US" sz="2000" b="1" i="1" dirty="0" err="1">
                          <a:solidFill>
                            <a:srgbClr val="3366FF"/>
                          </a:solidFill>
                          <a:latin typeface="Tahoma" pitchFamily="34" charset="0"/>
                          <a:ea typeface="Tahoma" pitchFamily="34" charset="0"/>
                          <a:cs typeface="Tahoma" pitchFamily="34" charset="0"/>
                        </a:rPr>
                        <a:t>Diabrotica</a:t>
                      </a:r>
                      <a:r>
                        <a:rPr lang="en-US" sz="2000" b="1" i="1" dirty="0">
                          <a:solidFill>
                            <a:srgbClr val="3366FF"/>
                          </a:solidFill>
                          <a:latin typeface="Tahoma" pitchFamily="34" charset="0"/>
                          <a:ea typeface="Tahoma" pitchFamily="34" charset="0"/>
                          <a:cs typeface="Tahoma" pitchFamily="34" charset="0"/>
                        </a:rPr>
                        <a:t> </a:t>
                      </a:r>
                      <a:r>
                        <a:rPr lang="en-US" sz="2000" b="1" i="1" dirty="0" err="1">
                          <a:solidFill>
                            <a:srgbClr val="3366FF"/>
                          </a:solidFill>
                          <a:latin typeface="Tahoma" pitchFamily="34" charset="0"/>
                          <a:ea typeface="Tahoma" pitchFamily="34" charset="0"/>
                          <a:cs typeface="Tahoma" pitchFamily="34" charset="0"/>
                        </a:rPr>
                        <a:t>virgifera</a:t>
                      </a:r>
                      <a:r>
                        <a:rPr lang="en-US" sz="2000" b="1" i="1" dirty="0">
                          <a:solidFill>
                            <a:srgbClr val="3366FF"/>
                          </a:solidFill>
                          <a:latin typeface="Tahoma" pitchFamily="34" charset="0"/>
                          <a:ea typeface="Tahoma" pitchFamily="34" charset="0"/>
                          <a:cs typeface="Tahoma" pitchFamily="34" charset="0"/>
                        </a:rPr>
                        <a:t>  </a:t>
                      </a:r>
                    </a:p>
                  </a:txBody>
                  <a:tcPr marL="121920" marR="121920"/>
                </a:tc>
                <a:tc>
                  <a:txBody>
                    <a:bodyPr/>
                    <a:lstStyle/>
                    <a:p>
                      <a:r>
                        <a:rPr lang="en-US" sz="2000" dirty="0" err="1">
                          <a:latin typeface="Tahoma" pitchFamily="34" charset="0"/>
                          <a:ea typeface="Tahoma" pitchFamily="34" charset="0"/>
                          <a:cs typeface="Tahoma" pitchFamily="34" charset="0"/>
                        </a:rPr>
                        <a:t>Bt</a:t>
                      </a:r>
                      <a:r>
                        <a:rPr lang="en-US" sz="2000" baseline="0" dirty="0">
                          <a:latin typeface="Tahoma" pitchFamily="34" charset="0"/>
                          <a:ea typeface="Tahoma" pitchFamily="34" charset="0"/>
                          <a:cs typeface="Tahoma" pitchFamily="34" charset="0"/>
                        </a:rPr>
                        <a:t> Cry 3 Bb 1 </a:t>
                      </a:r>
                      <a:r>
                        <a:rPr lang="en-US" sz="2000" b="1" baseline="0" dirty="0">
                          <a:latin typeface="Tahoma" pitchFamily="34" charset="0"/>
                          <a:ea typeface="Tahoma" pitchFamily="34" charset="0"/>
                          <a:cs typeface="Tahoma" pitchFamily="34" charset="0"/>
                        </a:rPr>
                        <a:t>corn</a:t>
                      </a:r>
                      <a:endParaRPr lang="en-US" sz="2000" b="1" dirty="0">
                        <a:latin typeface="Tahoma" pitchFamily="34" charset="0"/>
                        <a:ea typeface="Tahoma" pitchFamily="34" charset="0"/>
                        <a:cs typeface="Tahoma" pitchFamily="34" charset="0"/>
                      </a:endParaRPr>
                    </a:p>
                  </a:txBody>
                  <a:tcPr marL="121920" marR="121920"/>
                </a:tc>
                <a:tc>
                  <a:txBody>
                    <a:bodyPr/>
                    <a:lstStyle/>
                    <a:p>
                      <a:r>
                        <a:rPr lang="en-US" sz="2000" dirty="0">
                          <a:latin typeface="Tahoma" pitchFamily="34" charset="0"/>
                          <a:ea typeface="Tahoma" pitchFamily="34" charset="0"/>
                          <a:cs typeface="Tahoma" pitchFamily="34" charset="0"/>
                        </a:rPr>
                        <a:t>USA</a:t>
                      </a:r>
                    </a:p>
                  </a:txBody>
                  <a:tcPr marL="121920" marR="121920"/>
                </a:tc>
                <a:tc>
                  <a:txBody>
                    <a:bodyPr/>
                    <a:lstStyle/>
                    <a:p>
                      <a:r>
                        <a:rPr lang="en-US" sz="2000" dirty="0">
                          <a:latin typeface="Tahoma" pitchFamily="34" charset="0"/>
                          <a:ea typeface="Tahoma" pitchFamily="34" charset="0"/>
                          <a:cs typeface="Tahoma" pitchFamily="34" charset="0"/>
                        </a:rPr>
                        <a:t>2011</a:t>
                      </a:r>
                    </a:p>
                  </a:txBody>
                  <a:tcPr marL="121920" marR="121920"/>
                </a:tc>
                <a:extLst>
                  <a:ext uri="{0D108BD9-81ED-4DB2-BD59-A6C34878D82A}">
                    <a16:rowId xmlns:a16="http://schemas.microsoft.com/office/drawing/2014/main" val="10005"/>
                  </a:ext>
                </a:extLst>
              </a:tr>
              <a:tr h="327691">
                <a:tc>
                  <a:txBody>
                    <a:bodyPr/>
                    <a:lstStyle/>
                    <a:p>
                      <a:r>
                        <a:rPr lang="en-US" sz="2000" i="0" dirty="0">
                          <a:latin typeface="Tahoma" pitchFamily="34" charset="0"/>
                          <a:ea typeface="Tahoma" pitchFamily="34" charset="0"/>
                          <a:cs typeface="Tahoma" pitchFamily="34" charset="0"/>
                        </a:rPr>
                        <a:t>Cotton Bollworm</a:t>
                      </a:r>
                    </a:p>
                    <a:p>
                      <a:r>
                        <a:rPr lang="en-US" sz="2000" b="1" i="1" dirty="0" err="1">
                          <a:solidFill>
                            <a:srgbClr val="3366FF"/>
                          </a:solidFill>
                          <a:latin typeface="Tahoma" pitchFamily="34" charset="0"/>
                          <a:ea typeface="Tahoma" pitchFamily="34" charset="0"/>
                          <a:cs typeface="Tahoma" pitchFamily="34" charset="0"/>
                        </a:rPr>
                        <a:t>Helicoverpa</a:t>
                      </a:r>
                      <a:r>
                        <a:rPr lang="en-US" sz="2000" b="1" i="1" dirty="0">
                          <a:solidFill>
                            <a:srgbClr val="3366FF"/>
                          </a:solidFill>
                          <a:latin typeface="Tahoma" pitchFamily="34" charset="0"/>
                          <a:ea typeface="Tahoma" pitchFamily="34" charset="0"/>
                          <a:cs typeface="Tahoma" pitchFamily="34" charset="0"/>
                        </a:rPr>
                        <a:t> </a:t>
                      </a:r>
                      <a:r>
                        <a:rPr lang="en-US" sz="2000" b="1" i="1" dirty="0" err="1">
                          <a:solidFill>
                            <a:srgbClr val="3366FF"/>
                          </a:solidFill>
                          <a:latin typeface="Tahoma" pitchFamily="34" charset="0"/>
                          <a:ea typeface="Tahoma" pitchFamily="34" charset="0"/>
                          <a:cs typeface="Tahoma" pitchFamily="34" charset="0"/>
                        </a:rPr>
                        <a:t>zea</a:t>
                      </a:r>
                      <a:r>
                        <a:rPr lang="en-US" sz="2000" b="1" i="1" dirty="0">
                          <a:solidFill>
                            <a:srgbClr val="3366FF"/>
                          </a:solidFill>
                          <a:latin typeface="Tahoma" pitchFamily="34" charset="0"/>
                          <a:ea typeface="Tahoma" pitchFamily="34" charset="0"/>
                          <a:cs typeface="Tahoma" pitchFamily="34" charset="0"/>
                        </a:rPr>
                        <a:t> </a:t>
                      </a:r>
                    </a:p>
                  </a:txBody>
                  <a:tcPr marL="121920" marR="121920"/>
                </a:tc>
                <a:tc>
                  <a:txBody>
                    <a:bodyPr/>
                    <a:lstStyle/>
                    <a:p>
                      <a:r>
                        <a:rPr lang="en-US" sz="2000" b="0" dirty="0" err="1">
                          <a:latin typeface="Tahoma" pitchFamily="34" charset="0"/>
                          <a:ea typeface="Tahoma" pitchFamily="34" charset="0"/>
                          <a:cs typeface="Tahoma" pitchFamily="34" charset="0"/>
                        </a:rPr>
                        <a:t>Bt</a:t>
                      </a:r>
                      <a:r>
                        <a:rPr lang="en-US" sz="2000" b="0" dirty="0">
                          <a:latin typeface="Tahoma" pitchFamily="34" charset="0"/>
                          <a:ea typeface="Tahoma" pitchFamily="34" charset="0"/>
                          <a:cs typeface="Tahoma" pitchFamily="34" charset="0"/>
                        </a:rPr>
                        <a:t> Cry 1 Ac </a:t>
                      </a:r>
                      <a:r>
                        <a:rPr lang="en-US" sz="2000" b="1" dirty="0">
                          <a:latin typeface="Tahoma" pitchFamily="34" charset="0"/>
                          <a:ea typeface="Tahoma" pitchFamily="34" charset="0"/>
                          <a:cs typeface="Tahoma" pitchFamily="34" charset="0"/>
                        </a:rPr>
                        <a:t>cotton</a:t>
                      </a:r>
                    </a:p>
                  </a:txBody>
                  <a:tcPr marL="121920" marR="121920"/>
                </a:tc>
                <a:tc>
                  <a:txBody>
                    <a:bodyPr/>
                    <a:lstStyle/>
                    <a:p>
                      <a:r>
                        <a:rPr lang="en-US" sz="2000" dirty="0">
                          <a:latin typeface="Tahoma" pitchFamily="34" charset="0"/>
                          <a:ea typeface="Tahoma" pitchFamily="34" charset="0"/>
                          <a:cs typeface="Tahoma" pitchFamily="34" charset="0"/>
                        </a:rPr>
                        <a:t>USA</a:t>
                      </a:r>
                      <a:r>
                        <a:rPr lang="en-US" sz="2000" baseline="0" dirty="0">
                          <a:latin typeface="Tahoma" pitchFamily="34" charset="0"/>
                          <a:ea typeface="Tahoma" pitchFamily="34" charset="0"/>
                          <a:cs typeface="Tahoma" pitchFamily="34" charset="0"/>
                        </a:rPr>
                        <a:t> </a:t>
                      </a:r>
                      <a:endParaRPr lang="en-US" sz="2000" dirty="0">
                        <a:latin typeface="Tahoma" pitchFamily="34" charset="0"/>
                        <a:ea typeface="Tahoma" pitchFamily="34" charset="0"/>
                        <a:cs typeface="Tahoma" pitchFamily="34" charset="0"/>
                      </a:endParaRPr>
                    </a:p>
                  </a:txBody>
                  <a:tcPr marL="121920" marR="121920"/>
                </a:tc>
                <a:tc>
                  <a:txBody>
                    <a:bodyPr/>
                    <a:lstStyle/>
                    <a:p>
                      <a:r>
                        <a:rPr lang="en-US" sz="2000" dirty="0">
                          <a:latin typeface="Tahoma" pitchFamily="34" charset="0"/>
                          <a:ea typeface="Tahoma" pitchFamily="34" charset="0"/>
                          <a:cs typeface="Tahoma" pitchFamily="34" charset="0"/>
                        </a:rPr>
                        <a:t>2010</a:t>
                      </a:r>
                    </a:p>
                  </a:txBody>
                  <a:tcPr marL="121920" marR="121920"/>
                </a:tc>
                <a:extLst>
                  <a:ext uri="{0D108BD9-81ED-4DB2-BD59-A6C34878D82A}">
                    <a16:rowId xmlns:a16="http://schemas.microsoft.com/office/drawing/2014/main" val="10006"/>
                  </a:ext>
                </a:extLst>
              </a:tr>
            </a:tbl>
          </a:graphicData>
        </a:graphic>
      </p:graphicFrame>
      <p:sp>
        <p:nvSpPr>
          <p:cNvPr id="5" name="TextBox 4"/>
          <p:cNvSpPr txBox="1"/>
          <p:nvPr/>
        </p:nvSpPr>
        <p:spPr>
          <a:xfrm>
            <a:off x="2199470" y="381001"/>
            <a:ext cx="9484530" cy="584775"/>
          </a:xfrm>
          <a:prstGeom prst="rect">
            <a:avLst/>
          </a:prstGeom>
          <a:noFill/>
        </p:spPr>
        <p:txBody>
          <a:bodyPr wrap="square" rtlCol="0">
            <a:spAutoFit/>
          </a:bodyPr>
          <a:lstStyle/>
          <a:p>
            <a:r>
              <a:rPr lang="en-IN" sz="3200" b="1" dirty="0">
                <a:latin typeface="Tahoma" pitchFamily="34" charset="0"/>
                <a:ea typeface="Tahoma" pitchFamily="34" charset="0"/>
                <a:cs typeface="Tahoma" pitchFamily="34" charset="0"/>
              </a:rPr>
              <a:t>Resistance to Bt Crops</a:t>
            </a:r>
          </a:p>
        </p:txBody>
      </p:sp>
      <p:pic>
        <p:nvPicPr>
          <p:cNvPr id="40962" name="Picture 2" descr="http://0.tqn.com/d/drawsketch/1/0/-/T/wiseguy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75629" y="228600"/>
            <a:ext cx="2008372" cy="1905000"/>
          </a:xfrm>
          <a:prstGeom prst="rect">
            <a:avLst/>
          </a:prstGeom>
          <a:noFill/>
        </p:spPr>
      </p:pic>
      <p:pic>
        <p:nvPicPr>
          <p:cNvPr id="6" name="Picture 5">
            <a:extLst>
              <a:ext uri="{FF2B5EF4-FFF2-40B4-BE49-F238E27FC236}">
                <a16:creationId xmlns:a16="http://schemas.microsoft.com/office/drawing/2014/main" id="{8238AC57-2978-4CF5-9540-67D81F7C860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7110" y="157465"/>
            <a:ext cx="552231" cy="608400"/>
          </a:xfrm>
          <a:prstGeom prst="rect">
            <a:avLst/>
          </a:prstGeom>
        </p:spPr>
      </p:pic>
    </p:spTree>
    <p:extLst>
      <p:ext uri="{BB962C8B-B14F-4D97-AF65-F5344CB8AC3E}">
        <p14:creationId xmlns:p14="http://schemas.microsoft.com/office/powerpoint/2010/main" val="3617770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99723" y="1556792"/>
            <a:ext cx="8256917" cy="4585871"/>
          </a:xfrm>
          <a:prstGeom prst="rect">
            <a:avLst/>
          </a:prstGeom>
          <a:noFill/>
        </p:spPr>
        <p:txBody>
          <a:bodyPr wrap="square" rtlCol="0">
            <a:spAutoFit/>
          </a:bodyPr>
          <a:lstStyle/>
          <a:p>
            <a:r>
              <a:rPr lang="en-US" sz="2800" b="1" dirty="0"/>
              <a:t>Only India cultivates hybrids</a:t>
            </a:r>
          </a:p>
          <a:p>
            <a:r>
              <a:rPr lang="en-US" sz="2400" b="1" dirty="0"/>
              <a:t>BG:</a:t>
            </a:r>
            <a:r>
              <a:rPr lang="en-US" sz="2400" b="1" dirty="0">
                <a:solidFill>
                  <a:srgbClr val="FF0000"/>
                </a:solidFill>
              </a:rPr>
              <a:t> 75% seeds have Cry1Ac in bolls on F-1 hybrid plants. </a:t>
            </a:r>
            <a:r>
              <a:rPr lang="en-US" sz="2400" b="1" dirty="0">
                <a:solidFill>
                  <a:srgbClr val="0070C0"/>
                </a:solidFill>
              </a:rPr>
              <a:t>25% are non-Bt</a:t>
            </a:r>
          </a:p>
          <a:p>
            <a:r>
              <a:rPr lang="en-US" sz="2400" b="1" dirty="0"/>
              <a:t>BG-II: 93.75% seeds have Bt </a:t>
            </a:r>
          </a:p>
          <a:p>
            <a:r>
              <a:rPr lang="en-US" sz="2400" b="1" dirty="0">
                <a:solidFill>
                  <a:srgbClr val="0070C0"/>
                </a:solidFill>
              </a:rPr>
              <a:t>56.25% seeds have Cry1Ac+Cry2Ab; </a:t>
            </a:r>
          </a:p>
          <a:p>
            <a:r>
              <a:rPr lang="en-US" sz="2400" b="1" dirty="0">
                <a:solidFill>
                  <a:srgbClr val="0070C0"/>
                </a:solidFill>
              </a:rPr>
              <a:t>18.75% seeds have Cry1Ac; </a:t>
            </a:r>
          </a:p>
          <a:p>
            <a:r>
              <a:rPr lang="en-US" sz="2400" b="1" dirty="0">
                <a:solidFill>
                  <a:srgbClr val="0070C0"/>
                </a:solidFill>
              </a:rPr>
              <a:t>18.75% seeds have Cry2Ab and </a:t>
            </a:r>
          </a:p>
          <a:p>
            <a:r>
              <a:rPr lang="en-US" sz="2400" b="1" dirty="0">
                <a:solidFill>
                  <a:srgbClr val="0070C0"/>
                </a:solidFill>
              </a:rPr>
              <a:t>6.25% are non-Bt</a:t>
            </a:r>
          </a:p>
          <a:p>
            <a:endParaRPr lang="en-US" sz="2400" b="1" dirty="0"/>
          </a:p>
          <a:p>
            <a:endParaRPr lang="en-US" sz="2400" b="1" dirty="0"/>
          </a:p>
          <a:p>
            <a:r>
              <a:rPr lang="en-US" sz="2400" b="1" dirty="0"/>
              <a:t>All other countries have Bt varieties</a:t>
            </a:r>
          </a:p>
          <a:p>
            <a:r>
              <a:rPr lang="en-US" sz="2400" b="1" dirty="0">
                <a:solidFill>
                  <a:srgbClr val="FF0000"/>
                </a:solidFill>
              </a:rPr>
              <a:t>100% seeds have both Cry toxins in bolls</a:t>
            </a:r>
          </a:p>
        </p:txBody>
      </p:sp>
      <p:pic>
        <p:nvPicPr>
          <p:cNvPr id="174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414" y="4581129"/>
            <a:ext cx="2171700" cy="2000779"/>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414" y="1916832"/>
            <a:ext cx="2156869" cy="2000250"/>
          </a:xfrm>
          <a:prstGeom prst="rect">
            <a:avLst/>
          </a:prstGeom>
          <a:noFill/>
          <a:ln w="9525">
            <a:noFill/>
            <a:miter lim="800000"/>
            <a:headEnd/>
            <a:tailEnd/>
          </a:ln>
          <a:effectLst/>
        </p:spPr>
      </p:pic>
      <p:sp>
        <p:nvSpPr>
          <p:cNvPr id="8" name="TextBox 7"/>
          <p:cNvSpPr txBox="1"/>
          <p:nvPr/>
        </p:nvSpPr>
        <p:spPr>
          <a:xfrm>
            <a:off x="239350" y="228601"/>
            <a:ext cx="11713301" cy="830997"/>
          </a:xfrm>
          <a:prstGeom prst="rect">
            <a:avLst/>
          </a:prstGeom>
          <a:noFill/>
        </p:spPr>
        <p:txBody>
          <a:bodyPr wrap="square" rtlCol="0">
            <a:spAutoFit/>
          </a:bodyPr>
          <a:lstStyle/>
          <a:p>
            <a:pPr algn="ctr"/>
            <a:r>
              <a:rPr lang="en-US" sz="2400" b="1" dirty="0">
                <a:latin typeface="Tahoma" pitchFamily="34" charset="0"/>
                <a:ea typeface="Tahoma" pitchFamily="34" charset="0"/>
                <a:cs typeface="Tahoma" pitchFamily="34" charset="0"/>
              </a:rPr>
              <a:t>Bolls of Bt-cotton</a:t>
            </a:r>
          </a:p>
          <a:p>
            <a:pPr algn="ctr"/>
            <a:r>
              <a:rPr lang="en-US" sz="2400" dirty="0">
                <a:latin typeface="Tahoma" pitchFamily="34" charset="0"/>
                <a:ea typeface="Tahoma" pitchFamily="34" charset="0"/>
                <a:cs typeface="Tahoma" pitchFamily="34" charset="0"/>
              </a:rPr>
              <a:t>25% developing seeds in BG &amp; 6.25% in BG-II do not have Bt</a:t>
            </a:r>
          </a:p>
        </p:txBody>
      </p:sp>
    </p:spTree>
    <p:extLst>
      <p:ext uri="{BB962C8B-B14F-4D97-AF65-F5344CB8AC3E}">
        <p14:creationId xmlns:p14="http://schemas.microsoft.com/office/powerpoint/2010/main" val="4023473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giza"/>
          <p:cNvPicPr>
            <a:picLocks noChangeAspect="1" noChangeArrowheads="1"/>
          </p:cNvPicPr>
          <p:nvPr/>
        </p:nvPicPr>
        <p:blipFill>
          <a:blip r:embed="rId2" cstate="print"/>
          <a:srcRect/>
          <a:stretch>
            <a:fillRect/>
          </a:stretch>
        </p:blipFill>
        <p:spPr bwMode="auto">
          <a:xfrm>
            <a:off x="0" y="1"/>
            <a:ext cx="12225867" cy="6869113"/>
          </a:xfrm>
          <a:prstGeom prst="rect">
            <a:avLst/>
          </a:prstGeom>
          <a:noFill/>
          <a:ln w="9525">
            <a:noFill/>
            <a:miter lim="800000"/>
            <a:headEnd/>
            <a:tailEnd/>
          </a:ln>
        </p:spPr>
      </p:pic>
      <p:sp>
        <p:nvSpPr>
          <p:cNvPr id="824326" name="Rectangle 6"/>
          <p:cNvSpPr>
            <a:spLocks noGrp="1" noChangeArrowheads="1"/>
          </p:cNvSpPr>
          <p:nvPr>
            <p:ph type="title" idx="4294967295"/>
          </p:nvPr>
        </p:nvSpPr>
        <p:spPr>
          <a:xfrm>
            <a:off x="406400" y="457200"/>
            <a:ext cx="11480800" cy="533400"/>
          </a:xfrm>
        </p:spPr>
        <p:txBody>
          <a:bodyPr>
            <a:normAutofit fontScale="90000"/>
          </a:bodyPr>
          <a:lstStyle/>
          <a:p>
            <a:pPr eaLnBrk="1" hangingPunct="1">
              <a:defRPr/>
            </a:pPr>
            <a:r>
              <a:rPr lang="en-US" sz="3200" b="1" dirty="0">
                <a:solidFill>
                  <a:srgbClr val="FF0000"/>
                </a:solidFill>
                <a:effectLst>
                  <a:outerShdw blurRad="38100" dist="38100" dir="2700000" algn="tl">
                    <a:srgbClr val="C0C0C0"/>
                  </a:outerShdw>
                </a:effectLst>
                <a:latin typeface="Tahoma" pitchFamily="34" charset="0"/>
                <a:cs typeface="Tahoma" pitchFamily="34" charset="0"/>
              </a:rPr>
              <a:t>Pyramiding genes  </a:t>
            </a:r>
            <a:br>
              <a:rPr lang="en-US" sz="3200" b="1" dirty="0">
                <a:solidFill>
                  <a:srgbClr val="FF0000"/>
                </a:solidFill>
                <a:effectLst>
                  <a:outerShdw blurRad="38100" dist="38100" dir="2700000" algn="tl">
                    <a:srgbClr val="C0C0C0"/>
                  </a:outerShdw>
                </a:effectLst>
                <a:latin typeface="Tahoma" pitchFamily="34" charset="0"/>
                <a:cs typeface="Tahoma" pitchFamily="34" charset="0"/>
              </a:rPr>
            </a:br>
            <a:r>
              <a:rPr lang="en-US" sz="3200" b="1" dirty="0">
                <a:solidFill>
                  <a:srgbClr val="FF0000"/>
                </a:solidFill>
                <a:effectLst>
                  <a:outerShdw blurRad="38100" dist="38100" dir="2700000" algn="tl">
                    <a:srgbClr val="C0C0C0"/>
                  </a:outerShdw>
                </a:effectLst>
                <a:latin typeface="Tahoma" pitchFamily="34" charset="0"/>
                <a:cs typeface="Tahoma" pitchFamily="34" charset="0"/>
              </a:rPr>
              <a:t>for resistance management</a:t>
            </a:r>
            <a:endParaRPr lang="en-US" sz="3200" dirty="0">
              <a:solidFill>
                <a:srgbClr val="FF0000"/>
              </a:solidFill>
              <a:latin typeface="Tahoma" pitchFamily="34" charset="0"/>
              <a:cs typeface="Tahoma" pitchFamily="34" charset="0"/>
            </a:endParaRPr>
          </a:p>
        </p:txBody>
      </p:sp>
      <p:sp>
        <p:nvSpPr>
          <p:cNvPr id="124932" name="TextBox 6"/>
          <p:cNvSpPr txBox="1">
            <a:spLocks noChangeArrowheads="1"/>
          </p:cNvSpPr>
          <p:nvPr/>
        </p:nvSpPr>
        <p:spPr bwMode="auto">
          <a:xfrm>
            <a:off x="914400" y="4419600"/>
            <a:ext cx="847082" cy="369332"/>
          </a:xfrm>
          <a:prstGeom prst="rect">
            <a:avLst/>
          </a:prstGeom>
          <a:noFill/>
          <a:ln w="9525">
            <a:noFill/>
            <a:miter lim="800000"/>
            <a:headEnd/>
            <a:tailEnd/>
          </a:ln>
        </p:spPr>
        <p:txBody>
          <a:bodyPr wrap="none">
            <a:spAutoFit/>
          </a:bodyPr>
          <a:lstStyle/>
          <a:p>
            <a:r>
              <a:rPr lang="en-US" b="1" i="1" dirty="0" err="1">
                <a:solidFill>
                  <a:srgbClr val="FFFF00"/>
                </a:solidFill>
                <a:cs typeface="Arial" pitchFamily="34" charset="0"/>
              </a:rPr>
              <a:t>CryIAc</a:t>
            </a:r>
            <a:endParaRPr lang="en-US" b="1" i="1" dirty="0">
              <a:solidFill>
                <a:srgbClr val="FFFF00"/>
              </a:solidFill>
              <a:cs typeface="Arial" pitchFamily="34" charset="0"/>
            </a:endParaRPr>
          </a:p>
        </p:txBody>
      </p:sp>
      <p:sp>
        <p:nvSpPr>
          <p:cNvPr id="124933" name="TextBox 7"/>
          <p:cNvSpPr txBox="1">
            <a:spLocks noChangeArrowheads="1"/>
          </p:cNvSpPr>
          <p:nvPr/>
        </p:nvSpPr>
        <p:spPr bwMode="auto">
          <a:xfrm>
            <a:off x="3759200" y="4343400"/>
            <a:ext cx="929361" cy="369332"/>
          </a:xfrm>
          <a:prstGeom prst="rect">
            <a:avLst/>
          </a:prstGeom>
          <a:noFill/>
          <a:ln w="9525">
            <a:noFill/>
            <a:miter lim="800000"/>
            <a:headEnd/>
            <a:tailEnd/>
          </a:ln>
        </p:spPr>
        <p:txBody>
          <a:bodyPr wrap="none">
            <a:spAutoFit/>
          </a:bodyPr>
          <a:lstStyle/>
          <a:p>
            <a:r>
              <a:rPr lang="en-US" b="1" i="1" dirty="0">
                <a:solidFill>
                  <a:srgbClr val="FFFF00"/>
                </a:solidFill>
                <a:cs typeface="Arial" pitchFamily="34" charset="0"/>
              </a:rPr>
              <a:t>Cry2Ab</a:t>
            </a:r>
          </a:p>
        </p:txBody>
      </p:sp>
      <p:sp>
        <p:nvSpPr>
          <p:cNvPr id="124934" name="TextBox 8"/>
          <p:cNvSpPr txBox="1">
            <a:spLocks noChangeArrowheads="1"/>
          </p:cNvSpPr>
          <p:nvPr/>
        </p:nvSpPr>
        <p:spPr bwMode="auto">
          <a:xfrm>
            <a:off x="3657600" y="2819401"/>
            <a:ext cx="1422400" cy="646331"/>
          </a:xfrm>
          <a:prstGeom prst="rect">
            <a:avLst/>
          </a:prstGeom>
          <a:noFill/>
          <a:ln w="9525">
            <a:noFill/>
            <a:miter lim="800000"/>
            <a:headEnd/>
            <a:tailEnd/>
          </a:ln>
        </p:spPr>
        <p:txBody>
          <a:bodyPr>
            <a:spAutoFit/>
          </a:bodyPr>
          <a:lstStyle/>
          <a:p>
            <a:r>
              <a:rPr lang="en-US" b="1" i="1" dirty="0" err="1">
                <a:solidFill>
                  <a:srgbClr val="FFFF00"/>
                </a:solidFill>
                <a:cs typeface="Arial" pitchFamily="34" charset="0"/>
              </a:rPr>
              <a:t>CryIAc</a:t>
            </a:r>
            <a:r>
              <a:rPr lang="en-US" b="1" i="1" dirty="0">
                <a:solidFill>
                  <a:srgbClr val="FFFF00"/>
                </a:solidFill>
                <a:cs typeface="Arial" pitchFamily="34" charset="0"/>
              </a:rPr>
              <a:t> + </a:t>
            </a:r>
          </a:p>
          <a:p>
            <a:r>
              <a:rPr lang="en-US" b="1" i="1" dirty="0">
                <a:solidFill>
                  <a:srgbClr val="FFFF00"/>
                </a:solidFill>
                <a:cs typeface="Arial" pitchFamily="34" charset="0"/>
              </a:rPr>
              <a:t>Cry2Ab  </a:t>
            </a:r>
          </a:p>
        </p:txBody>
      </p:sp>
      <p:sp>
        <p:nvSpPr>
          <p:cNvPr id="124935" name="TextBox 10"/>
          <p:cNvSpPr txBox="1">
            <a:spLocks noChangeArrowheads="1"/>
          </p:cNvSpPr>
          <p:nvPr/>
        </p:nvSpPr>
        <p:spPr bwMode="auto">
          <a:xfrm>
            <a:off x="5384801" y="1981200"/>
            <a:ext cx="1044326" cy="923330"/>
          </a:xfrm>
          <a:prstGeom prst="rect">
            <a:avLst/>
          </a:prstGeom>
          <a:noFill/>
          <a:ln w="9525">
            <a:noFill/>
            <a:miter lim="800000"/>
            <a:headEnd/>
            <a:tailEnd/>
          </a:ln>
        </p:spPr>
        <p:txBody>
          <a:bodyPr wrap="none">
            <a:spAutoFit/>
          </a:bodyPr>
          <a:lstStyle/>
          <a:p>
            <a:r>
              <a:rPr lang="en-US" b="1" i="1" dirty="0" err="1">
                <a:solidFill>
                  <a:srgbClr val="FFFF00"/>
                </a:solidFill>
                <a:cs typeface="Arial" pitchFamily="34" charset="0"/>
              </a:rPr>
              <a:t>CryIAc</a:t>
            </a:r>
            <a:r>
              <a:rPr lang="en-US" b="1" i="1" dirty="0">
                <a:solidFill>
                  <a:srgbClr val="FFFF00"/>
                </a:solidFill>
                <a:cs typeface="Arial" pitchFamily="34" charset="0"/>
              </a:rPr>
              <a:t> + </a:t>
            </a:r>
          </a:p>
          <a:p>
            <a:r>
              <a:rPr lang="en-US" b="1" i="1" dirty="0">
                <a:solidFill>
                  <a:srgbClr val="FFFF00"/>
                </a:solidFill>
                <a:cs typeface="Arial" pitchFamily="34" charset="0"/>
              </a:rPr>
              <a:t>Cry2Ab+</a:t>
            </a:r>
          </a:p>
          <a:p>
            <a:r>
              <a:rPr lang="en-US" b="1" i="1" dirty="0">
                <a:solidFill>
                  <a:srgbClr val="FFFF00"/>
                </a:solidFill>
                <a:cs typeface="Arial" pitchFamily="34" charset="0"/>
              </a:rPr>
              <a:t>Vip3A </a:t>
            </a:r>
          </a:p>
        </p:txBody>
      </p:sp>
      <p:sp>
        <p:nvSpPr>
          <p:cNvPr id="124936" name="TextBox 11"/>
          <p:cNvSpPr txBox="1">
            <a:spLocks noChangeArrowheads="1"/>
          </p:cNvSpPr>
          <p:nvPr/>
        </p:nvSpPr>
        <p:spPr bwMode="auto">
          <a:xfrm>
            <a:off x="7620001" y="3276601"/>
            <a:ext cx="1014232" cy="646331"/>
          </a:xfrm>
          <a:prstGeom prst="rect">
            <a:avLst/>
          </a:prstGeom>
          <a:noFill/>
          <a:ln w="9525">
            <a:noFill/>
            <a:miter lim="800000"/>
            <a:headEnd/>
            <a:tailEnd/>
          </a:ln>
        </p:spPr>
        <p:txBody>
          <a:bodyPr wrap="none">
            <a:spAutoFit/>
          </a:bodyPr>
          <a:lstStyle/>
          <a:p>
            <a:r>
              <a:rPr lang="en-US" b="1" i="1" dirty="0" err="1">
                <a:solidFill>
                  <a:srgbClr val="FFFF00"/>
                </a:solidFill>
                <a:cs typeface="Arial" pitchFamily="34" charset="0"/>
              </a:rPr>
              <a:t>CryIAc</a:t>
            </a:r>
            <a:r>
              <a:rPr lang="en-US" b="1" i="1" dirty="0">
                <a:solidFill>
                  <a:srgbClr val="FFFF00"/>
                </a:solidFill>
                <a:cs typeface="Arial" pitchFamily="34" charset="0"/>
              </a:rPr>
              <a:t> + </a:t>
            </a:r>
          </a:p>
          <a:p>
            <a:r>
              <a:rPr lang="en-US" b="1" i="1" dirty="0">
                <a:solidFill>
                  <a:srgbClr val="FFFF00"/>
                </a:solidFill>
                <a:cs typeface="Arial" pitchFamily="34" charset="0"/>
              </a:rPr>
              <a:t>Cry1F </a:t>
            </a:r>
          </a:p>
        </p:txBody>
      </p:sp>
      <p:sp>
        <p:nvSpPr>
          <p:cNvPr id="124937" name="TextBox 12"/>
          <p:cNvSpPr txBox="1">
            <a:spLocks noChangeArrowheads="1"/>
          </p:cNvSpPr>
          <p:nvPr/>
        </p:nvSpPr>
        <p:spPr bwMode="auto">
          <a:xfrm>
            <a:off x="8128000" y="4191000"/>
            <a:ext cx="773594" cy="369332"/>
          </a:xfrm>
          <a:prstGeom prst="rect">
            <a:avLst/>
          </a:prstGeom>
          <a:noFill/>
          <a:ln w="9525">
            <a:noFill/>
            <a:miter lim="800000"/>
            <a:headEnd/>
            <a:tailEnd/>
          </a:ln>
        </p:spPr>
        <p:txBody>
          <a:bodyPr wrap="none">
            <a:spAutoFit/>
          </a:bodyPr>
          <a:lstStyle/>
          <a:p>
            <a:r>
              <a:rPr lang="en-US" b="1" i="1" dirty="0">
                <a:solidFill>
                  <a:srgbClr val="FFFF00"/>
                </a:solidFill>
                <a:cs typeface="Arial" pitchFamily="34" charset="0"/>
              </a:rPr>
              <a:t>Cry1F </a:t>
            </a:r>
          </a:p>
        </p:txBody>
      </p:sp>
      <p:sp>
        <p:nvSpPr>
          <p:cNvPr id="11" name="TextBox 12"/>
          <p:cNvSpPr txBox="1">
            <a:spLocks noChangeArrowheads="1"/>
          </p:cNvSpPr>
          <p:nvPr/>
        </p:nvSpPr>
        <p:spPr bwMode="auto">
          <a:xfrm>
            <a:off x="6096001" y="4267200"/>
            <a:ext cx="818904" cy="369332"/>
          </a:xfrm>
          <a:prstGeom prst="rect">
            <a:avLst/>
          </a:prstGeom>
          <a:noFill/>
          <a:ln w="9525">
            <a:noFill/>
            <a:miter lim="800000"/>
            <a:headEnd/>
            <a:tailEnd/>
          </a:ln>
        </p:spPr>
        <p:txBody>
          <a:bodyPr wrap="none">
            <a:spAutoFit/>
          </a:bodyPr>
          <a:lstStyle/>
          <a:p>
            <a:r>
              <a:rPr lang="en-US" b="1" i="1" dirty="0">
                <a:solidFill>
                  <a:srgbClr val="FFFF00"/>
                </a:solidFill>
                <a:cs typeface="Arial" pitchFamily="34" charset="0"/>
              </a:rPr>
              <a:t>VIP3A </a:t>
            </a:r>
          </a:p>
        </p:txBody>
      </p:sp>
      <p:pic>
        <p:nvPicPr>
          <p:cNvPr id="12" name="Picture 11">
            <a:extLst>
              <a:ext uri="{FF2B5EF4-FFF2-40B4-BE49-F238E27FC236}">
                <a16:creationId xmlns:a16="http://schemas.microsoft.com/office/drawing/2014/main" id="{8238AC57-2978-4CF5-9540-67D81F7C860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219239" y="157465"/>
            <a:ext cx="552231" cy="608400"/>
          </a:xfrm>
          <a:prstGeom prst="rect">
            <a:avLst/>
          </a:prstGeom>
        </p:spPr>
      </p:pic>
    </p:spTree>
    <p:extLst>
      <p:ext uri="{BB962C8B-B14F-4D97-AF65-F5344CB8AC3E}">
        <p14:creationId xmlns:p14="http://schemas.microsoft.com/office/powerpoint/2010/main" val="2969979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2814371" y="0"/>
            <a:ext cx="5597150" cy="6858000"/>
          </a:xfrm>
          <a:prstGeom prst="rect">
            <a:avLst/>
          </a:prstGeom>
        </p:spPr>
      </p:pic>
      <p:sp>
        <p:nvSpPr>
          <p:cNvPr id="4" name="TextBox 3"/>
          <p:cNvSpPr txBox="1"/>
          <p:nvPr/>
        </p:nvSpPr>
        <p:spPr>
          <a:xfrm>
            <a:off x="9005988" y="6161738"/>
            <a:ext cx="2670045" cy="400110"/>
          </a:xfrm>
          <a:prstGeom prst="rect">
            <a:avLst/>
          </a:prstGeom>
          <a:noFill/>
        </p:spPr>
        <p:txBody>
          <a:bodyPr wrap="square" rtlCol="0">
            <a:spAutoFit/>
          </a:bodyPr>
          <a:lstStyle/>
          <a:p>
            <a:r>
              <a:rPr lang="en-US" sz="2000" dirty="0"/>
              <a:t>Source: ISAAA, 2017</a:t>
            </a:r>
          </a:p>
        </p:txBody>
      </p:sp>
      <p:pic>
        <p:nvPicPr>
          <p:cNvPr id="5" name="Picture 4">
            <a:extLst>
              <a:ext uri="{FF2B5EF4-FFF2-40B4-BE49-F238E27FC236}">
                <a16:creationId xmlns:a16="http://schemas.microsoft.com/office/drawing/2014/main" id="{BF51F42C-24B0-4995-A0B3-7A669A347F9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550370" y="158569"/>
            <a:ext cx="506999" cy="608400"/>
          </a:xfrm>
          <a:prstGeom prst="rect">
            <a:avLst/>
          </a:prstGeom>
        </p:spPr>
      </p:pic>
    </p:spTree>
    <p:extLst>
      <p:ext uri="{BB962C8B-B14F-4D97-AF65-F5344CB8AC3E}">
        <p14:creationId xmlns:p14="http://schemas.microsoft.com/office/powerpoint/2010/main" val="1345298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91521" y="1428600"/>
            <a:ext cx="8800479" cy="5021743"/>
          </a:xfrm>
          <a:prstGeom prst="rect">
            <a:avLst/>
          </a:prstGeom>
        </p:spPr>
      </p:pic>
      <p:sp>
        <p:nvSpPr>
          <p:cNvPr id="3" name="TextBox 2"/>
          <p:cNvSpPr txBox="1"/>
          <p:nvPr/>
        </p:nvSpPr>
        <p:spPr>
          <a:xfrm>
            <a:off x="447412" y="2929350"/>
            <a:ext cx="2973132" cy="3539431"/>
          </a:xfrm>
          <a:prstGeom prst="rect">
            <a:avLst/>
          </a:prstGeom>
          <a:solidFill>
            <a:schemeClr val="bg1">
              <a:lumMod val="85000"/>
            </a:schemeClr>
          </a:solidFill>
          <a:ln>
            <a:noFill/>
          </a:ln>
        </p:spPr>
        <p:txBody>
          <a:bodyPr wrap="square" rtlCol="0">
            <a:spAutoFit/>
          </a:bodyPr>
          <a:lstStyle/>
          <a:p>
            <a:r>
              <a:rPr lang="en-US" sz="2800" b="1" dirty="0">
                <a:solidFill>
                  <a:schemeClr val="accent4">
                    <a:lumMod val="75000"/>
                  </a:schemeClr>
                </a:solidFill>
                <a:latin typeface="Arial"/>
                <a:cs typeface="Arial"/>
              </a:rPr>
              <a:t>% Global share</a:t>
            </a:r>
          </a:p>
          <a:p>
            <a:endParaRPr lang="en-US" sz="2800" dirty="0">
              <a:latin typeface="Arial"/>
              <a:cs typeface="Arial"/>
            </a:endParaRPr>
          </a:p>
          <a:p>
            <a:r>
              <a:rPr lang="en-US" sz="2800" dirty="0">
                <a:latin typeface="Arial"/>
                <a:cs typeface="Arial"/>
              </a:rPr>
              <a:t>USA    	40</a:t>
            </a:r>
          </a:p>
          <a:p>
            <a:r>
              <a:rPr lang="en-US" sz="2800" dirty="0">
                <a:latin typeface="Arial"/>
                <a:cs typeface="Arial"/>
              </a:rPr>
              <a:t>Brazil		26</a:t>
            </a:r>
          </a:p>
          <a:p>
            <a:r>
              <a:rPr lang="en-US" sz="2800" dirty="0">
                <a:latin typeface="Arial"/>
                <a:cs typeface="Arial"/>
              </a:rPr>
              <a:t>Argentina	12</a:t>
            </a:r>
          </a:p>
          <a:p>
            <a:r>
              <a:rPr lang="en-US" sz="2800" dirty="0">
                <a:latin typeface="Arial"/>
                <a:cs typeface="Arial"/>
              </a:rPr>
              <a:t>Canada	7</a:t>
            </a:r>
          </a:p>
          <a:p>
            <a:r>
              <a:rPr lang="en-US" sz="2800" dirty="0">
                <a:latin typeface="Arial"/>
                <a:cs typeface="Arial"/>
              </a:rPr>
              <a:t>India 		6</a:t>
            </a:r>
          </a:p>
          <a:p>
            <a:r>
              <a:rPr lang="en-US" sz="2800" dirty="0">
                <a:latin typeface="Arial"/>
                <a:cs typeface="Arial"/>
              </a:rPr>
              <a:t>Others 	9 </a:t>
            </a:r>
          </a:p>
        </p:txBody>
      </p:sp>
      <p:sp>
        <p:nvSpPr>
          <p:cNvPr id="4" name="TextBox 3"/>
          <p:cNvSpPr txBox="1"/>
          <p:nvPr/>
        </p:nvSpPr>
        <p:spPr>
          <a:xfrm>
            <a:off x="505144" y="288606"/>
            <a:ext cx="11300782" cy="1077218"/>
          </a:xfrm>
          <a:prstGeom prst="rect">
            <a:avLst/>
          </a:prstGeom>
          <a:noFill/>
        </p:spPr>
        <p:txBody>
          <a:bodyPr wrap="square" rtlCol="0">
            <a:spAutoFit/>
          </a:bodyPr>
          <a:lstStyle/>
          <a:p>
            <a:pPr algn="ctr"/>
            <a:r>
              <a:rPr lang="en-US" sz="3200" b="1" dirty="0">
                <a:solidFill>
                  <a:schemeClr val="accent2">
                    <a:lumMod val="60000"/>
                    <a:lumOff val="40000"/>
                  </a:schemeClr>
                </a:solidFill>
                <a:latin typeface="Tahoma"/>
                <a:cs typeface="Tahoma"/>
              </a:rPr>
              <a:t>Where are Biotech Crops Grown?</a:t>
            </a:r>
          </a:p>
          <a:p>
            <a:pPr algn="ctr"/>
            <a:r>
              <a:rPr lang="en-US" sz="3200" dirty="0">
                <a:solidFill>
                  <a:srgbClr val="FD9330"/>
                </a:solidFill>
                <a:latin typeface="Tahoma"/>
                <a:cs typeface="Tahoma"/>
              </a:rPr>
              <a:t>189.8 m hectares</a:t>
            </a:r>
          </a:p>
        </p:txBody>
      </p:sp>
      <p:sp>
        <p:nvSpPr>
          <p:cNvPr id="5" name="TextBox 4"/>
          <p:cNvSpPr txBox="1"/>
          <p:nvPr/>
        </p:nvSpPr>
        <p:spPr>
          <a:xfrm>
            <a:off x="3651466" y="6320471"/>
            <a:ext cx="2670045" cy="400110"/>
          </a:xfrm>
          <a:prstGeom prst="rect">
            <a:avLst/>
          </a:prstGeom>
          <a:noFill/>
        </p:spPr>
        <p:txBody>
          <a:bodyPr wrap="square" rtlCol="0">
            <a:spAutoFit/>
          </a:bodyPr>
          <a:lstStyle/>
          <a:p>
            <a:r>
              <a:rPr lang="en-US" sz="2000" dirty="0"/>
              <a:t>Source: ISAAA, 2017</a:t>
            </a:r>
          </a:p>
        </p:txBody>
      </p:sp>
      <p:pic>
        <p:nvPicPr>
          <p:cNvPr id="6" name="Picture 5">
            <a:extLst>
              <a:ext uri="{FF2B5EF4-FFF2-40B4-BE49-F238E27FC236}">
                <a16:creationId xmlns:a16="http://schemas.microsoft.com/office/drawing/2014/main" id="{BF51F42C-24B0-4995-A0B3-7A669A347F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50370" y="158569"/>
            <a:ext cx="506999" cy="608400"/>
          </a:xfrm>
          <a:prstGeom prst="rect">
            <a:avLst/>
          </a:prstGeom>
        </p:spPr>
      </p:pic>
    </p:spTree>
    <p:extLst>
      <p:ext uri="{BB962C8B-B14F-4D97-AF65-F5344CB8AC3E}">
        <p14:creationId xmlns:p14="http://schemas.microsoft.com/office/powerpoint/2010/main" val="3942933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77276" y="1141270"/>
            <a:ext cx="7302932" cy="5444530"/>
          </a:xfrm>
          <a:prstGeom prst="rect">
            <a:avLst/>
          </a:prstGeom>
        </p:spPr>
      </p:pic>
      <p:sp>
        <p:nvSpPr>
          <p:cNvPr id="4" name="TextBox 3"/>
          <p:cNvSpPr txBox="1"/>
          <p:nvPr/>
        </p:nvSpPr>
        <p:spPr>
          <a:xfrm>
            <a:off x="1948412" y="303036"/>
            <a:ext cx="8212190" cy="646331"/>
          </a:xfrm>
          <a:prstGeom prst="rect">
            <a:avLst/>
          </a:prstGeom>
          <a:noFill/>
        </p:spPr>
        <p:txBody>
          <a:bodyPr wrap="square" rtlCol="0">
            <a:spAutoFit/>
          </a:bodyPr>
          <a:lstStyle/>
          <a:p>
            <a:pPr algn="ctr"/>
            <a:r>
              <a:rPr lang="en-US" sz="3600" b="1" dirty="0" err="1">
                <a:solidFill>
                  <a:schemeClr val="accent2">
                    <a:lumMod val="60000"/>
                    <a:lumOff val="40000"/>
                  </a:schemeClr>
                </a:solidFill>
                <a:latin typeface="Arial"/>
                <a:cs typeface="Arial"/>
              </a:rPr>
              <a:t>Bt</a:t>
            </a:r>
            <a:r>
              <a:rPr lang="en-US" sz="3600" b="1" dirty="0">
                <a:solidFill>
                  <a:schemeClr val="accent2">
                    <a:lumMod val="60000"/>
                    <a:lumOff val="40000"/>
                  </a:schemeClr>
                </a:solidFill>
                <a:latin typeface="Arial"/>
                <a:cs typeface="Arial"/>
              </a:rPr>
              <a:t>-cotton Area in Burkina Faso</a:t>
            </a:r>
          </a:p>
        </p:txBody>
      </p:sp>
      <p:sp>
        <p:nvSpPr>
          <p:cNvPr id="5" name="TextBox 4"/>
          <p:cNvSpPr txBox="1"/>
          <p:nvPr/>
        </p:nvSpPr>
        <p:spPr>
          <a:xfrm>
            <a:off x="8385383" y="6190598"/>
            <a:ext cx="3579302" cy="400110"/>
          </a:xfrm>
          <a:prstGeom prst="rect">
            <a:avLst/>
          </a:prstGeom>
          <a:noFill/>
        </p:spPr>
        <p:txBody>
          <a:bodyPr wrap="square" rtlCol="0">
            <a:spAutoFit/>
          </a:bodyPr>
          <a:lstStyle/>
          <a:p>
            <a:r>
              <a:rPr lang="en-US" sz="2000" dirty="0"/>
              <a:t>Vitale et al., 2016. </a:t>
            </a:r>
            <a:r>
              <a:rPr lang="en-US" sz="2000" dirty="0" err="1"/>
              <a:t>AgBioForum</a:t>
            </a:r>
            <a:endParaRPr lang="en-US" sz="2000" dirty="0"/>
          </a:p>
        </p:txBody>
      </p:sp>
      <p:pic>
        <p:nvPicPr>
          <p:cNvPr id="6" name="Picture 5">
            <a:extLst>
              <a:ext uri="{FF2B5EF4-FFF2-40B4-BE49-F238E27FC236}">
                <a16:creationId xmlns:a16="http://schemas.microsoft.com/office/drawing/2014/main" id="{BF51F42C-24B0-4995-A0B3-7A669A347F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50370" y="158569"/>
            <a:ext cx="506999" cy="608400"/>
          </a:xfrm>
          <a:prstGeom prst="rect">
            <a:avLst/>
          </a:prstGeom>
        </p:spPr>
      </p:pic>
    </p:spTree>
    <p:extLst>
      <p:ext uri="{BB962C8B-B14F-4D97-AF65-F5344CB8AC3E}">
        <p14:creationId xmlns:p14="http://schemas.microsoft.com/office/powerpoint/2010/main" val="2144091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104" y="1264583"/>
            <a:ext cx="6430105" cy="5593417"/>
          </a:xfrm>
          <a:prstGeom prst="rect">
            <a:avLst/>
          </a:prstGeom>
        </p:spPr>
      </p:pic>
      <p:sp>
        <p:nvSpPr>
          <p:cNvPr id="3" name="TextBox 2"/>
          <p:cNvSpPr txBox="1"/>
          <p:nvPr/>
        </p:nvSpPr>
        <p:spPr>
          <a:xfrm>
            <a:off x="678335" y="288606"/>
            <a:ext cx="7894672" cy="646331"/>
          </a:xfrm>
          <a:prstGeom prst="rect">
            <a:avLst/>
          </a:prstGeom>
          <a:noFill/>
        </p:spPr>
        <p:txBody>
          <a:bodyPr wrap="square" rtlCol="0">
            <a:spAutoFit/>
          </a:bodyPr>
          <a:lstStyle/>
          <a:p>
            <a:pPr algn="ctr"/>
            <a:r>
              <a:rPr lang="en-US" sz="3600" b="1" dirty="0" err="1">
                <a:solidFill>
                  <a:schemeClr val="accent2">
                    <a:lumMod val="60000"/>
                    <a:lumOff val="40000"/>
                  </a:schemeClr>
                </a:solidFill>
                <a:latin typeface="Arial"/>
                <a:cs typeface="Arial"/>
              </a:rPr>
              <a:t>Bt</a:t>
            </a:r>
            <a:r>
              <a:rPr lang="en-US" sz="3600" b="1" dirty="0">
                <a:solidFill>
                  <a:schemeClr val="accent2">
                    <a:lumMod val="60000"/>
                    <a:lumOff val="40000"/>
                  </a:schemeClr>
                </a:solidFill>
                <a:latin typeface="Arial"/>
                <a:cs typeface="Arial"/>
              </a:rPr>
              <a:t>-cotton Yields in Burkina Faso</a:t>
            </a:r>
          </a:p>
        </p:txBody>
      </p:sp>
      <p:sp>
        <p:nvSpPr>
          <p:cNvPr id="5" name="TextBox 4"/>
          <p:cNvSpPr txBox="1"/>
          <p:nvPr/>
        </p:nvSpPr>
        <p:spPr>
          <a:xfrm>
            <a:off x="8111162" y="1558472"/>
            <a:ext cx="3867956" cy="1877437"/>
          </a:xfrm>
          <a:prstGeom prst="rect">
            <a:avLst/>
          </a:prstGeom>
          <a:noFill/>
        </p:spPr>
        <p:txBody>
          <a:bodyPr wrap="square" rtlCol="0">
            <a:spAutoFit/>
          </a:bodyPr>
          <a:lstStyle/>
          <a:p>
            <a:r>
              <a:rPr lang="en-US" sz="2800" b="1" dirty="0">
                <a:solidFill>
                  <a:schemeClr val="accent2">
                    <a:lumMod val="60000"/>
                    <a:lumOff val="40000"/>
                  </a:schemeClr>
                </a:solidFill>
                <a:latin typeface="Tahoma"/>
                <a:cs typeface="Tahoma"/>
              </a:rPr>
              <a:t>Insecticide Sprays</a:t>
            </a:r>
          </a:p>
          <a:p>
            <a:endParaRPr lang="en-US" sz="3200" dirty="0">
              <a:latin typeface="Tahoma"/>
              <a:cs typeface="Tahoma"/>
            </a:endParaRPr>
          </a:p>
          <a:p>
            <a:r>
              <a:rPr lang="en-US" sz="2800" dirty="0">
                <a:latin typeface="Tahoma"/>
                <a:cs typeface="Tahoma"/>
              </a:rPr>
              <a:t>Conventional	5</a:t>
            </a:r>
          </a:p>
          <a:p>
            <a:r>
              <a:rPr lang="en-US" sz="2800" dirty="0" err="1">
                <a:latin typeface="Tahoma"/>
                <a:cs typeface="Tahoma"/>
              </a:rPr>
              <a:t>Bt</a:t>
            </a:r>
            <a:r>
              <a:rPr lang="en-US" sz="2800" dirty="0">
                <a:latin typeface="Tahoma"/>
                <a:cs typeface="Tahoma"/>
              </a:rPr>
              <a:t>-cotton		1.5</a:t>
            </a:r>
          </a:p>
        </p:txBody>
      </p:sp>
      <p:sp>
        <p:nvSpPr>
          <p:cNvPr id="6" name="TextBox 5"/>
          <p:cNvSpPr txBox="1"/>
          <p:nvPr/>
        </p:nvSpPr>
        <p:spPr>
          <a:xfrm>
            <a:off x="8385383" y="6190598"/>
            <a:ext cx="3579302" cy="400110"/>
          </a:xfrm>
          <a:prstGeom prst="rect">
            <a:avLst/>
          </a:prstGeom>
          <a:noFill/>
        </p:spPr>
        <p:txBody>
          <a:bodyPr wrap="square" rtlCol="0">
            <a:spAutoFit/>
          </a:bodyPr>
          <a:lstStyle/>
          <a:p>
            <a:r>
              <a:rPr lang="en-US" sz="2000" dirty="0"/>
              <a:t>Vitale et al., 2016. </a:t>
            </a:r>
            <a:r>
              <a:rPr lang="en-US" sz="2000" dirty="0" err="1"/>
              <a:t>AgBioForum</a:t>
            </a:r>
            <a:endParaRPr lang="en-US" sz="2000" dirty="0"/>
          </a:p>
        </p:txBody>
      </p:sp>
      <p:pic>
        <p:nvPicPr>
          <p:cNvPr id="7" name="Picture 6">
            <a:extLst>
              <a:ext uri="{FF2B5EF4-FFF2-40B4-BE49-F238E27FC236}">
                <a16:creationId xmlns:a16="http://schemas.microsoft.com/office/drawing/2014/main" id="{BF51F42C-24B0-4995-A0B3-7A669A347F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50370" y="158569"/>
            <a:ext cx="506999" cy="608400"/>
          </a:xfrm>
          <a:prstGeom prst="rect">
            <a:avLst/>
          </a:prstGeom>
        </p:spPr>
      </p:pic>
    </p:spTree>
    <p:extLst>
      <p:ext uri="{BB962C8B-B14F-4D97-AF65-F5344CB8AC3E}">
        <p14:creationId xmlns:p14="http://schemas.microsoft.com/office/powerpoint/2010/main" val="4292466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a:ext>
            </a:extLst>
          </a:blip>
          <a:srcRect/>
          <a:stretch>
            <a:fillRect/>
          </a:stretch>
        </p:blipFill>
        <p:spPr bwMode="auto">
          <a:xfrm>
            <a:off x="1746353" y="1010120"/>
            <a:ext cx="6667895" cy="5598957"/>
          </a:xfrm>
          <a:prstGeom prst="rect">
            <a:avLst/>
          </a:prstGeom>
          <a:noFill/>
          <a:ln>
            <a:noFill/>
          </a:ln>
        </p:spPr>
      </p:pic>
      <p:sp>
        <p:nvSpPr>
          <p:cNvPr id="4" name="TextBox 3"/>
          <p:cNvSpPr txBox="1"/>
          <p:nvPr/>
        </p:nvSpPr>
        <p:spPr>
          <a:xfrm>
            <a:off x="1457701" y="274175"/>
            <a:ext cx="8212190" cy="646331"/>
          </a:xfrm>
          <a:prstGeom prst="rect">
            <a:avLst/>
          </a:prstGeom>
          <a:noFill/>
        </p:spPr>
        <p:txBody>
          <a:bodyPr wrap="square" rtlCol="0">
            <a:spAutoFit/>
          </a:bodyPr>
          <a:lstStyle/>
          <a:p>
            <a:pPr algn="ctr"/>
            <a:r>
              <a:rPr lang="en-US" sz="3600" b="1" dirty="0" err="1">
                <a:solidFill>
                  <a:schemeClr val="accent2">
                    <a:lumMod val="60000"/>
                    <a:lumOff val="40000"/>
                  </a:schemeClr>
                </a:solidFill>
                <a:latin typeface="Arial"/>
                <a:cs typeface="Arial"/>
              </a:rPr>
              <a:t>Bt</a:t>
            </a:r>
            <a:r>
              <a:rPr lang="en-US" sz="3600" b="1" dirty="0">
                <a:solidFill>
                  <a:schemeClr val="accent2">
                    <a:lumMod val="60000"/>
                    <a:lumOff val="40000"/>
                  </a:schemeClr>
                </a:solidFill>
                <a:latin typeface="Arial"/>
                <a:cs typeface="Arial"/>
              </a:rPr>
              <a:t>-cotton holdings in Burkina Faso</a:t>
            </a:r>
          </a:p>
        </p:txBody>
      </p:sp>
      <p:sp>
        <p:nvSpPr>
          <p:cNvPr id="5" name="TextBox 4"/>
          <p:cNvSpPr txBox="1"/>
          <p:nvPr/>
        </p:nvSpPr>
        <p:spPr>
          <a:xfrm>
            <a:off x="8385383" y="6190598"/>
            <a:ext cx="3579302" cy="400110"/>
          </a:xfrm>
          <a:prstGeom prst="rect">
            <a:avLst/>
          </a:prstGeom>
          <a:noFill/>
        </p:spPr>
        <p:txBody>
          <a:bodyPr wrap="square" rtlCol="0">
            <a:spAutoFit/>
          </a:bodyPr>
          <a:lstStyle/>
          <a:p>
            <a:r>
              <a:rPr lang="en-US" sz="2000" dirty="0"/>
              <a:t>Vitale et al., 2016. </a:t>
            </a:r>
            <a:r>
              <a:rPr lang="en-US" sz="2000" dirty="0" err="1"/>
              <a:t>AgBioForum</a:t>
            </a:r>
            <a:endParaRPr lang="en-US" sz="2000" dirty="0"/>
          </a:p>
        </p:txBody>
      </p:sp>
      <p:pic>
        <p:nvPicPr>
          <p:cNvPr id="6" name="Picture 5">
            <a:extLst>
              <a:ext uri="{FF2B5EF4-FFF2-40B4-BE49-F238E27FC236}">
                <a16:creationId xmlns:a16="http://schemas.microsoft.com/office/drawing/2014/main" id="{BF51F42C-24B0-4995-A0B3-7A669A347F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50370" y="158569"/>
            <a:ext cx="506999" cy="608400"/>
          </a:xfrm>
          <a:prstGeom prst="rect">
            <a:avLst/>
          </a:prstGeom>
        </p:spPr>
      </p:pic>
    </p:spTree>
    <p:extLst>
      <p:ext uri="{BB962C8B-B14F-4D97-AF65-F5344CB8AC3E}">
        <p14:creationId xmlns:p14="http://schemas.microsoft.com/office/powerpoint/2010/main" val="1968420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100"/>
            <a:ext cx="12192000" cy="6770680"/>
          </a:xfrm>
          <a:prstGeom prst="rect">
            <a:avLst/>
          </a:prstGeom>
        </p:spPr>
      </p:pic>
      <p:pic>
        <p:nvPicPr>
          <p:cNvPr id="3" name="Picture 2">
            <a:extLst>
              <a:ext uri="{FF2B5EF4-FFF2-40B4-BE49-F238E27FC236}">
                <a16:creationId xmlns:a16="http://schemas.microsoft.com/office/drawing/2014/main" id="{BF51F42C-24B0-4995-A0B3-7A669A347F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92639" y="6017271"/>
            <a:ext cx="506999" cy="608400"/>
          </a:xfrm>
          <a:prstGeom prst="rect">
            <a:avLst/>
          </a:prstGeom>
        </p:spPr>
      </p:pic>
    </p:spTree>
    <p:extLst>
      <p:ext uri="{BB962C8B-B14F-4D97-AF65-F5344CB8AC3E}">
        <p14:creationId xmlns:p14="http://schemas.microsoft.com/office/powerpoint/2010/main" val="4185608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547" y="1327587"/>
            <a:ext cx="11500514" cy="3317185"/>
          </a:xfrm>
          <a:prstGeom prst="rect">
            <a:avLst/>
          </a:prstGeom>
        </p:spPr>
      </p:pic>
      <p:pic>
        <p:nvPicPr>
          <p:cNvPr id="3" name="Picture 2"/>
          <p:cNvPicPr>
            <a:picLocks noChangeAspect="1"/>
          </p:cNvPicPr>
          <p:nvPr/>
        </p:nvPicPr>
        <p:blipFill>
          <a:blip r:embed="rId3"/>
          <a:stretch>
            <a:fillRect/>
          </a:stretch>
        </p:blipFill>
        <p:spPr>
          <a:xfrm>
            <a:off x="306346" y="4676827"/>
            <a:ext cx="5245100" cy="1993900"/>
          </a:xfrm>
          <a:prstGeom prst="rect">
            <a:avLst/>
          </a:prstGeom>
        </p:spPr>
      </p:pic>
      <p:pic>
        <p:nvPicPr>
          <p:cNvPr id="4" name="Picture 3"/>
          <p:cNvPicPr>
            <a:picLocks noChangeAspect="1"/>
          </p:cNvPicPr>
          <p:nvPr/>
        </p:nvPicPr>
        <p:blipFill>
          <a:blip r:embed="rId4"/>
          <a:stretch>
            <a:fillRect/>
          </a:stretch>
        </p:blipFill>
        <p:spPr>
          <a:xfrm>
            <a:off x="5637198" y="4704278"/>
            <a:ext cx="6110997" cy="2010882"/>
          </a:xfrm>
          <a:prstGeom prst="rect">
            <a:avLst/>
          </a:prstGeom>
        </p:spPr>
      </p:pic>
      <p:sp>
        <p:nvSpPr>
          <p:cNvPr id="5" name="TextBox 4"/>
          <p:cNvSpPr txBox="1"/>
          <p:nvPr/>
        </p:nvSpPr>
        <p:spPr>
          <a:xfrm>
            <a:off x="418548" y="144303"/>
            <a:ext cx="11344081" cy="523220"/>
          </a:xfrm>
          <a:prstGeom prst="rect">
            <a:avLst/>
          </a:prstGeom>
          <a:noFill/>
        </p:spPr>
        <p:txBody>
          <a:bodyPr wrap="square" rtlCol="0">
            <a:spAutoFit/>
          </a:bodyPr>
          <a:lstStyle/>
          <a:p>
            <a:pPr algn="ctr"/>
            <a:r>
              <a:rPr lang="en-US" sz="2800" b="1" dirty="0">
                <a:solidFill>
                  <a:srgbClr val="75B6E5"/>
                </a:solidFill>
                <a:latin typeface="Tahoma"/>
                <a:cs typeface="Tahoma"/>
              </a:rPr>
              <a:t>Kenya, Ethiopia, Mozambique, Swaziland &amp; Sudan</a:t>
            </a:r>
          </a:p>
        </p:txBody>
      </p:sp>
      <p:sp>
        <p:nvSpPr>
          <p:cNvPr id="6" name="TextBox 5"/>
          <p:cNvSpPr txBox="1"/>
          <p:nvPr/>
        </p:nvSpPr>
        <p:spPr>
          <a:xfrm>
            <a:off x="447414" y="692654"/>
            <a:ext cx="11575002" cy="523220"/>
          </a:xfrm>
          <a:prstGeom prst="rect">
            <a:avLst/>
          </a:prstGeom>
          <a:noFill/>
        </p:spPr>
        <p:txBody>
          <a:bodyPr wrap="square" rtlCol="0">
            <a:spAutoFit/>
          </a:bodyPr>
          <a:lstStyle/>
          <a:p>
            <a:pPr algn="ctr"/>
            <a:r>
              <a:rPr lang="en-US" sz="2800" dirty="0"/>
              <a:t>Cotton, Maize, Gypsophila, Cassava, Sorghum, Banana &amp; Sweet Potato</a:t>
            </a:r>
          </a:p>
        </p:txBody>
      </p:sp>
      <p:sp>
        <p:nvSpPr>
          <p:cNvPr id="7" name="TextBox 6"/>
          <p:cNvSpPr txBox="1"/>
          <p:nvPr/>
        </p:nvSpPr>
        <p:spPr>
          <a:xfrm>
            <a:off x="9208046" y="6320471"/>
            <a:ext cx="2670045" cy="400110"/>
          </a:xfrm>
          <a:prstGeom prst="rect">
            <a:avLst/>
          </a:prstGeom>
          <a:noFill/>
        </p:spPr>
        <p:txBody>
          <a:bodyPr wrap="square" rtlCol="0">
            <a:spAutoFit/>
          </a:bodyPr>
          <a:lstStyle/>
          <a:p>
            <a:r>
              <a:rPr lang="en-US" sz="2000" dirty="0"/>
              <a:t>Source: ISAAA, 2017</a:t>
            </a:r>
          </a:p>
        </p:txBody>
      </p:sp>
      <p:pic>
        <p:nvPicPr>
          <p:cNvPr id="8" name="Picture 7">
            <a:extLst>
              <a:ext uri="{FF2B5EF4-FFF2-40B4-BE49-F238E27FC236}">
                <a16:creationId xmlns:a16="http://schemas.microsoft.com/office/drawing/2014/main" id="{BF51F42C-24B0-4995-A0B3-7A669A347F9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50370" y="158569"/>
            <a:ext cx="506999" cy="608400"/>
          </a:xfrm>
          <a:prstGeom prst="rect">
            <a:avLst/>
          </a:prstGeom>
        </p:spPr>
      </p:pic>
    </p:spTree>
    <p:extLst>
      <p:ext uri="{BB962C8B-B14F-4D97-AF65-F5344CB8AC3E}">
        <p14:creationId xmlns:p14="http://schemas.microsoft.com/office/powerpoint/2010/main" val="1404536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75585" y="2302649"/>
            <a:ext cx="5768024" cy="4248708"/>
          </a:xfrm>
          <a:prstGeom prst="rect">
            <a:avLst/>
          </a:prstGeom>
        </p:spPr>
      </p:pic>
      <p:pic>
        <p:nvPicPr>
          <p:cNvPr id="3" name="Picture 2"/>
          <p:cNvPicPr>
            <a:picLocks noChangeAspect="1"/>
          </p:cNvPicPr>
          <p:nvPr/>
        </p:nvPicPr>
        <p:blipFill>
          <a:blip r:embed="rId3"/>
          <a:stretch>
            <a:fillRect/>
          </a:stretch>
        </p:blipFill>
        <p:spPr>
          <a:xfrm>
            <a:off x="202422" y="1271142"/>
            <a:ext cx="5888166" cy="5335216"/>
          </a:xfrm>
          <a:prstGeom prst="rect">
            <a:avLst/>
          </a:prstGeom>
        </p:spPr>
      </p:pic>
      <p:pic>
        <p:nvPicPr>
          <p:cNvPr id="4" name="Picture 3"/>
          <p:cNvPicPr>
            <a:picLocks noChangeAspect="1"/>
          </p:cNvPicPr>
          <p:nvPr/>
        </p:nvPicPr>
        <p:blipFill>
          <a:blip r:embed="rId4"/>
          <a:stretch>
            <a:fillRect/>
          </a:stretch>
        </p:blipFill>
        <p:spPr>
          <a:xfrm>
            <a:off x="6198339" y="1299407"/>
            <a:ext cx="5723047" cy="903639"/>
          </a:xfrm>
          <a:prstGeom prst="rect">
            <a:avLst/>
          </a:prstGeom>
        </p:spPr>
      </p:pic>
      <p:sp>
        <p:nvSpPr>
          <p:cNvPr id="5" name="TextBox 4"/>
          <p:cNvSpPr txBox="1"/>
          <p:nvPr/>
        </p:nvSpPr>
        <p:spPr>
          <a:xfrm>
            <a:off x="418548" y="144303"/>
            <a:ext cx="11344081" cy="523220"/>
          </a:xfrm>
          <a:prstGeom prst="rect">
            <a:avLst/>
          </a:prstGeom>
          <a:noFill/>
        </p:spPr>
        <p:txBody>
          <a:bodyPr wrap="square" rtlCol="0">
            <a:spAutoFit/>
          </a:bodyPr>
          <a:lstStyle/>
          <a:p>
            <a:pPr algn="ctr"/>
            <a:r>
              <a:rPr lang="en-US" sz="2800" b="1" dirty="0">
                <a:solidFill>
                  <a:srgbClr val="75B6E5"/>
                </a:solidFill>
                <a:latin typeface="Tahoma"/>
                <a:cs typeface="Tahoma"/>
              </a:rPr>
              <a:t>Nigeria, Tanzania &amp; Uganda</a:t>
            </a:r>
          </a:p>
        </p:txBody>
      </p:sp>
      <p:sp>
        <p:nvSpPr>
          <p:cNvPr id="6" name="TextBox 5"/>
          <p:cNvSpPr txBox="1"/>
          <p:nvPr/>
        </p:nvSpPr>
        <p:spPr>
          <a:xfrm>
            <a:off x="447414" y="692654"/>
            <a:ext cx="11315214" cy="523220"/>
          </a:xfrm>
          <a:prstGeom prst="rect">
            <a:avLst/>
          </a:prstGeom>
          <a:noFill/>
        </p:spPr>
        <p:txBody>
          <a:bodyPr wrap="square" rtlCol="0">
            <a:spAutoFit/>
          </a:bodyPr>
          <a:lstStyle/>
          <a:p>
            <a:pPr algn="ctr"/>
            <a:r>
              <a:rPr lang="en-US" sz="2800" dirty="0"/>
              <a:t>Cotton, Cassava, Sorghum, Maize, Rice, Banana, Potato &amp; Cowpea</a:t>
            </a:r>
          </a:p>
        </p:txBody>
      </p:sp>
      <p:sp>
        <p:nvSpPr>
          <p:cNvPr id="7" name="TextBox 6"/>
          <p:cNvSpPr txBox="1"/>
          <p:nvPr/>
        </p:nvSpPr>
        <p:spPr>
          <a:xfrm>
            <a:off x="9265776" y="6320472"/>
            <a:ext cx="2670045" cy="400110"/>
          </a:xfrm>
          <a:prstGeom prst="rect">
            <a:avLst/>
          </a:prstGeom>
          <a:noFill/>
        </p:spPr>
        <p:txBody>
          <a:bodyPr wrap="square" rtlCol="0">
            <a:spAutoFit/>
          </a:bodyPr>
          <a:lstStyle/>
          <a:p>
            <a:r>
              <a:rPr lang="en-US" sz="2000" dirty="0"/>
              <a:t>Source: ISAAA, 2017</a:t>
            </a:r>
          </a:p>
        </p:txBody>
      </p:sp>
      <p:pic>
        <p:nvPicPr>
          <p:cNvPr id="8" name="Picture 7">
            <a:extLst>
              <a:ext uri="{FF2B5EF4-FFF2-40B4-BE49-F238E27FC236}">
                <a16:creationId xmlns:a16="http://schemas.microsoft.com/office/drawing/2014/main" id="{BF51F42C-24B0-4995-A0B3-7A669A347F9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50370" y="158569"/>
            <a:ext cx="506999" cy="608400"/>
          </a:xfrm>
          <a:prstGeom prst="rect">
            <a:avLst/>
          </a:prstGeom>
        </p:spPr>
      </p:pic>
    </p:spTree>
    <p:extLst>
      <p:ext uri="{BB962C8B-B14F-4D97-AF65-F5344CB8AC3E}">
        <p14:creationId xmlns:p14="http://schemas.microsoft.com/office/powerpoint/2010/main" val="950989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3706" y="2380818"/>
            <a:ext cx="5764612" cy="1747269"/>
          </a:xfrm>
          <a:prstGeom prst="rect">
            <a:avLst/>
          </a:prstGeom>
        </p:spPr>
      </p:pic>
      <p:pic>
        <p:nvPicPr>
          <p:cNvPr id="3" name="Picture 2"/>
          <p:cNvPicPr>
            <a:picLocks noChangeAspect="1"/>
          </p:cNvPicPr>
          <p:nvPr/>
        </p:nvPicPr>
        <p:blipFill>
          <a:blip r:embed="rId3"/>
          <a:stretch>
            <a:fillRect/>
          </a:stretch>
        </p:blipFill>
        <p:spPr>
          <a:xfrm>
            <a:off x="6265304" y="2352139"/>
            <a:ext cx="5623897" cy="1746066"/>
          </a:xfrm>
          <a:prstGeom prst="rect">
            <a:avLst/>
          </a:prstGeom>
        </p:spPr>
      </p:pic>
      <p:pic>
        <p:nvPicPr>
          <p:cNvPr id="5" name="Picture 4"/>
          <p:cNvPicPr>
            <a:picLocks noChangeAspect="1"/>
          </p:cNvPicPr>
          <p:nvPr/>
        </p:nvPicPr>
        <p:blipFill>
          <a:blip r:embed="rId4"/>
          <a:stretch>
            <a:fillRect/>
          </a:stretch>
        </p:blipFill>
        <p:spPr>
          <a:xfrm>
            <a:off x="268244" y="4231216"/>
            <a:ext cx="6204001" cy="2363429"/>
          </a:xfrm>
          <a:prstGeom prst="rect">
            <a:avLst/>
          </a:prstGeom>
        </p:spPr>
      </p:pic>
      <p:pic>
        <p:nvPicPr>
          <p:cNvPr id="7" name="Picture 6"/>
          <p:cNvPicPr>
            <a:picLocks noChangeAspect="1"/>
          </p:cNvPicPr>
          <p:nvPr/>
        </p:nvPicPr>
        <p:blipFill>
          <a:blip r:embed="rId5"/>
          <a:stretch>
            <a:fillRect/>
          </a:stretch>
        </p:blipFill>
        <p:spPr>
          <a:xfrm>
            <a:off x="6557424" y="4264682"/>
            <a:ext cx="5270500" cy="2311400"/>
          </a:xfrm>
          <a:prstGeom prst="rect">
            <a:avLst/>
          </a:prstGeom>
        </p:spPr>
      </p:pic>
      <p:sp>
        <p:nvSpPr>
          <p:cNvPr id="8" name="TextBox 7"/>
          <p:cNvSpPr txBox="1"/>
          <p:nvPr/>
        </p:nvSpPr>
        <p:spPr>
          <a:xfrm>
            <a:off x="432980" y="389618"/>
            <a:ext cx="11344081" cy="523220"/>
          </a:xfrm>
          <a:prstGeom prst="rect">
            <a:avLst/>
          </a:prstGeom>
          <a:noFill/>
        </p:spPr>
        <p:txBody>
          <a:bodyPr wrap="square" rtlCol="0">
            <a:spAutoFit/>
          </a:bodyPr>
          <a:lstStyle/>
          <a:p>
            <a:pPr algn="ctr"/>
            <a:r>
              <a:rPr lang="en-US" sz="2800" b="1" dirty="0">
                <a:solidFill>
                  <a:srgbClr val="75B6E5"/>
                </a:solidFill>
                <a:latin typeface="Tahoma"/>
                <a:cs typeface="Tahoma"/>
              </a:rPr>
              <a:t>Malawi, Ghana, South Africa, Burkina Faso &amp; Cameroon</a:t>
            </a:r>
          </a:p>
        </p:txBody>
      </p:sp>
      <p:sp>
        <p:nvSpPr>
          <p:cNvPr id="9" name="TextBox 8"/>
          <p:cNvSpPr txBox="1"/>
          <p:nvPr/>
        </p:nvSpPr>
        <p:spPr>
          <a:xfrm>
            <a:off x="2179334" y="981260"/>
            <a:ext cx="8342084" cy="523220"/>
          </a:xfrm>
          <a:prstGeom prst="rect">
            <a:avLst/>
          </a:prstGeom>
          <a:noFill/>
        </p:spPr>
        <p:txBody>
          <a:bodyPr wrap="square" rtlCol="0">
            <a:spAutoFit/>
          </a:bodyPr>
          <a:lstStyle/>
          <a:p>
            <a:pPr algn="ctr"/>
            <a:r>
              <a:rPr lang="en-US" sz="2800" dirty="0"/>
              <a:t>Cotton, Maize, Soybean, Rice &amp; Cowpea</a:t>
            </a:r>
          </a:p>
        </p:txBody>
      </p:sp>
      <p:sp>
        <p:nvSpPr>
          <p:cNvPr id="10" name="TextBox 9"/>
          <p:cNvSpPr txBox="1"/>
          <p:nvPr/>
        </p:nvSpPr>
        <p:spPr>
          <a:xfrm>
            <a:off x="9265777" y="6277180"/>
            <a:ext cx="2670045" cy="400110"/>
          </a:xfrm>
          <a:prstGeom prst="rect">
            <a:avLst/>
          </a:prstGeom>
          <a:noFill/>
        </p:spPr>
        <p:txBody>
          <a:bodyPr wrap="square" rtlCol="0">
            <a:spAutoFit/>
          </a:bodyPr>
          <a:lstStyle/>
          <a:p>
            <a:r>
              <a:rPr lang="en-US" sz="2000" dirty="0"/>
              <a:t>Source: ISAAA, 2017</a:t>
            </a:r>
          </a:p>
        </p:txBody>
      </p:sp>
      <p:pic>
        <p:nvPicPr>
          <p:cNvPr id="11" name="Picture 10">
            <a:extLst>
              <a:ext uri="{FF2B5EF4-FFF2-40B4-BE49-F238E27FC236}">
                <a16:creationId xmlns:a16="http://schemas.microsoft.com/office/drawing/2014/main" id="{BF51F42C-24B0-4995-A0B3-7A669A347F9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550370" y="158569"/>
            <a:ext cx="506999" cy="608400"/>
          </a:xfrm>
          <a:prstGeom prst="rect">
            <a:avLst/>
          </a:prstGeom>
        </p:spPr>
      </p:pic>
    </p:spTree>
    <p:extLst>
      <p:ext uri="{BB962C8B-B14F-4D97-AF65-F5344CB8AC3E}">
        <p14:creationId xmlns:p14="http://schemas.microsoft.com/office/powerpoint/2010/main" val="3140448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1300" y="0"/>
            <a:ext cx="9153485" cy="6858000"/>
          </a:xfrm>
          <a:prstGeom prst="rect">
            <a:avLst/>
          </a:prstGeom>
        </p:spPr>
      </p:pic>
      <p:sp>
        <p:nvSpPr>
          <p:cNvPr id="3" name="TextBox 2"/>
          <p:cNvSpPr txBox="1"/>
          <p:nvPr/>
        </p:nvSpPr>
        <p:spPr>
          <a:xfrm>
            <a:off x="9323506" y="6320472"/>
            <a:ext cx="2670045" cy="400110"/>
          </a:xfrm>
          <a:prstGeom prst="rect">
            <a:avLst/>
          </a:prstGeom>
          <a:noFill/>
        </p:spPr>
        <p:txBody>
          <a:bodyPr wrap="square" rtlCol="0">
            <a:spAutoFit/>
          </a:bodyPr>
          <a:lstStyle/>
          <a:p>
            <a:r>
              <a:rPr lang="en-US" sz="2000" dirty="0"/>
              <a:t>Source: ISAAA, 2017</a:t>
            </a:r>
          </a:p>
        </p:txBody>
      </p:sp>
      <p:pic>
        <p:nvPicPr>
          <p:cNvPr id="4" name="Picture 3">
            <a:extLst>
              <a:ext uri="{FF2B5EF4-FFF2-40B4-BE49-F238E27FC236}">
                <a16:creationId xmlns:a16="http://schemas.microsoft.com/office/drawing/2014/main" id="{BF51F42C-24B0-4995-A0B3-7A669A347F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50370" y="158569"/>
            <a:ext cx="506999" cy="608400"/>
          </a:xfrm>
          <a:prstGeom prst="rect">
            <a:avLst/>
          </a:prstGeom>
        </p:spPr>
      </p:pic>
    </p:spTree>
    <p:extLst>
      <p:ext uri="{BB962C8B-B14F-4D97-AF65-F5344CB8AC3E}">
        <p14:creationId xmlns:p14="http://schemas.microsoft.com/office/powerpoint/2010/main" val="17135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2235201" y="685801"/>
          <a:ext cx="3086100" cy="1857375"/>
        </p:xfrm>
        <a:graphic>
          <a:graphicData uri="http://schemas.openxmlformats.org/presentationml/2006/ole">
            <mc:AlternateContent xmlns:mc="http://schemas.openxmlformats.org/markup-compatibility/2006">
              <mc:Choice xmlns:v="urn:schemas-microsoft-com:vml" Requires="v">
                <p:oleObj spid="_x0000_s2089" name="Bitmap Image" r:id="rId3" imgW="4676190" imgH="3753374" progId="PBrush">
                  <p:embed/>
                </p:oleObj>
              </mc:Choice>
              <mc:Fallback>
                <p:oleObj name="Bitmap Image" r:id="rId3" imgW="4676190" imgH="3753374"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201" y="685801"/>
                        <a:ext cx="3086100" cy="1857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 name="Picture 3"/>
          <p:cNvPicPr>
            <a:picLocks noChangeAspect="1" noChangeArrowheads="1"/>
          </p:cNvPicPr>
          <p:nvPr/>
        </p:nvPicPr>
        <p:blipFill>
          <a:blip r:embed="rId5" cstate="print"/>
          <a:srcRect/>
          <a:stretch>
            <a:fillRect/>
          </a:stretch>
        </p:blipFill>
        <p:spPr bwMode="auto">
          <a:xfrm>
            <a:off x="406401" y="685800"/>
            <a:ext cx="1758951" cy="1828800"/>
          </a:xfrm>
          <a:prstGeom prst="rect">
            <a:avLst/>
          </a:prstGeom>
          <a:noFill/>
        </p:spPr>
      </p:pic>
      <p:sp>
        <p:nvSpPr>
          <p:cNvPr id="4" name="TextBox 3"/>
          <p:cNvSpPr txBox="1"/>
          <p:nvPr/>
        </p:nvSpPr>
        <p:spPr>
          <a:xfrm>
            <a:off x="5588000" y="685800"/>
            <a:ext cx="6299200" cy="677108"/>
          </a:xfrm>
          <a:prstGeom prst="rect">
            <a:avLst/>
          </a:prstGeom>
          <a:noFill/>
        </p:spPr>
        <p:txBody>
          <a:bodyPr wrap="square" rtlCol="0">
            <a:spAutoFit/>
          </a:bodyPr>
          <a:lstStyle/>
          <a:p>
            <a:r>
              <a:rPr lang="en-US" sz="2000" b="1" dirty="0">
                <a:latin typeface="Tahoma" pitchFamily="34" charset="0"/>
                <a:ea typeface="Tahoma" pitchFamily="34" charset="0"/>
                <a:cs typeface="Tahoma" pitchFamily="34" charset="0"/>
              </a:rPr>
              <a:t>The case of Monarch Butterfly</a:t>
            </a:r>
          </a:p>
          <a:p>
            <a:r>
              <a:rPr lang="en-US" dirty="0"/>
              <a:t>Now proven to be false alarm</a:t>
            </a:r>
          </a:p>
        </p:txBody>
      </p:sp>
      <p:graphicFrame>
        <p:nvGraphicFramePr>
          <p:cNvPr id="70659" name="Object 3"/>
          <p:cNvGraphicFramePr>
            <a:graphicFrameLocks noChangeAspect="1"/>
          </p:cNvGraphicFramePr>
          <p:nvPr/>
        </p:nvGraphicFramePr>
        <p:xfrm>
          <a:off x="8839200" y="1752601"/>
          <a:ext cx="2988928" cy="1816011"/>
        </p:xfrm>
        <a:graphic>
          <a:graphicData uri="http://schemas.openxmlformats.org/presentationml/2006/ole">
            <mc:AlternateContent xmlns:mc="http://schemas.openxmlformats.org/markup-compatibility/2006">
              <mc:Choice xmlns:v="urn:schemas-microsoft-com:vml" Requires="v">
                <p:oleObj spid="_x0000_s2090" name="Bitmap Image" r:id="rId6" imgW="1457143" imgH="1181265" progId="PBrush">
                  <p:embed/>
                </p:oleObj>
              </mc:Choice>
              <mc:Fallback>
                <p:oleObj name="Bitmap Image" r:id="rId6" imgW="1457143" imgH="1181265"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9200" y="1752601"/>
                        <a:ext cx="2988928" cy="18160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0660" name="Object 4"/>
          <p:cNvGraphicFramePr>
            <a:graphicFrameLocks noChangeAspect="1"/>
          </p:cNvGraphicFramePr>
          <p:nvPr/>
        </p:nvGraphicFramePr>
        <p:xfrm>
          <a:off x="6089293" y="1752600"/>
          <a:ext cx="3040083" cy="1828800"/>
        </p:xfrm>
        <a:graphic>
          <a:graphicData uri="http://schemas.openxmlformats.org/presentationml/2006/ole">
            <mc:AlternateContent xmlns:mc="http://schemas.openxmlformats.org/markup-compatibility/2006">
              <mc:Choice xmlns:v="urn:schemas-microsoft-com:vml" Requires="v">
                <p:oleObj spid="_x0000_s2091" name="Bitmap Image" r:id="rId8" imgW="1495634" imgH="1200318" progId="PBrush">
                  <p:embed/>
                </p:oleObj>
              </mc:Choice>
              <mc:Fallback>
                <p:oleObj name="Bitmap Image" r:id="rId8" imgW="1495634" imgH="1200318" progId="PBrus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9293" y="1752600"/>
                        <a:ext cx="3040083"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 name="Rectangle 6"/>
          <p:cNvSpPr/>
          <p:nvPr/>
        </p:nvSpPr>
        <p:spPr>
          <a:xfrm>
            <a:off x="406400" y="2819401"/>
            <a:ext cx="5384800" cy="677108"/>
          </a:xfrm>
          <a:prstGeom prst="rect">
            <a:avLst/>
          </a:prstGeom>
        </p:spPr>
        <p:txBody>
          <a:bodyPr wrap="square">
            <a:spAutoFit/>
          </a:bodyPr>
          <a:lstStyle/>
          <a:p>
            <a:pPr fontAlgn="t"/>
            <a:r>
              <a:rPr lang="en-US" sz="2000" b="1" dirty="0">
                <a:latin typeface="Tahoma" pitchFamily="34" charset="0"/>
                <a:cs typeface="Arial" pitchFamily="34" charset="0"/>
              </a:rPr>
              <a:t>Horizontal gene flow </a:t>
            </a:r>
            <a:r>
              <a:rPr lang="en-US" dirty="0">
                <a:latin typeface="Tahoma" pitchFamily="34" charset="0"/>
                <a:cs typeface="Arial" pitchFamily="34" charset="0"/>
              </a:rPr>
              <a:t>to non-target and humans from GM crops: Resistance to antibiotics?</a:t>
            </a:r>
          </a:p>
        </p:txBody>
      </p:sp>
      <p:pic>
        <p:nvPicPr>
          <p:cNvPr id="8" name="Picture 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42511" y="4648201"/>
            <a:ext cx="3454400" cy="1795463"/>
          </a:xfrm>
          <a:prstGeom prst="rect">
            <a:avLst/>
          </a:prstGeom>
          <a:noFill/>
        </p:spPr>
      </p:pic>
      <p:pic>
        <p:nvPicPr>
          <p:cNvPr id="9" name="Picture 5"/>
          <p:cNvPicPr>
            <a:picLocks noChangeAspect="1" noChangeArrowheads="1"/>
          </p:cNvPicPr>
          <p:nvPr/>
        </p:nvPicPr>
        <p:blipFill>
          <a:blip r:embed="rId11" cstate="print"/>
          <a:srcRect/>
          <a:stretch>
            <a:fillRect/>
          </a:stretch>
        </p:blipFill>
        <p:spPr bwMode="auto">
          <a:xfrm>
            <a:off x="4058757" y="4634948"/>
            <a:ext cx="1758951" cy="1828800"/>
          </a:xfrm>
          <a:prstGeom prst="rect">
            <a:avLst/>
          </a:prstGeom>
          <a:noFill/>
        </p:spPr>
      </p:pic>
      <p:sp>
        <p:nvSpPr>
          <p:cNvPr id="10" name="TextBox 9"/>
          <p:cNvSpPr txBox="1"/>
          <p:nvPr/>
        </p:nvSpPr>
        <p:spPr>
          <a:xfrm>
            <a:off x="7213600" y="4953000"/>
            <a:ext cx="4673600" cy="1292662"/>
          </a:xfrm>
          <a:prstGeom prst="rect">
            <a:avLst/>
          </a:prstGeom>
          <a:noFill/>
        </p:spPr>
        <p:txBody>
          <a:bodyPr wrap="square" rtlCol="0">
            <a:spAutoFit/>
          </a:bodyPr>
          <a:lstStyle/>
          <a:p>
            <a:r>
              <a:rPr lang="en-US" sz="2400" b="1" dirty="0"/>
              <a:t>Allergies</a:t>
            </a:r>
            <a:r>
              <a:rPr lang="en-US" dirty="0"/>
              <a:t> </a:t>
            </a:r>
          </a:p>
          <a:p>
            <a:r>
              <a:rPr lang="en-US" b="1" dirty="0"/>
              <a:t>GM Soybean </a:t>
            </a:r>
            <a:r>
              <a:rPr lang="en-US" dirty="0"/>
              <a:t>with Brazil nut protein and </a:t>
            </a:r>
            <a:r>
              <a:rPr lang="en-US" b="1" dirty="0"/>
              <a:t>STARLINK</a:t>
            </a:r>
            <a:r>
              <a:rPr lang="en-US" dirty="0"/>
              <a:t> Cry9C Maize were withdrawn -suspected -unsubstantiated allergy possibilities</a:t>
            </a:r>
          </a:p>
        </p:txBody>
      </p:sp>
      <p:graphicFrame>
        <p:nvGraphicFramePr>
          <p:cNvPr id="70661" name="Object 5"/>
          <p:cNvGraphicFramePr>
            <a:graphicFrameLocks noChangeAspect="1"/>
          </p:cNvGraphicFramePr>
          <p:nvPr/>
        </p:nvGraphicFramePr>
        <p:xfrm>
          <a:off x="5181601" y="4648200"/>
          <a:ext cx="1906337" cy="1828800"/>
        </p:xfrm>
        <a:graphic>
          <a:graphicData uri="http://schemas.openxmlformats.org/presentationml/2006/ole">
            <mc:AlternateContent xmlns:mc="http://schemas.openxmlformats.org/markup-compatibility/2006">
              <mc:Choice xmlns:v="urn:schemas-microsoft-com:vml" Requires="v">
                <p:oleObj spid="_x0000_s2092" name="Bitmap Image" r:id="rId12" imgW="1638529" imgH="2467319" progId="PBrush">
                  <p:embed/>
                </p:oleObj>
              </mc:Choice>
              <mc:Fallback>
                <p:oleObj name="Bitmap Image" r:id="rId12" imgW="1638529" imgH="2467319" progId="PBrush">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601" y="4648200"/>
                        <a:ext cx="1906337"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 name="TextBox 11"/>
          <p:cNvSpPr txBox="1"/>
          <p:nvPr/>
        </p:nvSpPr>
        <p:spPr>
          <a:xfrm>
            <a:off x="3923252" y="137971"/>
            <a:ext cx="8026400" cy="584776"/>
          </a:xfrm>
          <a:prstGeom prst="rect">
            <a:avLst/>
          </a:prstGeom>
          <a:noFill/>
        </p:spPr>
        <p:txBody>
          <a:bodyPr wrap="square" rtlCol="0">
            <a:spAutoFit/>
          </a:bodyPr>
          <a:lstStyle/>
          <a:p>
            <a:pPr algn="r"/>
            <a:r>
              <a:rPr lang="en-US" sz="3200" b="1" dirty="0">
                <a:solidFill>
                  <a:srgbClr val="FF0000"/>
                </a:solidFill>
                <a:latin typeface="Tahoma" pitchFamily="34" charset="0"/>
                <a:ea typeface="Tahoma" pitchFamily="34" charset="0"/>
                <a:cs typeface="Tahoma" pitchFamily="34" charset="0"/>
              </a:rPr>
              <a:t>Biotech -Alarms</a:t>
            </a:r>
          </a:p>
        </p:txBody>
      </p:sp>
      <p:sp>
        <p:nvSpPr>
          <p:cNvPr id="13" name="Rectangle 12"/>
          <p:cNvSpPr/>
          <p:nvPr/>
        </p:nvSpPr>
        <p:spPr>
          <a:xfrm>
            <a:off x="406400" y="3810001"/>
            <a:ext cx="11582400" cy="646331"/>
          </a:xfrm>
          <a:prstGeom prst="rect">
            <a:avLst/>
          </a:prstGeom>
        </p:spPr>
        <p:txBody>
          <a:bodyPr wrap="square">
            <a:spAutoFit/>
          </a:bodyPr>
          <a:lstStyle/>
          <a:p>
            <a:pPr fontAlgn="t"/>
            <a:r>
              <a:rPr lang="en-US" i="1" dirty="0">
                <a:latin typeface="Arial" pitchFamily="34" charset="0"/>
                <a:cs typeface="Arial" pitchFamily="34" charset="0"/>
              </a:rPr>
              <a:t>Although the probability of transfer is low, the use of technology without antibiotic resistance genes has been encouraged by a recent FAO/WHO expert panel</a:t>
            </a:r>
            <a:endParaRPr lang="en-US" dirty="0">
              <a:latin typeface="Arial" pitchFamily="34" charset="0"/>
              <a:cs typeface="Arial" pitchFamily="34" charset="0"/>
            </a:endParaRPr>
          </a:p>
        </p:txBody>
      </p:sp>
    </p:spTree>
    <p:extLst>
      <p:ext uri="{BB962C8B-B14F-4D97-AF65-F5344CB8AC3E}">
        <p14:creationId xmlns:p14="http://schemas.microsoft.com/office/powerpoint/2010/main" val="1423929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img.scoop.co.nz/stories/images/0207/530f7932edf10d2f85c8.jpeg"/>
          <p:cNvPicPr>
            <a:picLocks noChangeAspect="1" noChangeArrowheads="1"/>
          </p:cNvPicPr>
          <p:nvPr/>
        </p:nvPicPr>
        <p:blipFill>
          <a:blip r:embed="rId2" cstate="print"/>
          <a:srcRect/>
          <a:stretch>
            <a:fillRect/>
          </a:stretch>
        </p:blipFill>
        <p:spPr bwMode="auto">
          <a:xfrm>
            <a:off x="304800" y="152400"/>
            <a:ext cx="6197600" cy="6471528"/>
          </a:xfrm>
          <a:prstGeom prst="rect">
            <a:avLst/>
          </a:prstGeom>
          <a:noFill/>
        </p:spPr>
      </p:pic>
      <p:sp>
        <p:nvSpPr>
          <p:cNvPr id="3" name="TextBox 2"/>
          <p:cNvSpPr txBox="1"/>
          <p:nvPr/>
        </p:nvSpPr>
        <p:spPr>
          <a:xfrm>
            <a:off x="6705600" y="304801"/>
            <a:ext cx="5181600" cy="6340197"/>
          </a:xfrm>
          <a:prstGeom prst="rect">
            <a:avLst/>
          </a:prstGeom>
          <a:noFill/>
        </p:spPr>
        <p:txBody>
          <a:bodyPr wrap="square" rtlCol="0">
            <a:spAutoFit/>
          </a:bodyPr>
          <a:lstStyle/>
          <a:p>
            <a:pPr algn="ctr"/>
            <a:r>
              <a:rPr lang="en-US" sz="4000" b="1" dirty="0">
                <a:latin typeface="Tahoma" pitchFamily="34" charset="0"/>
                <a:ea typeface="Tahoma" pitchFamily="34" charset="0"/>
                <a:cs typeface="Tahoma" pitchFamily="34" charset="0"/>
              </a:rPr>
              <a:t>CORNGATE </a:t>
            </a:r>
          </a:p>
          <a:p>
            <a:pPr algn="ctr"/>
            <a:r>
              <a:rPr lang="en-US" sz="4000" b="1" dirty="0">
                <a:latin typeface="Tahoma" pitchFamily="34" charset="0"/>
                <a:ea typeface="Tahoma" pitchFamily="34" charset="0"/>
                <a:cs typeface="Tahoma" pitchFamily="34" charset="0"/>
              </a:rPr>
              <a:t>SCANDAL </a:t>
            </a:r>
          </a:p>
          <a:p>
            <a:pPr algn="ctr"/>
            <a:endParaRPr lang="en-US" sz="3200" dirty="0">
              <a:latin typeface="Tahoma" pitchFamily="34" charset="0"/>
              <a:ea typeface="Tahoma" pitchFamily="34" charset="0"/>
              <a:cs typeface="Tahoma" pitchFamily="34" charset="0"/>
            </a:endParaRPr>
          </a:p>
          <a:p>
            <a:pPr algn="ctr"/>
            <a:endParaRPr lang="en-US" sz="3600" b="1" dirty="0">
              <a:latin typeface="Tahoma" pitchFamily="34" charset="0"/>
              <a:ea typeface="Tahoma" pitchFamily="34" charset="0"/>
              <a:cs typeface="Tahoma" pitchFamily="34" charset="0"/>
            </a:endParaRPr>
          </a:p>
          <a:p>
            <a:pPr algn="ctr"/>
            <a:r>
              <a:rPr lang="en-US" sz="3200" dirty="0">
                <a:latin typeface="Tahoma" pitchFamily="34" charset="0"/>
                <a:ea typeface="Tahoma" pitchFamily="34" charset="0"/>
                <a:cs typeface="Tahoma" pitchFamily="34" charset="0"/>
              </a:rPr>
              <a:t>Imported corn seeds from US were reported to have GM</a:t>
            </a:r>
          </a:p>
          <a:p>
            <a:pPr algn="ctr"/>
            <a:endParaRPr lang="en-US" sz="3200" dirty="0">
              <a:latin typeface="Tahoma" pitchFamily="34" charset="0"/>
              <a:ea typeface="Tahoma" pitchFamily="34" charset="0"/>
              <a:cs typeface="Tahoma" pitchFamily="34" charset="0"/>
            </a:endParaRPr>
          </a:p>
          <a:p>
            <a:pPr algn="ctr"/>
            <a:endParaRPr lang="en-US" sz="3200" dirty="0">
              <a:latin typeface="Tahoma" pitchFamily="34" charset="0"/>
              <a:ea typeface="Tahoma" pitchFamily="34" charset="0"/>
              <a:cs typeface="Tahoma" pitchFamily="34" charset="0"/>
            </a:endParaRPr>
          </a:p>
          <a:p>
            <a:pPr algn="ctr"/>
            <a:r>
              <a:rPr lang="en-US" sz="3200" dirty="0">
                <a:latin typeface="Tahoma" pitchFamily="34" charset="0"/>
                <a:ea typeface="Tahoma" pitchFamily="34" charset="0"/>
                <a:cs typeface="Tahoma" pitchFamily="34" charset="0"/>
              </a:rPr>
              <a:t>NEWZEALAND</a:t>
            </a:r>
          </a:p>
          <a:p>
            <a:pPr algn="ctr"/>
            <a:r>
              <a:rPr lang="en-US" sz="6600" b="1" dirty="0">
                <a:latin typeface="Tahoma" pitchFamily="34" charset="0"/>
                <a:ea typeface="Tahoma" pitchFamily="34" charset="0"/>
                <a:cs typeface="Tahoma" pitchFamily="34" charset="0"/>
              </a:rPr>
              <a:t>2002</a:t>
            </a:r>
            <a:endParaRPr lang="en-US" sz="32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14933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saaa.org/resources/publications/briefs/44/infographic/Brief%2044%20-%20Infographics.jpg"/>
          <p:cNvPicPr>
            <a:picLocks noChangeAspect="1" noChangeArrowheads="1"/>
          </p:cNvPicPr>
          <p:nvPr/>
        </p:nvPicPr>
        <p:blipFill rotWithShape="1">
          <a:blip r:embed="rId2" cstate="email">
            <a:lum bright="-24000" contrast="44000"/>
            <a:extLst>
              <a:ext uri="{28A0092B-C50C-407E-A947-70E740481C1C}">
                <a14:useLocalDpi xmlns:a14="http://schemas.microsoft.com/office/drawing/2010/main"/>
              </a:ext>
            </a:extLst>
          </a:blip>
          <a:srcRect/>
          <a:stretch/>
        </p:blipFill>
        <p:spPr bwMode="auto">
          <a:xfrm>
            <a:off x="1197912" y="1529612"/>
            <a:ext cx="9924928" cy="2741757"/>
          </a:xfrm>
          <a:prstGeom prst="rect">
            <a:avLst/>
          </a:prstGeom>
          <a:noFill/>
        </p:spPr>
      </p:pic>
      <p:sp>
        <p:nvSpPr>
          <p:cNvPr id="3" name="TextBox 2"/>
          <p:cNvSpPr txBox="1"/>
          <p:nvPr/>
        </p:nvSpPr>
        <p:spPr>
          <a:xfrm>
            <a:off x="1399969" y="317467"/>
            <a:ext cx="9381237" cy="707886"/>
          </a:xfrm>
          <a:prstGeom prst="rect">
            <a:avLst/>
          </a:prstGeom>
          <a:noFill/>
        </p:spPr>
        <p:txBody>
          <a:bodyPr wrap="square" rtlCol="0">
            <a:spAutoFit/>
          </a:bodyPr>
          <a:lstStyle/>
          <a:p>
            <a:pPr algn="ctr"/>
            <a:r>
              <a:rPr lang="en-US" sz="4000" b="1" dirty="0">
                <a:solidFill>
                  <a:srgbClr val="75B6E5"/>
                </a:solidFill>
                <a:latin typeface="Tahoma"/>
                <a:cs typeface="Tahoma"/>
              </a:rPr>
              <a:t>Four Major Biotech Crops</a:t>
            </a:r>
          </a:p>
        </p:txBody>
      </p:sp>
      <p:sp>
        <p:nvSpPr>
          <p:cNvPr id="4" name="TextBox 3"/>
          <p:cNvSpPr txBox="1"/>
          <p:nvPr/>
        </p:nvSpPr>
        <p:spPr>
          <a:xfrm>
            <a:off x="1183479" y="4646557"/>
            <a:ext cx="9900813" cy="830997"/>
          </a:xfrm>
          <a:prstGeom prst="rect">
            <a:avLst/>
          </a:prstGeom>
          <a:noFill/>
        </p:spPr>
        <p:txBody>
          <a:bodyPr wrap="square" rtlCol="0">
            <a:spAutoFit/>
          </a:bodyPr>
          <a:lstStyle/>
          <a:p>
            <a:r>
              <a:rPr lang="en-US" sz="4800" b="1" dirty="0">
                <a:latin typeface="Tahoma"/>
                <a:cs typeface="Tahoma"/>
              </a:rPr>
              <a:t>    50          13          31           5</a:t>
            </a:r>
          </a:p>
        </p:txBody>
      </p:sp>
      <p:sp>
        <p:nvSpPr>
          <p:cNvPr id="5" name="TextBox 4"/>
          <p:cNvSpPr txBox="1"/>
          <p:nvPr/>
        </p:nvSpPr>
        <p:spPr>
          <a:xfrm>
            <a:off x="2525718" y="5598957"/>
            <a:ext cx="6480270" cy="646331"/>
          </a:xfrm>
          <a:prstGeom prst="rect">
            <a:avLst/>
          </a:prstGeom>
          <a:noFill/>
        </p:spPr>
        <p:txBody>
          <a:bodyPr wrap="square" rtlCol="0">
            <a:spAutoFit/>
          </a:bodyPr>
          <a:lstStyle/>
          <a:p>
            <a:pPr algn="ctr"/>
            <a:r>
              <a:rPr lang="en-US" sz="3600" b="1" dirty="0">
                <a:solidFill>
                  <a:schemeClr val="accent5">
                    <a:lumMod val="60000"/>
                    <a:lumOff val="40000"/>
                  </a:schemeClr>
                </a:solidFill>
                <a:latin typeface="Tahoma"/>
                <a:cs typeface="Tahoma"/>
              </a:rPr>
              <a:t>99 % Global Share</a:t>
            </a:r>
          </a:p>
        </p:txBody>
      </p:sp>
      <p:sp>
        <p:nvSpPr>
          <p:cNvPr id="6" name="TextBox 5"/>
          <p:cNvSpPr txBox="1"/>
          <p:nvPr/>
        </p:nvSpPr>
        <p:spPr>
          <a:xfrm>
            <a:off x="9005988" y="6161738"/>
            <a:ext cx="2670045" cy="400110"/>
          </a:xfrm>
          <a:prstGeom prst="rect">
            <a:avLst/>
          </a:prstGeom>
          <a:noFill/>
        </p:spPr>
        <p:txBody>
          <a:bodyPr wrap="square" rtlCol="0">
            <a:spAutoFit/>
          </a:bodyPr>
          <a:lstStyle/>
          <a:p>
            <a:r>
              <a:rPr lang="en-US" sz="2000" dirty="0"/>
              <a:t>Source: ISAAA, 2017</a:t>
            </a:r>
          </a:p>
        </p:txBody>
      </p:sp>
      <p:pic>
        <p:nvPicPr>
          <p:cNvPr id="7" name="Picture 6">
            <a:extLst>
              <a:ext uri="{FF2B5EF4-FFF2-40B4-BE49-F238E27FC236}">
                <a16:creationId xmlns:a16="http://schemas.microsoft.com/office/drawing/2014/main" id="{BF51F42C-24B0-4995-A0B3-7A669A347F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50370" y="158569"/>
            <a:ext cx="506999" cy="608400"/>
          </a:xfrm>
          <a:prstGeom prst="rect">
            <a:avLst/>
          </a:prstGeom>
        </p:spPr>
      </p:pic>
    </p:spTree>
    <p:extLst>
      <p:ext uri="{BB962C8B-B14F-4D97-AF65-F5344CB8AC3E}">
        <p14:creationId xmlns:p14="http://schemas.microsoft.com/office/powerpoint/2010/main" val="1289688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6096000" y="228600"/>
            <a:ext cx="5486400" cy="5840060"/>
          </a:xfrm>
          <a:prstGeom prst="rect">
            <a:avLst/>
          </a:prstGeom>
          <a:noFill/>
          <a:ln w="9525">
            <a:noFill/>
            <a:miter lim="800000"/>
            <a:headEnd/>
            <a:tailEnd/>
          </a:ln>
          <a:effectLst/>
        </p:spPr>
        <p:txBody>
          <a:bodyPr>
            <a:spAutoFit/>
          </a:bodyPr>
          <a:lstStyle/>
          <a:p>
            <a:pPr>
              <a:spcBef>
                <a:spcPct val="50000"/>
              </a:spcBef>
              <a:spcAft>
                <a:spcPts val="300"/>
              </a:spcAft>
            </a:pPr>
            <a:r>
              <a:rPr lang="en-US" sz="3600" b="1" dirty="0">
                <a:solidFill>
                  <a:srgbClr val="FF0000"/>
                </a:solidFill>
                <a:latin typeface="Tahoma" pitchFamily="34" charset="0"/>
              </a:rPr>
              <a:t>Gene flow from biotech crops </a:t>
            </a:r>
          </a:p>
          <a:p>
            <a:pPr>
              <a:spcBef>
                <a:spcPct val="50000"/>
              </a:spcBef>
              <a:spcAft>
                <a:spcPts val="300"/>
              </a:spcAft>
            </a:pPr>
            <a:endParaRPr lang="en-US" sz="3600" b="1" dirty="0">
              <a:solidFill>
                <a:srgbClr val="FF0000"/>
              </a:solidFill>
              <a:latin typeface="Tahoma" pitchFamily="34" charset="0"/>
            </a:endParaRPr>
          </a:p>
          <a:p>
            <a:pPr>
              <a:spcBef>
                <a:spcPct val="50000"/>
              </a:spcBef>
              <a:spcAft>
                <a:spcPts val="300"/>
              </a:spcAft>
            </a:pPr>
            <a:r>
              <a:rPr lang="en-US" sz="3600" b="1" dirty="0">
                <a:solidFill>
                  <a:srgbClr val="0000FF"/>
                </a:solidFill>
                <a:latin typeface="Tahoma" pitchFamily="34" charset="0"/>
              </a:rPr>
              <a:t>Does it threaten biodiversity?</a:t>
            </a:r>
            <a:r>
              <a:rPr lang="en-US" sz="3600" b="1" dirty="0">
                <a:solidFill>
                  <a:srgbClr val="0000FF"/>
                </a:solidFill>
                <a:latin typeface="Book Antiqua" pitchFamily="18" charset="0"/>
              </a:rPr>
              <a:t> </a:t>
            </a:r>
            <a:endParaRPr lang="en-US" sz="3600" dirty="0">
              <a:solidFill>
                <a:srgbClr val="0000FF"/>
              </a:solidFill>
              <a:latin typeface="Book Antiqua" pitchFamily="18" charset="0"/>
            </a:endParaRPr>
          </a:p>
          <a:p>
            <a:pPr>
              <a:spcBef>
                <a:spcPct val="50000"/>
              </a:spcBef>
            </a:pPr>
            <a:endParaRPr lang="en-US" sz="2000" b="1" dirty="0">
              <a:solidFill>
                <a:srgbClr val="000000"/>
              </a:solidFill>
            </a:endParaRPr>
          </a:p>
          <a:p>
            <a:pPr>
              <a:spcBef>
                <a:spcPct val="50000"/>
              </a:spcBef>
            </a:pPr>
            <a:endParaRPr lang="en-US" sz="2000" b="1" dirty="0">
              <a:solidFill>
                <a:srgbClr val="000000"/>
              </a:solidFill>
            </a:endParaRPr>
          </a:p>
          <a:p>
            <a:pPr>
              <a:spcBef>
                <a:spcPct val="50000"/>
              </a:spcBef>
            </a:pPr>
            <a:endParaRPr lang="en-US" sz="2000" b="1" dirty="0">
              <a:solidFill>
                <a:srgbClr val="000000"/>
              </a:solidFill>
            </a:endParaRPr>
          </a:p>
          <a:p>
            <a:pPr>
              <a:spcBef>
                <a:spcPct val="50000"/>
              </a:spcBef>
            </a:pPr>
            <a:endParaRPr lang="en-US" sz="2000" b="1" dirty="0">
              <a:solidFill>
                <a:srgbClr val="000000"/>
              </a:solidFill>
            </a:endParaRPr>
          </a:p>
          <a:p>
            <a:pPr>
              <a:spcBef>
                <a:spcPct val="50000"/>
              </a:spcBef>
            </a:pPr>
            <a:endParaRPr lang="en-US" sz="2000" dirty="0"/>
          </a:p>
        </p:txBody>
      </p:sp>
      <p:graphicFrame>
        <p:nvGraphicFramePr>
          <p:cNvPr id="114691" name="Object 3"/>
          <p:cNvGraphicFramePr>
            <a:graphicFrameLocks noChangeAspect="1"/>
          </p:cNvGraphicFramePr>
          <p:nvPr/>
        </p:nvGraphicFramePr>
        <p:xfrm>
          <a:off x="1" y="0"/>
          <a:ext cx="5643033" cy="6858000"/>
        </p:xfrm>
        <a:graphic>
          <a:graphicData uri="http://schemas.openxmlformats.org/presentationml/2006/ole">
            <mc:AlternateContent xmlns:mc="http://schemas.openxmlformats.org/markup-compatibility/2006">
              <mc:Choice xmlns:v="urn:schemas-microsoft-com:vml" Requires="v">
                <p:oleObj spid="_x0000_s3083" name="Bitmap Image" r:id="rId3" imgW="1971950" imgH="2914286" progId="PBrush">
                  <p:embed/>
                </p:oleObj>
              </mc:Choice>
              <mc:Fallback>
                <p:oleObj name="Bitmap Image" r:id="rId3" imgW="1971950" imgH="2914286"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5643033"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774575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ttp://stopogm.net/sites/stopogm.net/files/arpadpusztai.jpg"/>
          <p:cNvPicPr>
            <a:picLocks noChangeAspect="1" noChangeArrowheads="1"/>
          </p:cNvPicPr>
          <p:nvPr/>
        </p:nvPicPr>
        <p:blipFill>
          <a:blip r:embed="rId2" cstate="print"/>
          <a:srcRect/>
          <a:stretch>
            <a:fillRect/>
          </a:stretch>
        </p:blipFill>
        <p:spPr bwMode="auto">
          <a:xfrm>
            <a:off x="2092736" y="203788"/>
            <a:ext cx="7375097" cy="4389120"/>
          </a:xfrm>
          <a:prstGeom prst="rect">
            <a:avLst/>
          </a:prstGeom>
          <a:noFill/>
        </p:spPr>
      </p:pic>
      <p:sp>
        <p:nvSpPr>
          <p:cNvPr id="5" name="Rectangle 4"/>
          <p:cNvSpPr/>
          <p:nvPr/>
        </p:nvSpPr>
        <p:spPr>
          <a:xfrm>
            <a:off x="2844801" y="381001"/>
            <a:ext cx="2526052" cy="584776"/>
          </a:xfrm>
          <a:prstGeom prst="rect">
            <a:avLst/>
          </a:prstGeom>
        </p:spPr>
        <p:txBody>
          <a:bodyPr wrap="none">
            <a:spAutoFit/>
          </a:bodyPr>
          <a:lstStyle/>
          <a:p>
            <a:r>
              <a:rPr lang="en-US" sz="3200" b="1" dirty="0" err="1">
                <a:solidFill>
                  <a:schemeClr val="bg1"/>
                </a:solidFill>
              </a:rPr>
              <a:t>Árpád</a:t>
            </a:r>
            <a:r>
              <a:rPr lang="en-US" sz="3200" b="1" dirty="0">
                <a:solidFill>
                  <a:schemeClr val="bg1"/>
                </a:solidFill>
              </a:rPr>
              <a:t> </a:t>
            </a:r>
            <a:r>
              <a:rPr lang="en-US" sz="3200" b="1" dirty="0" err="1">
                <a:solidFill>
                  <a:schemeClr val="bg1"/>
                </a:solidFill>
              </a:rPr>
              <a:t>Pusztai</a:t>
            </a:r>
            <a:r>
              <a:rPr lang="en-US" sz="3200" b="1" dirty="0">
                <a:solidFill>
                  <a:schemeClr val="bg1"/>
                </a:solidFill>
              </a:rPr>
              <a:t> </a:t>
            </a:r>
          </a:p>
        </p:txBody>
      </p:sp>
      <p:sp>
        <p:nvSpPr>
          <p:cNvPr id="6" name="TextBox 5"/>
          <p:cNvSpPr txBox="1"/>
          <p:nvPr/>
        </p:nvSpPr>
        <p:spPr>
          <a:xfrm>
            <a:off x="812800" y="4876800"/>
            <a:ext cx="10871200" cy="1569660"/>
          </a:xfrm>
          <a:prstGeom prst="rect">
            <a:avLst/>
          </a:prstGeom>
          <a:noFill/>
        </p:spPr>
        <p:txBody>
          <a:bodyPr wrap="square" rtlCol="0">
            <a:spAutoFit/>
          </a:bodyPr>
          <a:lstStyle/>
          <a:p>
            <a:r>
              <a:rPr lang="en-US" sz="2400" dirty="0">
                <a:latin typeface="Tahoma" pitchFamily="34" charset="0"/>
                <a:ea typeface="Tahoma" pitchFamily="34" charset="0"/>
                <a:cs typeface="Tahoma" pitchFamily="34" charset="0"/>
              </a:rPr>
              <a:t>“feeding on GM potatoes with snowdrop </a:t>
            </a:r>
            <a:r>
              <a:rPr lang="en-US" sz="2400" dirty="0" err="1">
                <a:latin typeface="Tahoma" pitchFamily="34" charset="0"/>
                <a:ea typeface="Tahoma" pitchFamily="34" charset="0"/>
                <a:cs typeface="Tahoma" pitchFamily="34" charset="0"/>
              </a:rPr>
              <a:t>lectin</a:t>
            </a:r>
            <a:r>
              <a:rPr lang="en-US" sz="2400" dirty="0">
                <a:latin typeface="Tahoma" pitchFamily="34" charset="0"/>
                <a:ea typeface="Tahoma" pitchFamily="34" charset="0"/>
                <a:cs typeface="Tahoma" pitchFamily="34" charset="0"/>
              </a:rPr>
              <a:t> genes caused damage to intestines and immune system of rats”. </a:t>
            </a:r>
          </a:p>
          <a:p>
            <a:endParaRPr lang="en-US" sz="2400" dirty="0">
              <a:latin typeface="Tahoma" pitchFamily="34" charset="0"/>
              <a:ea typeface="Tahoma" pitchFamily="34" charset="0"/>
              <a:cs typeface="Tahoma" pitchFamily="34" charset="0"/>
            </a:endParaRPr>
          </a:p>
          <a:p>
            <a:r>
              <a:rPr lang="en-US" sz="2400" dirty="0">
                <a:latin typeface="Tahoma" pitchFamily="34" charset="0"/>
                <a:ea typeface="Tahoma" pitchFamily="34" charset="0"/>
                <a:cs typeface="Tahoma" pitchFamily="34" charset="0"/>
              </a:rPr>
              <a:t>1998: "If I had the choice I would certainly not eat it," </a:t>
            </a:r>
          </a:p>
        </p:txBody>
      </p:sp>
    </p:spTree>
    <p:extLst>
      <p:ext uri="{BB962C8B-B14F-4D97-AF65-F5344CB8AC3E}">
        <p14:creationId xmlns:p14="http://schemas.microsoft.com/office/powerpoint/2010/main" val="1756909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38401" y="3505200"/>
            <a:ext cx="7073900" cy="3200704"/>
          </a:xfrm>
          <a:prstGeom prst="rect">
            <a:avLst/>
          </a:prstGeom>
          <a:noFill/>
          <a:ln w="9525">
            <a:noFill/>
            <a:miter lim="800000"/>
            <a:headEnd/>
            <a:tailEnd/>
          </a:ln>
          <a:effectLst/>
        </p:spPr>
      </p:pic>
      <p:pic>
        <p:nvPicPr>
          <p:cNvPr id="68611" name="Picture 3"/>
          <p:cNvPicPr>
            <a:picLocks noChangeAspect="1" noChangeArrowheads="1"/>
          </p:cNvPicPr>
          <p:nvPr/>
        </p:nvPicPr>
        <p:blipFill>
          <a:blip r:embed="rId3" cstate="print"/>
          <a:srcRect/>
          <a:stretch>
            <a:fillRect/>
          </a:stretch>
        </p:blipFill>
        <p:spPr bwMode="auto">
          <a:xfrm>
            <a:off x="304800" y="304801"/>
            <a:ext cx="11150600" cy="2028825"/>
          </a:xfrm>
          <a:prstGeom prst="rect">
            <a:avLst/>
          </a:prstGeom>
          <a:noFill/>
          <a:ln w="9525">
            <a:noFill/>
            <a:miter lim="800000"/>
            <a:headEnd/>
            <a:tailEnd/>
          </a:ln>
          <a:effectLst/>
        </p:spPr>
      </p:pic>
      <p:sp>
        <p:nvSpPr>
          <p:cNvPr id="5" name="TextBox 4"/>
          <p:cNvSpPr txBox="1"/>
          <p:nvPr/>
        </p:nvSpPr>
        <p:spPr>
          <a:xfrm>
            <a:off x="2540000" y="2438400"/>
            <a:ext cx="7620000" cy="369332"/>
          </a:xfrm>
          <a:prstGeom prst="rect">
            <a:avLst/>
          </a:prstGeom>
          <a:noFill/>
        </p:spPr>
        <p:txBody>
          <a:bodyPr wrap="square" rtlCol="0">
            <a:spAutoFit/>
          </a:bodyPr>
          <a:lstStyle/>
          <a:p>
            <a:r>
              <a:rPr lang="en-US" dirty="0">
                <a:latin typeface="Baskerville Old Face" pitchFamily="18" charset="0"/>
              </a:rPr>
              <a:t>Food &amp; Chemical Toxicology, 19</a:t>
            </a:r>
            <a:r>
              <a:rPr lang="en-US" baseline="30000" dirty="0">
                <a:latin typeface="Baskerville Old Face" pitchFamily="18" charset="0"/>
              </a:rPr>
              <a:t>th</a:t>
            </a:r>
            <a:r>
              <a:rPr lang="en-US" dirty="0">
                <a:latin typeface="Baskerville Old Face" pitchFamily="18" charset="0"/>
              </a:rPr>
              <a:t> September 2012</a:t>
            </a:r>
          </a:p>
        </p:txBody>
      </p:sp>
    </p:spTree>
    <p:extLst>
      <p:ext uri="{BB962C8B-B14F-4D97-AF65-F5344CB8AC3E}">
        <p14:creationId xmlns:p14="http://schemas.microsoft.com/office/powerpoint/2010/main" val="1585031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a:stretch>
            <a:fillRect/>
          </a:stretch>
        </p:blipFill>
        <p:spPr bwMode="auto">
          <a:xfrm>
            <a:off x="304800" y="228600"/>
            <a:ext cx="11582400" cy="3384468"/>
          </a:xfrm>
          <a:prstGeom prst="rect">
            <a:avLst/>
          </a:prstGeom>
          <a:noFill/>
          <a:ln w="9525">
            <a:noFill/>
            <a:miter lim="800000"/>
            <a:headEnd/>
            <a:tailEnd/>
          </a:ln>
          <a:effectLst/>
        </p:spPr>
      </p:pic>
      <p:sp>
        <p:nvSpPr>
          <p:cNvPr id="3" name="Rectangle 2"/>
          <p:cNvSpPr/>
          <p:nvPr/>
        </p:nvSpPr>
        <p:spPr>
          <a:xfrm>
            <a:off x="304800" y="4267200"/>
            <a:ext cx="11582400" cy="1554272"/>
          </a:xfrm>
          <a:prstGeom prst="rect">
            <a:avLst/>
          </a:prstGeom>
        </p:spPr>
        <p:txBody>
          <a:bodyPr wrap="square">
            <a:spAutoFit/>
          </a:bodyPr>
          <a:lstStyle/>
          <a:p>
            <a:r>
              <a:rPr lang="en-US" sz="2400" dirty="0">
                <a:latin typeface="Tahoma" pitchFamily="34" charset="0"/>
                <a:ea typeface="Tahoma" pitchFamily="34" charset="0"/>
                <a:cs typeface="Tahoma" pitchFamily="34" charset="0"/>
              </a:rPr>
              <a:t>Blood of thirty pregnant women (PW) and thirty-nine </a:t>
            </a:r>
            <a:r>
              <a:rPr lang="en-US" sz="2400" dirty="0" err="1">
                <a:latin typeface="Tahoma" pitchFamily="34" charset="0"/>
                <a:ea typeface="Tahoma" pitchFamily="34" charset="0"/>
                <a:cs typeface="Tahoma" pitchFamily="34" charset="0"/>
              </a:rPr>
              <a:t>nonpregnant</a:t>
            </a:r>
            <a:r>
              <a:rPr lang="en-US" sz="2400" dirty="0">
                <a:latin typeface="Tahoma" pitchFamily="34" charset="0"/>
                <a:ea typeface="Tahoma" pitchFamily="34" charset="0"/>
                <a:cs typeface="Tahoma" pitchFamily="34" charset="0"/>
              </a:rPr>
              <a:t> women (NPW) were studied. Serum GLYP and GLUF were detected in NPW and not detected in PW. Serum 3-MPPA and </a:t>
            </a:r>
          </a:p>
          <a:p>
            <a:r>
              <a:rPr lang="en-US" sz="2300" b="1" dirty="0">
                <a:solidFill>
                  <a:srgbClr val="FF0000"/>
                </a:solidFill>
                <a:latin typeface="Tahoma" pitchFamily="34" charset="0"/>
                <a:ea typeface="Tahoma" pitchFamily="34" charset="0"/>
                <a:cs typeface="Tahoma" pitchFamily="34" charset="0"/>
              </a:rPr>
              <a:t>CryAb1 toxin were detected in PW, their fetuses and NPW</a:t>
            </a:r>
            <a:endParaRPr lang="en-US" sz="2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74379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090910"/>
            <a:ext cx="11582400" cy="3231654"/>
          </a:xfrm>
          <a:prstGeom prst="rect">
            <a:avLst/>
          </a:prstGeom>
          <a:noFill/>
        </p:spPr>
        <p:txBody>
          <a:bodyPr wrap="square" rtlCol="0">
            <a:spAutoFit/>
          </a:bodyPr>
          <a:lstStyle/>
          <a:p>
            <a:r>
              <a:rPr lang="en-US" sz="2400" b="1" dirty="0">
                <a:solidFill>
                  <a:srgbClr val="FF0000"/>
                </a:solidFill>
                <a:latin typeface="Tahoma" pitchFamily="34" charset="0"/>
                <a:ea typeface="Tahoma" pitchFamily="34" charset="0"/>
                <a:cs typeface="Tahoma" pitchFamily="34" charset="0"/>
              </a:rPr>
              <a:t>BIOSAFETY</a:t>
            </a:r>
          </a:p>
          <a:p>
            <a:r>
              <a:rPr lang="en-US" sz="2200" dirty="0">
                <a:latin typeface="Tahoma" pitchFamily="34" charset="0"/>
                <a:ea typeface="Tahoma" pitchFamily="34" charset="0"/>
                <a:cs typeface="Tahoma" pitchFamily="34" charset="0"/>
              </a:rPr>
              <a:t>Goat &amp; Sheep death in South India</a:t>
            </a:r>
          </a:p>
          <a:p>
            <a:r>
              <a:rPr lang="en-US" sz="2200" dirty="0">
                <a:latin typeface="Tahoma" pitchFamily="34" charset="0"/>
                <a:ea typeface="Tahoma" pitchFamily="34" charset="0"/>
                <a:cs typeface="Tahoma" pitchFamily="34" charset="0"/>
              </a:rPr>
              <a:t>30% more alkaloids in Bt </a:t>
            </a:r>
            <a:r>
              <a:rPr lang="en-US" sz="2200" dirty="0" err="1">
                <a:latin typeface="Tahoma" pitchFamily="34" charset="0"/>
                <a:ea typeface="Tahoma" pitchFamily="34" charset="0"/>
                <a:cs typeface="Tahoma" pitchFamily="34" charset="0"/>
              </a:rPr>
              <a:t>Brinjal</a:t>
            </a:r>
            <a:endParaRPr lang="en-US" sz="2200" dirty="0">
              <a:latin typeface="Tahoma" pitchFamily="34" charset="0"/>
              <a:ea typeface="Tahoma" pitchFamily="34" charset="0"/>
              <a:cs typeface="Tahoma" pitchFamily="34" charset="0"/>
            </a:endParaRPr>
          </a:p>
          <a:p>
            <a:r>
              <a:rPr lang="en-US" sz="2200" dirty="0">
                <a:latin typeface="Tahoma" pitchFamily="34" charset="0"/>
                <a:ea typeface="Tahoma" pitchFamily="34" charset="0"/>
                <a:cs typeface="Tahoma" pitchFamily="34" charset="0"/>
              </a:rPr>
              <a:t>Liver &amp; testicle weights increased in lambs fed on Bt cotton seed</a:t>
            </a:r>
          </a:p>
          <a:p>
            <a:r>
              <a:rPr lang="en-US" sz="2200" dirty="0">
                <a:latin typeface="Tahoma" pitchFamily="34" charset="0"/>
                <a:ea typeface="Tahoma" pitchFamily="34" charset="0"/>
                <a:cs typeface="Tahoma" pitchFamily="34" charset="0"/>
              </a:rPr>
              <a:t>GM crops should be free of antibiotic resistance markers</a:t>
            </a:r>
          </a:p>
          <a:p>
            <a:endParaRPr lang="en-US" sz="2400" b="1" dirty="0">
              <a:solidFill>
                <a:srgbClr val="FF0000"/>
              </a:solidFill>
              <a:latin typeface="Tahoma" pitchFamily="34" charset="0"/>
              <a:ea typeface="Tahoma" pitchFamily="34" charset="0"/>
              <a:cs typeface="Tahoma" pitchFamily="34" charset="0"/>
            </a:endParaRPr>
          </a:p>
          <a:p>
            <a:r>
              <a:rPr lang="en-US" sz="2400" b="1" dirty="0">
                <a:solidFill>
                  <a:srgbClr val="FF0000"/>
                </a:solidFill>
                <a:latin typeface="Tahoma" pitchFamily="34" charset="0"/>
                <a:ea typeface="Tahoma" pitchFamily="34" charset="0"/>
                <a:cs typeface="Tahoma" pitchFamily="34" charset="0"/>
              </a:rPr>
              <a:t>ARE GM CROPS SUSTAINABLE?</a:t>
            </a:r>
          </a:p>
          <a:p>
            <a:r>
              <a:rPr lang="en-US" sz="2200" dirty="0">
                <a:latin typeface="Tahoma" pitchFamily="34" charset="0"/>
                <a:ea typeface="Tahoma" pitchFamily="34" charset="0"/>
                <a:cs typeface="Tahoma" pitchFamily="34" charset="0"/>
              </a:rPr>
              <a:t>Pink bollworm has developed resistance </a:t>
            </a:r>
            <a:endParaRPr lang="en-US" sz="2200" b="1" dirty="0">
              <a:solidFill>
                <a:srgbClr val="FF0000"/>
              </a:solidFill>
              <a:latin typeface="Tahoma" pitchFamily="34" charset="0"/>
              <a:ea typeface="Tahoma" pitchFamily="34" charset="0"/>
              <a:cs typeface="Tahoma" pitchFamily="34" charset="0"/>
            </a:endParaRPr>
          </a:p>
          <a:p>
            <a:endParaRPr lang="en-US" sz="2200" b="1" dirty="0">
              <a:latin typeface="Tahoma" pitchFamily="34" charset="0"/>
              <a:ea typeface="Tahoma" pitchFamily="34" charset="0"/>
              <a:cs typeface="Tahoma" pitchFamily="34" charset="0"/>
            </a:endParaRPr>
          </a:p>
        </p:txBody>
      </p:sp>
      <p:pic>
        <p:nvPicPr>
          <p:cNvPr id="65539" name="Picture 28" descr="Lacewing bug (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60001" y="4800600"/>
            <a:ext cx="1714500" cy="1828800"/>
          </a:xfrm>
          <a:prstGeom prst="rect">
            <a:avLst/>
          </a:prstGeom>
          <a:noFill/>
        </p:spPr>
      </p:pic>
      <p:pic>
        <p:nvPicPr>
          <p:cNvPr id="65538" name="Picture 31" descr="Lady bird beetle (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31200" y="4800600"/>
            <a:ext cx="1727200" cy="1828800"/>
          </a:xfrm>
          <a:prstGeom prst="rect">
            <a:avLst/>
          </a:prstGeom>
          <a:noFill/>
        </p:spPr>
      </p:pic>
      <p:pic>
        <p:nvPicPr>
          <p:cNvPr id="65537" name="Picture 34" descr="Ladybird grub (1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113433" y="3200400"/>
            <a:ext cx="1799167" cy="1524000"/>
          </a:xfrm>
          <a:prstGeom prst="rect">
            <a:avLst/>
          </a:prstGeom>
          <a:noFill/>
        </p:spPr>
      </p:pic>
      <p:sp>
        <p:nvSpPr>
          <p:cNvPr id="65540" name="Rectangle 4"/>
          <p:cNvSpPr>
            <a:spLocks noChangeArrowheads="1"/>
          </p:cNvSpPr>
          <p:nvPr/>
        </p:nvSpPr>
        <p:spPr bwMode="auto">
          <a:xfrm>
            <a:off x="0" y="43934"/>
            <a:ext cx="18466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41" name="Rectangle 5"/>
          <p:cNvSpPr>
            <a:spLocks noChangeArrowheads="1"/>
          </p:cNvSpPr>
          <p:nvPr/>
        </p:nvSpPr>
        <p:spPr bwMode="auto">
          <a:xfrm>
            <a:off x="6003667" y="2170584"/>
            <a:ext cx="184666" cy="2308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AU" sz="900" b="0" i="0" u="none" strike="noStrike" cap="none" normalizeH="0" baseline="0">
                <a:ln>
                  <a:noFill/>
                </a:ln>
                <a:solidFill>
                  <a:schemeClr val="tx1"/>
                </a:solidFill>
                <a:effectLst/>
                <a:latin typeface="Arial" pitchFamily="34" charset="0"/>
                <a:ea typeface="Calibri" pitchFamily="34" charset="0"/>
                <a:cs typeface="Arial" pitchFamily="34" charset="0"/>
              </a:rPr>
              <a:t> </a:t>
            </a:r>
            <a:endParaRPr kumimoji="0" lang="en-AU" sz="1800" b="0" i="0" u="none" strike="noStrike" cap="none" normalizeH="0" baseline="0">
              <a:ln>
                <a:noFill/>
              </a:ln>
              <a:solidFill>
                <a:schemeClr val="tx1"/>
              </a:solidFill>
              <a:effectLst/>
              <a:latin typeface="Arial" pitchFamily="34" charset="0"/>
              <a:cs typeface="Arial" pitchFamily="34" charset="0"/>
            </a:endParaRPr>
          </a:p>
        </p:txBody>
      </p:sp>
      <p:sp>
        <p:nvSpPr>
          <p:cNvPr id="65542" name="Rectangle 6"/>
          <p:cNvSpPr>
            <a:spLocks noChangeArrowheads="1"/>
          </p:cNvSpPr>
          <p:nvPr/>
        </p:nvSpPr>
        <p:spPr bwMode="auto">
          <a:xfrm>
            <a:off x="6003667" y="3999384"/>
            <a:ext cx="184666" cy="2308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AU" sz="900" b="0" i="0" u="none" strike="noStrike" cap="none" normalizeH="0" baseline="0">
                <a:ln>
                  <a:noFill/>
                </a:ln>
                <a:solidFill>
                  <a:schemeClr val="tx1"/>
                </a:solidFill>
                <a:effectLst/>
                <a:latin typeface="Arial" pitchFamily="34" charset="0"/>
                <a:ea typeface="Calibri" pitchFamily="34" charset="0"/>
                <a:cs typeface="Arial" pitchFamily="34" charset="0"/>
              </a:rPr>
              <a:t> </a:t>
            </a:r>
            <a:endParaRPr kumimoji="0" lang="en-AU" sz="1800" b="0" i="0" u="none" strike="noStrike" cap="none" normalizeH="0" baseline="0">
              <a:ln>
                <a:noFill/>
              </a:ln>
              <a:solidFill>
                <a:schemeClr val="tx1"/>
              </a:solidFill>
              <a:effectLst/>
              <a:latin typeface="Arial" pitchFamily="34" charset="0"/>
              <a:cs typeface="Arial" pitchFamily="34" charset="0"/>
            </a:endParaRPr>
          </a:p>
        </p:txBody>
      </p:sp>
      <p:sp>
        <p:nvSpPr>
          <p:cNvPr id="65543" name="Rectangle 7"/>
          <p:cNvSpPr>
            <a:spLocks noChangeArrowheads="1"/>
          </p:cNvSpPr>
          <p:nvPr/>
        </p:nvSpPr>
        <p:spPr bwMode="auto">
          <a:xfrm>
            <a:off x="0" y="5758934"/>
            <a:ext cx="18466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575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TextBox 9"/>
          <p:cNvSpPr txBox="1"/>
          <p:nvPr/>
        </p:nvSpPr>
        <p:spPr>
          <a:xfrm>
            <a:off x="3962400" y="152401"/>
            <a:ext cx="7924800" cy="461665"/>
          </a:xfrm>
          <a:prstGeom prst="rect">
            <a:avLst/>
          </a:prstGeom>
          <a:noFill/>
        </p:spPr>
        <p:txBody>
          <a:bodyPr wrap="square" rtlCol="0">
            <a:spAutoFit/>
          </a:bodyPr>
          <a:lstStyle/>
          <a:p>
            <a:r>
              <a:rPr lang="en-US" sz="2400" b="1" dirty="0">
                <a:solidFill>
                  <a:srgbClr val="0033CC"/>
                </a:solidFill>
                <a:latin typeface="Tahoma" pitchFamily="34" charset="0"/>
                <a:ea typeface="Tahoma" pitchFamily="34" charset="0"/>
                <a:cs typeface="Tahoma" pitchFamily="34" charset="0"/>
              </a:rPr>
              <a:t>Parliament –Ag Standing Committee, India</a:t>
            </a:r>
          </a:p>
        </p:txBody>
      </p:sp>
    </p:spTree>
    <p:extLst>
      <p:ext uri="{BB962C8B-B14F-4D97-AF65-F5344CB8AC3E}">
        <p14:creationId xmlns:p14="http://schemas.microsoft.com/office/powerpoint/2010/main" val="187653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2984480"/>
            <a:ext cx="11684000" cy="3046988"/>
          </a:xfrm>
          <a:prstGeom prst="rect">
            <a:avLst/>
          </a:prstGeom>
        </p:spPr>
        <p:txBody>
          <a:bodyPr wrap="square">
            <a:spAutoFit/>
          </a:bodyPr>
          <a:lstStyle/>
          <a:p>
            <a:r>
              <a:rPr lang="en-US" sz="2400" b="1" dirty="0">
                <a:solidFill>
                  <a:srgbClr val="0033CC"/>
                </a:solidFill>
                <a:latin typeface="Tahoma" pitchFamily="34" charset="0"/>
                <a:ea typeface="Tahoma" pitchFamily="34" charset="0"/>
                <a:cs typeface="Tahoma" pitchFamily="34" charset="0"/>
              </a:rPr>
              <a:t>No such similar instances </a:t>
            </a:r>
            <a:r>
              <a:rPr lang="en-US" sz="2400" dirty="0">
                <a:latin typeface="Tahoma" pitchFamily="34" charset="0"/>
                <a:ea typeface="Tahoma" pitchFamily="34" charset="0"/>
                <a:cs typeface="Tahoma" pitchFamily="34" charset="0"/>
              </a:rPr>
              <a:t>from any other part of India or any part of the world during the past </a:t>
            </a:r>
            <a:r>
              <a:rPr lang="en-US" sz="2400" b="1" dirty="0">
                <a:solidFill>
                  <a:srgbClr val="0033CC"/>
                </a:solidFill>
                <a:latin typeface="Tahoma" pitchFamily="34" charset="0"/>
                <a:ea typeface="Tahoma" pitchFamily="34" charset="0"/>
                <a:cs typeface="Tahoma" pitchFamily="34" charset="0"/>
              </a:rPr>
              <a:t>10-18 years </a:t>
            </a:r>
            <a:r>
              <a:rPr lang="en-US" sz="2400" dirty="0">
                <a:latin typeface="Tahoma" pitchFamily="34" charset="0"/>
                <a:ea typeface="Tahoma" pitchFamily="34" charset="0"/>
                <a:cs typeface="Tahoma" pitchFamily="34" charset="0"/>
              </a:rPr>
              <a:t>of Bt cotton cultivation. </a:t>
            </a:r>
          </a:p>
          <a:p>
            <a:endParaRPr lang="en-US" sz="2400" dirty="0">
              <a:latin typeface="Tahoma" pitchFamily="34" charset="0"/>
              <a:ea typeface="Tahoma" pitchFamily="34" charset="0"/>
              <a:cs typeface="Tahoma" pitchFamily="34" charset="0"/>
            </a:endParaRPr>
          </a:p>
          <a:p>
            <a:r>
              <a:rPr lang="en-US" sz="2400" dirty="0">
                <a:latin typeface="Tahoma" pitchFamily="34" charset="0"/>
                <a:ea typeface="Tahoma" pitchFamily="34" charset="0"/>
                <a:cs typeface="Tahoma" pitchFamily="34" charset="0"/>
              </a:rPr>
              <a:t>Cotton seed cake is being fed to animals in the </a:t>
            </a:r>
            <a:r>
              <a:rPr lang="en-US" sz="2400" b="1" dirty="0">
                <a:solidFill>
                  <a:srgbClr val="0033CC"/>
                </a:solidFill>
                <a:latin typeface="Tahoma" pitchFamily="34" charset="0"/>
                <a:ea typeface="Tahoma" pitchFamily="34" charset="0"/>
                <a:cs typeface="Tahoma" pitchFamily="34" charset="0"/>
              </a:rPr>
              <a:t>US, Australia and China over the past 17-18 years</a:t>
            </a:r>
            <a:r>
              <a:rPr lang="en-US" sz="2400" b="1" dirty="0">
                <a:latin typeface="Tahoma" pitchFamily="34" charset="0"/>
                <a:ea typeface="Tahoma" pitchFamily="34" charset="0"/>
                <a:cs typeface="Tahoma" pitchFamily="34" charset="0"/>
              </a:rPr>
              <a:t> </a:t>
            </a:r>
            <a:r>
              <a:rPr lang="en-US" sz="2400" dirty="0">
                <a:latin typeface="Tahoma" pitchFamily="34" charset="0"/>
                <a:ea typeface="Tahoma" pitchFamily="34" charset="0"/>
                <a:cs typeface="Tahoma" pitchFamily="34" charset="0"/>
              </a:rPr>
              <a:t>and in India over the past 10 years, without any reported adverse effects. </a:t>
            </a:r>
          </a:p>
          <a:p>
            <a:endParaRPr lang="en-US" sz="2400" dirty="0">
              <a:latin typeface="Tahoma" pitchFamily="34" charset="0"/>
              <a:ea typeface="Tahoma" pitchFamily="34" charset="0"/>
              <a:cs typeface="Tahoma" pitchFamily="34" charset="0"/>
            </a:endParaRPr>
          </a:p>
          <a:p>
            <a:r>
              <a:rPr lang="en-US" sz="2400" dirty="0">
                <a:latin typeface="Tahoma" pitchFamily="34" charset="0"/>
                <a:ea typeface="Tahoma" pitchFamily="34" charset="0"/>
                <a:cs typeface="Tahoma" pitchFamily="34" charset="0"/>
              </a:rPr>
              <a:t>Thus the reports </a:t>
            </a:r>
            <a:r>
              <a:rPr lang="en-US" sz="2400" b="1" dirty="0">
                <a:solidFill>
                  <a:srgbClr val="0033CC"/>
                </a:solidFill>
                <a:latin typeface="Tahoma" pitchFamily="34" charset="0"/>
                <a:ea typeface="Tahoma" pitchFamily="34" charset="0"/>
                <a:cs typeface="Tahoma" pitchFamily="34" charset="0"/>
              </a:rPr>
              <a:t>lack scientific credence</a:t>
            </a:r>
          </a:p>
        </p:txBody>
      </p:sp>
      <p:pic>
        <p:nvPicPr>
          <p:cNvPr id="3" name="Picture 2" descr="http://2.bp.blogspot.com/_XE9ODdFm0lY/TJMfuUv7smI/AAAAAAAAAH4/6JR6kdukqNg/s200/Goat+Cover.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59201" y="381000"/>
            <a:ext cx="4654551" cy="2234184"/>
          </a:xfrm>
          <a:prstGeom prst="rect">
            <a:avLst/>
          </a:prstGeom>
          <a:noFill/>
        </p:spPr>
      </p:pic>
    </p:spTree>
    <p:extLst>
      <p:ext uri="{BB962C8B-B14F-4D97-AF65-F5344CB8AC3E}">
        <p14:creationId xmlns:p14="http://schemas.microsoft.com/office/powerpoint/2010/main" val="1818332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304800" y="3264932"/>
            <a:ext cx="11379200" cy="267765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5750" algn="l"/>
              </a:tabLst>
            </a:pPr>
            <a:r>
              <a:rPr kumimoji="0" lang="en-US" sz="2400" b="0" i="0" u="none" strike="noStrike" cap="none" normalizeH="0" baseline="0" dirty="0">
                <a:ln>
                  <a:noFill/>
                </a:ln>
                <a:solidFill>
                  <a:schemeClr val="tx1"/>
                </a:solidFill>
                <a:effectLst/>
                <a:latin typeface="Tahoma" pitchFamily="34" charset="0"/>
                <a:ea typeface="Tahoma" pitchFamily="34" charset="0"/>
                <a:cs typeface="Tahoma" pitchFamily="34" charset="0"/>
              </a:rPr>
              <a:t>Key et al (2008) reviewed GM food </a:t>
            </a:r>
            <a:r>
              <a:rPr kumimoji="0" lang="en-US" sz="2400" b="0" i="0" u="none" strike="noStrike" cap="none" normalizeH="0" baseline="0" dirty="0" err="1">
                <a:ln>
                  <a:noFill/>
                </a:ln>
                <a:solidFill>
                  <a:schemeClr val="tx1"/>
                </a:solidFill>
                <a:effectLst/>
                <a:latin typeface="Tahoma" pitchFamily="34" charset="0"/>
                <a:ea typeface="Tahoma" pitchFamily="34" charset="0"/>
                <a:cs typeface="Tahoma" pitchFamily="34" charset="0"/>
              </a:rPr>
              <a:t>biosafety</a:t>
            </a:r>
            <a:r>
              <a:rPr kumimoji="0" lang="en-US" sz="2400" b="0" i="0" u="none" strike="noStrike" cap="none" normalizeH="0" baseline="0" dirty="0">
                <a:ln>
                  <a:noFill/>
                </a:ln>
                <a:solidFill>
                  <a:schemeClr val="tx1"/>
                </a:solidFill>
                <a:effectLst/>
                <a:latin typeface="Tahoma" pitchFamily="34" charset="0"/>
                <a:ea typeface="Tahoma" pitchFamily="34" charset="0"/>
                <a:cs typeface="Tahoma" pitchFamily="34" charset="0"/>
              </a:rPr>
              <a:t> and state that</a:t>
            </a:r>
          </a:p>
          <a:p>
            <a:pPr marL="0" marR="0" lvl="0" indent="0" algn="just" defTabSz="914400" rtl="0" eaLnBrk="1" fontAlgn="base" latinLnBrk="0" hangingPunct="1">
              <a:lnSpc>
                <a:spcPct val="100000"/>
              </a:lnSpc>
              <a:spcBef>
                <a:spcPct val="0"/>
              </a:spcBef>
              <a:spcAft>
                <a:spcPct val="0"/>
              </a:spcAft>
              <a:buClrTx/>
              <a:buSzTx/>
              <a:buFontTx/>
              <a:buNone/>
              <a:tabLst>
                <a:tab pos="285750" algn="l"/>
              </a:tabLst>
            </a:pPr>
            <a:endParaRPr lang="en-US" sz="2400" dirty="0">
              <a:latin typeface="Tahoma" pitchFamily="34" charset="0"/>
              <a:ea typeface="Tahoma" pitchFamily="34"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285750" algn="l"/>
              </a:tabLst>
            </a:pPr>
            <a:r>
              <a:rPr kumimoji="0" lang="en-US" sz="2400" b="0" i="0" u="none" strike="noStrike" cap="none" normalizeH="0" baseline="0" dirty="0">
                <a:ln>
                  <a:noFill/>
                </a:ln>
                <a:solidFill>
                  <a:schemeClr val="tx1"/>
                </a:solidFill>
                <a:effectLst/>
                <a:latin typeface="Tahoma" pitchFamily="34" charset="0"/>
                <a:ea typeface="Tahoma" pitchFamily="34" charset="0"/>
                <a:cs typeface="Tahoma" pitchFamily="34" charset="0"/>
              </a:rPr>
              <a:t>“</a:t>
            </a:r>
            <a:r>
              <a:rPr kumimoji="0" lang="en-US" sz="2400" b="0" i="1" u="none" strike="noStrike" cap="none" normalizeH="0" baseline="0" dirty="0">
                <a:ln>
                  <a:noFill/>
                </a:ln>
                <a:solidFill>
                  <a:schemeClr val="tx1"/>
                </a:solidFill>
                <a:effectLst/>
                <a:latin typeface="Tahoma" pitchFamily="34" charset="0"/>
                <a:ea typeface="Tahoma" pitchFamily="34" charset="0"/>
                <a:cs typeface="Tahoma" pitchFamily="34" charset="0"/>
              </a:rPr>
              <a:t>Foods derived from GM crops have been consumed by hundreds of millions of people across the world for more than 15 years, with no reported ill effects (or legal cases related to human health) despite many of the consumers coming from that most litigious of countries, the USA. There is little documented evidence that GM crops are potentially toxic</a:t>
            </a:r>
            <a:r>
              <a:rPr kumimoji="0" lang="en-US" sz="2400" b="0" i="0" u="none" strike="noStrike" cap="none" normalizeH="0" baseline="0" dirty="0">
                <a:ln>
                  <a:noFill/>
                </a:ln>
                <a:solidFill>
                  <a:schemeClr val="tx1"/>
                </a:solidFill>
                <a:effectLst/>
                <a:latin typeface="Tahoma" pitchFamily="34" charset="0"/>
                <a:ea typeface="Tahoma" pitchFamily="34" charset="0"/>
                <a:cs typeface="Tahoma" pitchFamily="34" charset="0"/>
              </a:rPr>
              <a:t>”</a:t>
            </a:r>
          </a:p>
        </p:txBody>
      </p:sp>
      <p:pic>
        <p:nvPicPr>
          <p:cNvPr id="7782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2133600"/>
            <a:ext cx="9034272" cy="282910"/>
          </a:xfrm>
          <a:prstGeom prst="rect">
            <a:avLst/>
          </a:prstGeom>
          <a:noFill/>
          <a:ln w="9525">
            <a:noFill/>
            <a:miter lim="800000"/>
            <a:headEnd/>
            <a:tailEnd/>
          </a:ln>
          <a:effectLst/>
        </p:spPr>
      </p:pic>
      <p:pic>
        <p:nvPicPr>
          <p:cNvPr id="77829" name="Picture 5"/>
          <p:cNvPicPr>
            <a:picLocks noChangeAspect="1" noChangeArrowheads="1"/>
          </p:cNvPicPr>
          <p:nvPr/>
        </p:nvPicPr>
        <p:blipFill>
          <a:blip r:embed="rId3" cstate="print"/>
          <a:srcRect/>
          <a:stretch>
            <a:fillRect/>
          </a:stretch>
        </p:blipFill>
        <p:spPr bwMode="auto">
          <a:xfrm>
            <a:off x="304801" y="152401"/>
            <a:ext cx="11684001" cy="1945547"/>
          </a:xfrm>
          <a:prstGeom prst="rect">
            <a:avLst/>
          </a:prstGeom>
          <a:noFill/>
          <a:ln w="9525">
            <a:noFill/>
            <a:miter lim="800000"/>
            <a:headEnd/>
            <a:tailEnd/>
          </a:ln>
          <a:effectLst/>
        </p:spPr>
      </p:pic>
    </p:spTree>
    <p:extLst>
      <p:ext uri="{BB962C8B-B14F-4D97-AF65-F5344CB8AC3E}">
        <p14:creationId xmlns:p14="http://schemas.microsoft.com/office/powerpoint/2010/main" val="2697060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10972800" cy="523220"/>
          </a:xfrm>
          <a:prstGeom prst="rect">
            <a:avLst/>
          </a:prstGeom>
          <a:noFill/>
        </p:spPr>
        <p:txBody>
          <a:bodyPr wrap="square" rtlCol="0">
            <a:spAutoFit/>
          </a:bodyPr>
          <a:lstStyle/>
          <a:p>
            <a:pPr algn="ctr"/>
            <a:r>
              <a:rPr lang="en-US" sz="2800" b="1" dirty="0">
                <a:latin typeface="Tahoma" pitchFamily="34" charset="0"/>
                <a:ea typeface="Tahoma" pitchFamily="34" charset="0"/>
                <a:cs typeface="Tahoma" pitchFamily="34" charset="0"/>
              </a:rPr>
              <a:t>Bt Cotton has an </a:t>
            </a:r>
            <a:r>
              <a:rPr lang="en-US" sz="2800" b="1" dirty="0">
                <a:solidFill>
                  <a:srgbClr val="FF0000"/>
                </a:solidFill>
                <a:latin typeface="Tahoma" pitchFamily="34" charset="0"/>
                <a:ea typeface="Tahoma" pitchFamily="34" charset="0"/>
                <a:cs typeface="Tahoma" pitchFamily="34" charset="0"/>
              </a:rPr>
              <a:t>Excellent</a:t>
            </a:r>
            <a:r>
              <a:rPr lang="en-US" sz="2800" b="1" dirty="0">
                <a:latin typeface="Tahoma" pitchFamily="34" charset="0"/>
                <a:ea typeface="Tahoma" pitchFamily="34" charset="0"/>
                <a:cs typeface="Tahoma" pitchFamily="34" charset="0"/>
              </a:rPr>
              <a:t> Bio-safety Profile</a:t>
            </a:r>
          </a:p>
        </p:txBody>
      </p:sp>
      <p:sp>
        <p:nvSpPr>
          <p:cNvPr id="3" name="TextBox 2"/>
          <p:cNvSpPr txBox="1"/>
          <p:nvPr/>
        </p:nvSpPr>
        <p:spPr>
          <a:xfrm>
            <a:off x="609600" y="4267201"/>
            <a:ext cx="11074400" cy="2092881"/>
          </a:xfrm>
          <a:prstGeom prst="rect">
            <a:avLst/>
          </a:prstGeom>
          <a:noFill/>
        </p:spPr>
        <p:txBody>
          <a:bodyPr wrap="square" rtlCol="0">
            <a:spAutoFit/>
          </a:bodyPr>
          <a:lstStyle/>
          <a:p>
            <a:pPr>
              <a:spcAft>
                <a:spcPts val="600"/>
              </a:spcAft>
            </a:pPr>
            <a:r>
              <a:rPr lang="en-US" sz="2200" b="1" dirty="0">
                <a:latin typeface="Tahoma" pitchFamily="34" charset="0"/>
                <a:ea typeface="Tahoma" pitchFamily="34" charset="0"/>
                <a:cs typeface="Tahoma" pitchFamily="34" charset="0"/>
              </a:rPr>
              <a:t>Oil was tested to be free of </a:t>
            </a:r>
            <a:r>
              <a:rPr lang="en-US" sz="2200" b="1" i="1" dirty="0">
                <a:latin typeface="Tahoma" pitchFamily="34" charset="0"/>
                <a:ea typeface="Tahoma" pitchFamily="34" charset="0"/>
                <a:cs typeface="Tahoma" pitchFamily="34" charset="0"/>
              </a:rPr>
              <a:t>Bt</a:t>
            </a:r>
            <a:r>
              <a:rPr lang="en-US" sz="2200" b="1" dirty="0">
                <a:latin typeface="Tahoma" pitchFamily="34" charset="0"/>
                <a:ea typeface="Tahoma" pitchFamily="34" charset="0"/>
                <a:cs typeface="Tahoma" pitchFamily="34" charset="0"/>
              </a:rPr>
              <a:t> genes and Bt proteins</a:t>
            </a:r>
          </a:p>
          <a:p>
            <a:pPr>
              <a:spcAft>
                <a:spcPts val="600"/>
              </a:spcAft>
            </a:pPr>
            <a:r>
              <a:rPr lang="en-US" sz="2200" b="1" dirty="0">
                <a:latin typeface="Tahoma" pitchFamily="34" charset="0"/>
                <a:ea typeface="Tahoma" pitchFamily="34" charset="0"/>
                <a:cs typeface="Tahoma" pitchFamily="34" charset="0"/>
              </a:rPr>
              <a:t>Seed cake is being fed to animals in India for 10 years</a:t>
            </a:r>
          </a:p>
          <a:p>
            <a:pPr>
              <a:spcAft>
                <a:spcPts val="600"/>
              </a:spcAft>
            </a:pPr>
            <a:r>
              <a:rPr lang="en-US" sz="2200" b="1" dirty="0">
                <a:latin typeface="Tahoma" pitchFamily="34" charset="0"/>
                <a:ea typeface="Tahoma" pitchFamily="34" charset="0"/>
                <a:cs typeface="Tahoma" pitchFamily="34" charset="0"/>
              </a:rPr>
              <a:t>No adverse effects on soil microbes/health</a:t>
            </a:r>
          </a:p>
          <a:p>
            <a:pPr>
              <a:spcAft>
                <a:spcPts val="600"/>
              </a:spcAft>
            </a:pPr>
            <a:r>
              <a:rPr lang="en-US" sz="2200" b="1" dirty="0">
                <a:latin typeface="Tahoma" pitchFamily="34" charset="0"/>
                <a:ea typeface="Tahoma" pitchFamily="34" charset="0"/>
                <a:cs typeface="Tahoma" pitchFamily="34" charset="0"/>
              </a:rPr>
              <a:t>No adverse effects on beneficial insects or organisms</a:t>
            </a:r>
          </a:p>
          <a:p>
            <a:pPr>
              <a:spcAft>
                <a:spcPts val="600"/>
              </a:spcAft>
            </a:pPr>
            <a:r>
              <a:rPr lang="en-US" sz="2200" b="1" dirty="0">
                <a:latin typeface="Tahoma" pitchFamily="34" charset="0"/>
                <a:ea typeface="Tahoma" pitchFamily="34" charset="0"/>
                <a:cs typeface="Tahoma" pitchFamily="34" charset="0"/>
              </a:rPr>
              <a:t>Yields have become sustainable</a:t>
            </a:r>
          </a:p>
        </p:txBody>
      </p:sp>
      <p:sp>
        <p:nvSpPr>
          <p:cNvPr id="3076" name="AutoShape 4" descr="data:image/jpeg;base64,/9j/4AAQSkZJRgABAQAAAQABAAD/2wCEAAkGBhQSEBQUEBQQFRUQEBQQFRQPFBAPFRQVFRYVFRQUFBQXHCYeFxkjGRQXHy8gIycpLCwsFh4xNTAqNSYrLSkBCQoKDgwOGg8PGiwkHyUsLCwuKSktLikpKSwtKSwsLC8tKiwtLCwsLCwsNCwpLCwsLCwpLCwsKSwsLCksLCwtLP/AABEIAMkA+wMBIgACEQEDEQH/xAAcAAABBQEBAQAAAAAAAAAAAAADAgQFBgcBAAj/xABJEAACAQIDBAcDBwkGBQUAAAABAgADEQQSIQUGMUEiUWFxgZGxE6HBBxQjMjNysiRCUnOCotHh8GJ0kqOzwhUlNGPxNVNkZXX/xAAbAQABBQEBAAAAAAAAAAAAAAAEAAIDBQYBB//EADgRAAEDAgMECQIFAwUAAAAAAAEAAgMEERIhMQVBUXETIjJhgaGxwfCR0SMzQlLxFCRiFUNywuH/2gAMAwEAAhEDEQA/APGKURQWESnMmXWV+u01h1g1hFgzjdJGpmOEMbqIemII9dRQsIkSJ4tBjmkiNAuJ3PEkxNBCSDUEaVBHriNaiwyIpJm05CssEyw4G64vGctOgRQWdvZJeWKM9acjEkpTDrUjYGKBjHNuknqPDrUkejw6VIK+NdTq8SwiFaFEhtZJDAnDCxDCdBSQy0E7RVSN2eEMbdJeaCqNFM0E5hLWriGxiITLOZIQCEk4RYYJOIIemsCe5JByRSrDmnOZZFjuuryLCxKxchcUktWnmMSoipHvSSJ4mdIgnMeBdJeZ4FjFExJEmaLJIRiGWH9nElJMHLiDlnRCZYlhH4rpJJnCJwmdWdSSCJwvCVI2aSNzSR1eHpmMqZjmm0bI1JPKZjgRpTaF9pAHtzXUYwbmc9pEO0a1pukhuYFlhTBu0KakgPBmEY3icsKauLgirT07ecukndMRwiQCRwrQCS66lWnLRQEUEkN7JIdp1YvJOWtOXSXjOXnZ204khsYNoVhBmSNSQzE3i3iLSYJJQM6ROAQixpySQysDUEctG1QR7CkgMZ5WnmEGxhYF1xdqvG5edd4ImEMZYJIytHFNx1xpTEomOxI+fVGuqZmt0xnOgC8F4HTheTx03TXzsAo3yBpA4rTkf+hFZpF4GgKdOlkfO1XpFBSemVGXTLxDCwv4x+GglTSOhIvvTmva7QooadLQWacZ4JhTktmgma8SzxIMkayySVaJYzpMGzSRouku3iwsGkOInGySdKIZRBoIdBK55XUpYURCiLAg7ikuxLC8VaKAjL2SQALTpMU4gzJBmkvXiCIozkeEkNliQsjt5dq+xomxsznIp6v0m8B7yJC7o1cjI71S1PEV1pEm5Wmzq+QE8uklvGWdPROliL724d6DmqhG/DZWwrOXhsRTKkg8QbGNjAgDoUWDfMLrPAsYomJtJWiy6hsICosdMIF1k7HLiaMsQVjhxBEQtrkl6nxHfeUHb1dhtGuwzKHxNXSy6HPqPC4mg0FuwHWwHmbQdPcini0Wo7ujHE4qtdQpzCpUsL36gg4dZlvQEdHJfu90BU5SMPP2S9r4jK+zkUMSrrV6RW5K0XbLfgON+PrHNBLKB1KB5C0PvLshaL7PcNcrWWkdLcaNQZib8dB5QSQfaruqwcz6BOprFzjy90qDeGg3EpGlGoJngZ0iJkyS6TE2ihFBYr2SXEEMBEqsJaROcknVOOUWIpUo5RJWSPXUlmCqWPBQWPcNTKduht5zUdKz5s7sRmOqtc6dxFvKTm99QrhHsbFrL33OolFwVOxZhoysDpzFhf0lzsylZLTvxfqNuVv5VXWTOZILblqQnZWtj7xaAPqOF+a9/WJYw19Rz6pU1dHJTOs7TceKNgnbMLj6LpEE6wsQwgzTZToJEQ5sNeWusMVlZ3y2pkp+zU6v9bsXq8YdSwuqJAxv8BRSyiJuIqob4bb9tXGQ9GmDbu6/E+gjXcQu1apRL29qgyZiMoqowqUmueHTAGltGMjazfWJPHSAwmIWm6spPRNwy3BBHPhNo2MNjwN3BUDnlxJO9b+2GarQWtYjMitl6tOkvblNxeRVSF3S3kLXRmutVRWUaEBjdaoGnNgG/bjramCyN2NqOzrEoa2Afmt8furKjm/2z4KNE7FFIm0rb3VkktBNCkQbCSNXEF1iDThwJ7LJg6yS9s9PpqfZUU+RufSS27BvgsORrmoq3+IXPrI6vsauyA0MmY3BzHKQCCOgbEZtefDTjD4OhiaFNKVHDKKdNQq56tNjYdbZxfylpSVdOyItfI0G+hIVdOHOkBaCRZE3x4YM8lxlO/ilRR7yJHIY629VrOgFWgVKlagNN6Zs6dJCVzG4zAaAyI2ftVKwOQ6rxU6EdR7u2NrHsmY0xkOAvexupKfqkg5XUiDPWiFMIsqDkjUzxOOp0yBUdFLC4DMFJHC4BnRXU8GQjsZZVt+sQorUOOYIWtaxKuQUt/hPHrknszDVEwwxLpalTuSbDNb87S+g6+7vls2hOEE3vwUTJWuvmpvLOrCZewjgdRbiAw9xE6tOVj7tJDtVICCLheEVadCTuWQkpykEhkMABCLKxwSVP392pdlpDgnSPax/l6ym0NqAOQSBrbq0sNZNb7KfbVD/AG/dYSmbSw/M9Wlusfym3o42xwsaOA81QS3e8k8VasDtRVaw4HXrl52Djr9Dla4/lMSwpe6m50N+PKa3uz9j7Q3Ap02YnjawPX3TtXCJGGM7/I7lHETE8OCtK1Qb2/NNj38be+KzTPqu/wDUToJRToHIS7WzP+c1l4XJvx64/wBlb14qsTlw6t0VIs4pga2JJblfq5AzOv2U+5IIA7z859yu2zZZhXAzKd5sfnr1b/ptbuGg9JpOAqViL11oqeS0md+67MB6TL9v4BkqXOquei44E81PUw5iG7JYGF+d9Bl4oStJdhy4+yg8TUOUcOPMfwkeK2t+Nj/XHlJirQuIOns7sW0vw62qr8lat2t6UVKbE2alUyW0W4db36rZlGnfwmkU9tLiaQt1BhymFVKVjYcyPdNI3QxGg142H7sEmjDgRuKTHFrgQrOUg2WODEFZkWuWjTUiJKx17OJNGSiQJJtlkdtyqVouFbKxU6jjbhp1d8mCkzTb+PqNjaqqz2FT2QUXOgstso43IlhRRmZ+R0zQ1S4tblvW17EynDUsgsvskAHUAoFvC0eERlu5RK4SiDqfZKTfrOp9Y+aY6o/NcO8+qmZoFF7cp/RMf0RxHLtmM0MQ9KqaoIBub81YE3Knvm07yVcuAxh5jCuR38B6zFd4/o3KXB6ZU8L2XKwv5jyM1uxI7RXv2r+SEqHXPJXzBYhaiK6cHFx8Qe0G48I7Ala3GxOanUXklQMOwOuo81J8ZZ0iqG4HlqKjdiaCqj8pmGu2cAXVsKqkccvzdr/vASRBzbCcDiy1LX4mwuQviJaaWw6eLerSrqWpLTwlwCV6YWo9xbsq++d3m2HTw2z6woKQEpVLak8RYknnpearGHYHdwVYx2Frm80zwyfRUb8fm2Hv3+xp3v2wmSHsOXMA+4ThWY2plLpnnvPqrOIWYB3IWSKFOEVYq0GL1IiiKETaLUwYpKqb6bOBKtp0+gRzJGoI8PhM92siqLG4K9hPVbhJT5VNtVDi1oiwWgFqKVBzZnUE3PgNOyN6uyXqor+0YFgHNuNrXtYHlebKiY5lPGXnUfx5KolbikdZQmziL5luRz9ZY9ib5rhhUWsCUqoUyjpW0tw08r8oHaOzkurVc6E2B+aAKGXiGZTc5gNM3A+Gq9rbNWmKZw1OxamuY1izsram4N9bi3Zw0hLixxzTRAdVGnHU6jA0EqlhmZjUZW7S1gBYDtmk7lFGwisvEs4fW9iGJCjqFiCByvMyxmPrG6u4uTbQKCARYgm1+3jNK+TzCPTwKCpT9mzMzcgXU6q7DiDbTXkBK/amUGR3jfqjou0MlYZn9WoFq1KdUE06tQqwHEMCQGXqYcj29U1TB7Hzi7cOqPU3ZwufM9JHNjqwHMC57TpzjNmUsrWkuGRsoKmVpcLblguOwRpVChscp0I4Mp1Vh2EEHxh6WzHc5adN2JJFghOvA625Ga3tPcSjWxFF+CUQ2YC2ZrNmRL8wCzG/ZaWzDYlKahaahVUBbLpp1S3bEdCgHWvkvn3CblYurcrQqgKbE1AadrAk6NqbWtpzI65Zt0di1KbsHVgUJvmUrrw0vx75s4xwYayPqZATdV1N7x0sGJhaDqFxtg4EqpmmeqJKSz18CjjTQyDxeDZDqPGZGr2fLTZ6t4q6iqGyZb00VIr2cIiRWWVZfmiE1elM1o0L7at/82/+Zf4TUXEzXC1ANtFurFs3+EOT6S62Y92GW37UJU/pWz0B0R3TzTlA9EdwnjMe/tH5vRLVD72g/MMTbQmhx6umusyHe3DtZat+i1eulu0eyYk+DAfsia9vc1tn4q3LDk/vKZm+8mGvs+sTa9LarDwajT/lNfsd+CKM8XEfVBTi5Pgk/JwLrX+9S9Hl0VZTfk0+pX+/T9HluxuJyI5UAsoJsxCgEC/SJ8JJXXNQ4cvQKaFwbECVO7r1VLYmxXSpRXiPzcPRB8jceELvsR/w7EsNbYera2tzlNhMu2LurRr1Gcj2gZUJa9RT7W301iCLgtdv2rcpa6e4lErY0mK8crVKxW/XlLWvLKbadPTvDHXNgNLbhzQbYXPGLRSNGxVSOaqfMCLyRpUeng1pUipRWb2dNUVjbQsRbjbib8pIEdXumYmN3YxoSbfVWTDcW3hDCxWSKCzsgJT1xTOmCDReeIhJVPf/AGWppCsqKXToM1hmykELrx0On7UoOyNqvkUMV6PR10KkC178Rwm0VKQYEMAQwsQdQQeIIlP2j8mVKoxKVHS54ZQ1uoXuL+MvqGvibF0UxtbQ6oV8bg7E1RCbTIGpIuACQBqPHQ/zPXGlCsjMqIHYllRc1lAYnQC/bL9sndynh6Sp9oV1NSqFZiT4aDsErW+GzxSrU61Oy3I0FgMykG4HdCYKuKWQsZ4Hj81TJS9rMRT6h8nlIur1XcsCCyjLlPO17Xt19fZLth8Lc3JA958pH4bFBlDD84Bh4i8fUK4GvXJqajMoElSbncNwUE09jhjU1hqnKODIZcdb+cPT2oGl2HAZIDDdFxuItqOUZptE3jTa+Otx4HTz4ekiqOM149sjc/NOAyVoTGwoxgPGQHzvSJXGXNhx7YukSsrdRdTwhqlJWU36jxkBs+vbidZN03BU90TnjCeS6Bmq462JE8RFVV6R75yebSdsrQDRCKTK8O//ADWof+7iOP6utNYMx/DHNtRrc8RWHmKol1sg5S/8fuhKr9K3LDHoL90ekWTA4M/Rr9wekJMm/tHmimhRO9v/AKfi/wC7t6iUPeinbZ2L/wD1FP8AlUhL7vWPyDFfqCPeJRt8Vts7Ef2tpr/pU/4TTbOP4cI/y/7BCyau+bkw+TMdCuep6fo8kdoYRKmAoYkgisai3IZrENWyMpUm1rGR/wAmovTxA62QfuvJbHLkwVGgeNOlh6ni1anf1ljVOIqTY54m/TDmuM/LF+B9VN7kGzVgbHK7Wv25T/ulmqYgysbmHWsf+43uyj4SyNMzXPPSkfNE6yqXygbRZPYleI9o2tm45F4HsJit0doNWwis/EM6X6wGNjGvyij7L9XUP4T8J3cdvyJfv1PxmXpaDsqM2zuc/FyiiP4xVhzT0Hmns0qMKPQ80UGiLTsmISRlaKLQSieYyPDcpLrPILeXAGrTFgDlbX9IAkar3W1ElMTi0QXdlUDmxAjSptBCNGGo53HGWmzo3tma8NJGh8ckNUuaYyL5pxhCFRR2Dh8I5puSbCMcChqWA7jbW0uex9mUqYuLljYEsQe+w5TXkDQKnHeoM4OoUzBSR1gXgqdFwekCLWvfTjwmi0MuUWAtbhG+0NkpVU3uCeqcwrqyvbuIuy9PRQ3RF9SbWMYYbEEfWN/LSPN59zKtGuauYezK5TqdNdL+F5XcZjRRJUmxDWNtTpxkLk8C6sKYu8eYTU8e4ysYE1K5BpnIh/PIzFu4cJbsFsdiVGZvS/gJH1jou2A1U3gMNfhJKjRKEknhB7K3UW5Zr687te/nH+0N1VqJlLuQNQHJax6wwsynuPgY7C8tOSd1b6qvVmuxPWYmQVDZho1nQ1K90Uj2TOXckEcDbprbW62IHEDjC4fF1arq1FqPshUyuoZ6zWtc9K5CsLjQE/wzM2xXiN0/SNsOOXhz4Kw/qmh4YAVKMZj2zW/5oO3FuPMuPjNfaY1gjbaQ/vbfjad2QOrLy+6bVfpW74L7NPuD0hoDA/Zp9wekPMhJ2ijBoozeZb4PEDrp2/eEoO/lb8iqL/8AYr/o3l+3kP5JW7Qo/emc77OLsjfnYtm8qNMfGaTZQuY+4k+aEmNg5J+TL7Ov99PwtJHeLF/lL0x/7dAceqrR0jHcGqPYYlgLAN6UyYx2jtAVMcbc3pj/ADKZ+EtpIy+qc7h9mqMOtG0fNSrxuSdKp66lT8dvhLKTKruZ9lU/WVP9UywIdZl60XndzRLWXbdVP5SGsKevGm/qAfWd3JH5En3nPmxkZ8quJOagAbXp1Tr2FDCbHxpo7IDKyq/sSyZrG7WuAAeJPC00cUbpNnRRtGd/coVpDJiT8yVqvOZpWNhbeq1R9I9O9uQUcpO1Np0lNmqUwRa4LDqg0tBLHuvyufZHF7QLkpwIq85OGBJySygm54jmLgjxGs65uLE3++EqfiBMSZy8IZLIzsuI8Uwsa7UKM2ngHYdCnhH11zIaT94YEg+Qg8PsAkDMEH9lWfTuMmcsXTJ5Szo6qSSQMeUNPG1rSQEfZ9BaSZVGnjxkthcSNNfjIOzEf1rCZytuv0mhLgAqyyu2Dxelr8euSiPKFS2qdByHhLHs3aNxry4D4zgeF2yfbV2cKinrIt13HUeyYptLc8LiGFcFgD0B0gDTv0A/6RX6t+oCbslcESD3pwCvTz6BkB17Occ4XXNFSNkbMC2CgKPIS6bFwtMcSC3ZKXTxuturqkpgtrZSLXjQQFxaDTAHCEle2bte/Eybo4gNwkwKSoXyhbkVMTXWtSqtSsgOdApIdCbXHGxBHAjhIjYuOZbYfEIlOsgOX2dhTrKOL0rAa8yuh1mn7To5qTAcRr5ShbSwSuCrg6HMCDZlYcGU8iOuZzbL2hzWPHVPDUHiPsj6UEgkahdeYvmy4+//AH83vv8AGbErECzEEi3Sta/aRwB7tO6YtiwTiXHAiow8Vv8Awg+yY7dI29xYZ/VPqjcNPNb9s1r0aZ66anzAjqNNkD6Cl+qp/hEdzGS9s8yjW6KM3hF8Ow6yvrMp+UNj85IH6Tt5pSHwmr7eH0J+8vqJlnygbOZsYWW/SBH+Hq8PWaPYbh0gv/l7IWpHVvyR9wR+R4n7zf6UrGyahOJp351Fvf7wPwlr3DpEYTEg/pN/pSvbIwJXEUiQftFPhfT4TQBwD5b/ADqqA9lnzetK3NX6Nh11Kn42Mn8tpB7pC1Nvvv8AjMnLzGVh/GdzVjGDhyVA+UmnmrYdf+xiD7hOYLYYq7MphVXPlQk5VLEAWtfj2R1vul8Xh+zDVz+8giNib00gqUjpkqBS7sEQgG98wBsL9k0tEZDBG2P5mUBNhD3F3zIJlupuxiRn9tRq0mCjKWFSmBfQ37LSy4DDqaVMsiZmpqxuFbUgH61tePGGw2+61XAdUQOG4VkZQASBd+7laM02hTpgIHosKYCBvaoLhdAbctAJaVTah7MMORvuIGWaa2SJxGPS3BSRM8pnJ4CZSysl5hOBYUCJqWAJNgALknQARA7kk0xe06dK3tWC5uF7/wBARtid5aCD7RWvwFM5z7uHjKnt7aaV6xKElQAoNr3A4kDquYFdyK9UhgwpqbaluI7ABf0mgioooWtkldY/RVzp3vJa0XCvOzdtJXHRbXXok9IW7I8Yyr7G3LGGbOlWoXtwIXIb8Rbjr13k1s7aa1QQeiysUZTyZeNoeyeOa/Rm9lA6NzO0nYaPcJjyvCMmWIDx2iarls7a+gvH20XVqRDEDMCNe6VLZ+LsbaeJitvbZUUWUHUjTLcmSB+S5ZVnD9FiL31IvykhRq9sqlDaDXOvE89Qf4d8cDa1tD0e/h58JD0qlMJ3K54XG2IsZZNn7WNuMz7Z7Fhm5dckP+IuosvmY2SrZD2ymiEu0Vz2tvXTooQSSzIxFuuxtfqlL2ZvB84vmFnXiP0u0RviNnO4LNc8es3troTzt7pB1UNKoGXQqf5ESqqqgVYwuFhuKnjb0RuDzVtZtZnmP2ety4Avqb99/wCMvmGrioqsPzvdrYiU7aK2RuxfhBaS8bi3vClqCCAVqezh9FT/AFa+gjmNdmt9FT/Vr+ERzMlL2iixomG2h9EfvL+ITPN9hfEeLcO2w+E0Lbj2on76DzYTNd8n/K2/rhLzZDesPH2Q9Qeqne7SZMLiLf2z5Uo1XAkNQe2n0V/EC3vHvj3Yz3wtfuqD/KEcMb0MOesUPw/yltI9zXnvPso2tGEfN6md2Psz95vxGTJEht2/s/E+pkriK4RWZuCKWPcASfSZ6oaXTEDij2EBlyqTv0pq4mmlJuklFlqdiuwbLftyjwPbKxtjA5AMuqhQDfr4Scw9YsXqv9aqxc9nUPDh4QG0lBTXrE1TP7cthGjcj3nf56dyp23lBkO/MctyhsZs7Jh6VTKvTvfTrPR90ZLhAer3y57awwGEQclKj3EStfN5LBUl7b95XZWYTZaYrQqiMNoY9aFJqlTRUFzz7APOVBPlHbUWUdWcEG3XllZDRSVDS5lvFHSTtjNir9XxCU1zVGVQObG3/mZ9vZvv7QNSpAimdCToz25W5L2c/dITHbcqV2uxNQ8gRYDkR1LJPc3dpcTUc1yxSmACguoYngt+Y0vLOKiho29NIbkeXIffyQj5XynCMkx3a2FiMQ4qUwQtyt3GVLc/veE1PD4bIipcnIoW5525xxRpKqhUAVVFgFFgAOQE6wlRV17qk2tYBFwwiPmgFZVt7dnMpWvQDAhgKmRsumlnOnLme6+gltZYNhGU1Q6F+IfypHsDxYqDo7brKheth3CBc2em1OqQLcSqtqO0XnsPvdhanCqgNr2c5D5GTOHwir9VQNb2Ggv15eF5S979xmZhUwqKw1L02I0NjZkLcO6XcFfFI7A82PHQepQL4C3MfPJTFXebD3stRWPUpvIvGbTapYhiAeFurtkZufug2aniEClL1FNOuutrMo7G156cOEsW7G7LLmbFLzISmbEDrbQ+UknqIosXW03b757kmMJtkoSnhyeYPkPjHNHZdWpoikntIC+JMvHzRcpCqgupGigcRblIndJg1Jewc9e+8rX7Q/DL2t04qcRdYNuorBbrYxBcVKCtxshq5T2Ho2vJTCYrEJ9thicp+th6lNvHIbGWoUolqP8AX9cJUu2m6TttafD/ANRPQgaEprhdqI6hBmVgAPZ1ENJ9NLgH6xtzBIvK3tinx89O305y11l01t5edpUt48QFUnTzA8/OEMnEzwGAju1QrY8N7o+7Fa6MP0XHv/8AEg9oPmpuRzX4R7uNVLiqeXtEHqT6yKw7XoAddL/bLLo8MhPDD6IaV3VaOfqtU2S96FP9Wn4RHl5HbOqWpKOpF9I4+cCYyZnXPNWLSLKP3lqfRKP0q9Ifvj+Ezffl7Yknrv6mX7eFiwpgcq9M+TX9Lyg78pmxKW1uGHk5/iJotkMs5t+DvZC1ByPgpLdikThqqm/TL+RpgX9YahRZcNhb9aN+y2Yr+IQ26lfNTW4tkAQ9tl4++OsfRy4fDdiUV8gsKqHkSW7/AGTmC7Qe73T7d5rU/E+pid7MTlwlS352VP8AEwB90FsF+h4n1jLf+qfmTkfm1KZ/eA+Mr6cD+uYT+4eqkluadwG8FV75wAAOyHxVVfm41GZ6igDS/wBYfASn4qs+a2Y8h1dnGXOtsSlTwdFlS9WoaTGobsekdADy4cP6F9PG2MtLjmShIjlYbgpbeKj+ROf0Qp/eH8ZS6eNFtZoG8y22fUPWqjzZZlTrqdDBtmASRuvx9gpajtBXDfTbAP0IIstmfv8AzV+PlK5u5uu2MqksSEXQtxt2AdcteO+0b759ZPbv/ZftfASzqP7Om/D3e+9DR/jSXcu7J3Yw9AdCmCebVLOx89B4STp4dVFkVVvrZQF9IpYoTIyTPebuJKtGsa3QJFp4xZiDGApy5aIZYQRLRwKSSs6dROGeWO70k3w9FhZCuVEUC4YdLlpbUDvjsJYafE+sUJ0R0s7pDw7homMYGrglcwB+b4p6Z0Vj7RPusSdO43HhLHIba3/VYf7tX/ZJKfrYmHQj0TZcgHKz0aoIGoii48v5H4jzjKjwX+uaxFTl3L8JXOpwDql054L2PxahbllA4XuB2W+EzDfLahZsotxly2x9Q9/+5pnmP+1p/f8A4TSbKpGtdiQk0pwrQN0dnGhhUDCzP9K3e1rDyAlGw20x7PLrdKdjodLC15qPPx+My7Z32dXvb/dCKN3S9I928j3UFaMAaBwPstH2XtkPQRkBKlQLnMNQLEcOsHyhv+M66qfC49RKVu39mnfV/wBkt+C5d0k/0mmeCSDv3qtkrZ2OsD5Jttnbi5RYEn21LS634m/uvKXvBjyzmpax9rVogMeBXI1/Jh4iWbeb6qf3in6PKxV/6Wt/fx/prJYaOOLDh4e5UgqJHnrFWDc4t82YjV8727WyLYeZtHu3tuU/ZIjkI6VEDISrEBeYy30jT5P/APpl/Xt6rAbzfa0u+l+MSvfG2Spsdx9grYPLIxbgpXd/Fo1K6OhGYniNNTx6pzeqtSbDVUerRBemSoNSncsOkoAvc6rM7b7U/rP4y37R+sv3RGuo2xzB4O+6aag4cNlR8cblW/SRSQOsDKfw38Za8Dt4NhsMrWvTqqjddqbMwNu6oP8ADKpU4n77+phtncP2h6GXU8TZGC+77IdjiFpO9lb/AJcP7Rpj33+EotPDKQLkS371f+m0u+l6SgD4n1lTs9toTb9xUlQ/rL//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data:image/jpeg;base64,/9j/4AAQSkZJRgABAQAAAQABAAD/2wCEAAkGBhQSEBQUEBQQFRUQEBQQFRQPFBAPFRQVFRYVFRQUFBQXHCYeFxkjGRQXHy8gIycpLCwsFh4xNTAqNSYrLSkBCQoKDgwOGg8PGiwkHyUsLCwuKSktLikpKSwtKSwsLC8tKiwtLCwsLCwsNCwpLCwsLCwpLCwsKSwsLCksLCwtLP/AABEIAMkA+wMBIgACEQEDEQH/xAAcAAABBQEBAQAAAAAAAAAAAAADAgQFBgcBAAj/xABJEAACAQIDBAcDBwkGBQUAAAABAgADEQQSIQUGMUEiUWFxgZGxE6HBBxQjMjNysiRCUnOCotHh8GJ0kqOzwhUlNGPxNVNkZXX/xAAbAQABBQEBAAAAAAAAAAAAAAAEAAIDBQYBB//EADgRAAEDAgMECQIFAwUAAAAAAAEAAgMEERIhMQVBUXETIjJhgaGxwfCR0SMzQlLxFCRiFUNywuH/2gAMAwEAAhEDEQA/APGKURQWESnMmXWV+u01h1g1hFgzjdJGpmOEMbqIemII9dRQsIkSJ4tBjmkiNAuJ3PEkxNBCSDUEaVBHriNaiwyIpJm05CssEyw4G64vGctOgRQWdvZJeWKM9acjEkpTDrUjYGKBjHNuknqPDrUkejw6VIK+NdTq8SwiFaFEhtZJDAnDCxDCdBSQy0E7RVSN2eEMbdJeaCqNFM0E5hLWriGxiITLOZIQCEk4RYYJOIIemsCe5JByRSrDmnOZZFjuuryLCxKxchcUktWnmMSoipHvSSJ4mdIgnMeBdJeZ4FjFExJEmaLJIRiGWH9nElJMHLiDlnRCZYlhH4rpJJnCJwmdWdSSCJwvCVI2aSNzSR1eHpmMqZjmm0bI1JPKZjgRpTaF9pAHtzXUYwbmc9pEO0a1pukhuYFlhTBu0KakgPBmEY3icsKauLgirT07ecukndMRwiQCRwrQCS66lWnLRQEUEkN7JIdp1YvJOWtOXSXjOXnZ204khsYNoVhBmSNSQzE3i3iLSYJJQM6ROAQixpySQysDUEctG1QR7CkgMZ5WnmEGxhYF1xdqvG5edd4ImEMZYJIytHFNx1xpTEomOxI+fVGuqZmt0xnOgC8F4HTheTx03TXzsAo3yBpA4rTkf+hFZpF4GgKdOlkfO1XpFBSemVGXTLxDCwv4x+GglTSOhIvvTmva7QooadLQWacZ4JhTktmgma8SzxIMkayySVaJYzpMGzSRouku3iwsGkOInGySdKIZRBoIdBK55XUpYURCiLAg7ikuxLC8VaKAjL2SQALTpMU4gzJBmkvXiCIozkeEkNliQsjt5dq+xomxsznIp6v0m8B7yJC7o1cjI71S1PEV1pEm5Wmzq+QE8uklvGWdPROliL724d6DmqhG/DZWwrOXhsRTKkg8QbGNjAgDoUWDfMLrPAsYomJtJWiy6hsICosdMIF1k7HLiaMsQVjhxBEQtrkl6nxHfeUHb1dhtGuwzKHxNXSy6HPqPC4mg0FuwHWwHmbQdPcini0Wo7ujHE4qtdQpzCpUsL36gg4dZlvQEdHJfu90BU5SMPP2S9r4jK+zkUMSrrV6RW5K0XbLfgON+PrHNBLKB1KB5C0PvLshaL7PcNcrWWkdLcaNQZib8dB5QSQfaruqwcz6BOprFzjy90qDeGg3EpGlGoJngZ0iJkyS6TE2ihFBYr2SXEEMBEqsJaROcknVOOUWIpUo5RJWSPXUlmCqWPBQWPcNTKduht5zUdKz5s7sRmOqtc6dxFvKTm99QrhHsbFrL33OolFwVOxZhoysDpzFhf0lzsylZLTvxfqNuVv5VXWTOZILblqQnZWtj7xaAPqOF+a9/WJYw19Rz6pU1dHJTOs7TceKNgnbMLj6LpEE6wsQwgzTZToJEQ5sNeWusMVlZ3y2pkp+zU6v9bsXq8YdSwuqJAxv8BRSyiJuIqob4bb9tXGQ9GmDbu6/E+gjXcQu1apRL29qgyZiMoqowqUmueHTAGltGMjazfWJPHSAwmIWm6spPRNwy3BBHPhNo2MNjwN3BUDnlxJO9b+2GarQWtYjMitl6tOkvblNxeRVSF3S3kLXRmutVRWUaEBjdaoGnNgG/bjramCyN2NqOzrEoa2Afmt8furKjm/2z4KNE7FFIm0rb3VkktBNCkQbCSNXEF1iDThwJ7LJg6yS9s9PpqfZUU+RufSS27BvgsORrmoq3+IXPrI6vsauyA0MmY3BzHKQCCOgbEZtefDTjD4OhiaFNKVHDKKdNQq56tNjYdbZxfylpSVdOyItfI0G+hIVdOHOkBaCRZE3x4YM8lxlO/ilRR7yJHIY629VrOgFWgVKlagNN6Zs6dJCVzG4zAaAyI2ftVKwOQ6rxU6EdR7u2NrHsmY0xkOAvexupKfqkg5XUiDPWiFMIsqDkjUzxOOp0yBUdFLC4DMFJHC4BnRXU8GQjsZZVt+sQorUOOYIWtaxKuQUt/hPHrknszDVEwwxLpalTuSbDNb87S+g6+7vls2hOEE3vwUTJWuvmpvLOrCZewjgdRbiAw9xE6tOVj7tJDtVICCLheEVadCTuWQkpykEhkMABCLKxwSVP392pdlpDgnSPax/l6ym0NqAOQSBrbq0sNZNb7KfbVD/AG/dYSmbSw/M9Wlusfym3o42xwsaOA81QS3e8k8VasDtRVaw4HXrl52Djr9Dla4/lMSwpe6m50N+PKa3uz9j7Q3Ap02YnjawPX3TtXCJGGM7/I7lHETE8OCtK1Qb2/NNj38be+KzTPqu/wDUToJRToHIS7WzP+c1l4XJvx64/wBlb14qsTlw6t0VIs4pga2JJblfq5AzOv2U+5IIA7z859yu2zZZhXAzKd5sfnr1b/ptbuGg9JpOAqViL11oqeS0md+67MB6TL9v4BkqXOquei44E81PUw5iG7JYGF+d9Bl4oStJdhy4+yg8TUOUcOPMfwkeK2t+Nj/XHlJirQuIOns7sW0vw62qr8lat2t6UVKbE2alUyW0W4db36rZlGnfwmkU9tLiaQt1BhymFVKVjYcyPdNI3QxGg142H7sEmjDgRuKTHFrgQrOUg2WODEFZkWuWjTUiJKx17OJNGSiQJJtlkdtyqVouFbKxU6jjbhp1d8mCkzTb+PqNjaqqz2FT2QUXOgstso43IlhRRmZ+R0zQ1S4tblvW17EynDUsgsvskAHUAoFvC0eERlu5RK4SiDqfZKTfrOp9Y+aY6o/NcO8+qmZoFF7cp/RMf0RxHLtmM0MQ9KqaoIBub81YE3Knvm07yVcuAxh5jCuR38B6zFd4/o3KXB6ZU8L2XKwv5jyM1uxI7RXv2r+SEqHXPJXzBYhaiK6cHFx8Qe0G48I7Ala3GxOanUXklQMOwOuo81J8ZZ0iqG4HlqKjdiaCqj8pmGu2cAXVsKqkccvzdr/vASRBzbCcDiy1LX4mwuQviJaaWw6eLerSrqWpLTwlwCV6YWo9xbsq++d3m2HTw2z6woKQEpVLak8RYknnpearGHYHdwVYx2Frm80zwyfRUb8fm2Hv3+xp3v2wmSHsOXMA+4ThWY2plLpnnvPqrOIWYB3IWSKFOEVYq0GL1IiiKETaLUwYpKqb6bOBKtp0+gRzJGoI8PhM92siqLG4K9hPVbhJT5VNtVDi1oiwWgFqKVBzZnUE3PgNOyN6uyXqor+0YFgHNuNrXtYHlebKiY5lPGXnUfx5KolbikdZQmziL5luRz9ZY9ib5rhhUWsCUqoUyjpW0tw08r8oHaOzkurVc6E2B+aAKGXiGZTc5gNM3A+Gq9rbNWmKZw1OxamuY1izsram4N9bi3Zw0hLixxzTRAdVGnHU6jA0EqlhmZjUZW7S1gBYDtmk7lFGwisvEs4fW9iGJCjqFiCByvMyxmPrG6u4uTbQKCARYgm1+3jNK+TzCPTwKCpT9mzMzcgXU6q7DiDbTXkBK/amUGR3jfqjou0MlYZn9WoFq1KdUE06tQqwHEMCQGXqYcj29U1TB7Hzi7cOqPU3ZwufM9JHNjqwHMC57TpzjNmUsrWkuGRsoKmVpcLblguOwRpVChscp0I4Mp1Vh2EEHxh6WzHc5adN2JJFghOvA625Ga3tPcSjWxFF+CUQ2YC2ZrNmRL8wCzG/ZaWzDYlKahaahVUBbLpp1S3bEdCgHWvkvn3CblYurcrQqgKbE1AadrAk6NqbWtpzI65Zt0di1KbsHVgUJvmUrrw0vx75s4xwYayPqZATdV1N7x0sGJhaDqFxtg4EqpmmeqJKSz18CjjTQyDxeDZDqPGZGr2fLTZ6t4q6iqGyZb00VIr2cIiRWWVZfmiE1elM1o0L7at/82/+Zf4TUXEzXC1ANtFurFs3+EOT6S62Y92GW37UJU/pWz0B0R3TzTlA9EdwnjMe/tH5vRLVD72g/MMTbQmhx6umusyHe3DtZat+i1eulu0eyYk+DAfsia9vc1tn4q3LDk/vKZm+8mGvs+sTa9LarDwajT/lNfsd+CKM8XEfVBTi5Pgk/JwLrX+9S9Hl0VZTfk0+pX+/T9HluxuJyI5UAsoJsxCgEC/SJ8JJXXNQ4cvQKaFwbECVO7r1VLYmxXSpRXiPzcPRB8jceELvsR/w7EsNbYera2tzlNhMu2LurRr1Gcj2gZUJa9RT7W301iCLgtdv2rcpa6e4lErY0mK8crVKxW/XlLWvLKbadPTvDHXNgNLbhzQbYXPGLRSNGxVSOaqfMCLyRpUeng1pUipRWb2dNUVjbQsRbjbib8pIEdXumYmN3YxoSbfVWTDcW3hDCxWSKCzsgJT1xTOmCDReeIhJVPf/AGWppCsqKXToM1hmykELrx0On7UoOyNqvkUMV6PR10KkC178Rwm0VKQYEMAQwsQdQQeIIlP2j8mVKoxKVHS54ZQ1uoXuL+MvqGvibF0UxtbQ6oV8bg7E1RCbTIGpIuACQBqPHQ/zPXGlCsjMqIHYllRc1lAYnQC/bL9sndynh6Sp9oV1NSqFZiT4aDsErW+GzxSrU61Oy3I0FgMykG4HdCYKuKWQsZ4Hj81TJS9rMRT6h8nlIur1XcsCCyjLlPO17Xt19fZLth8Lc3JA958pH4bFBlDD84Bh4i8fUK4GvXJqajMoElSbncNwUE09jhjU1hqnKODIZcdb+cPT2oGl2HAZIDDdFxuItqOUZptE3jTa+Otx4HTz4ekiqOM149sjc/NOAyVoTGwoxgPGQHzvSJXGXNhx7YukSsrdRdTwhqlJWU36jxkBs+vbidZN03BU90TnjCeS6Bmq462JE8RFVV6R75yebSdsrQDRCKTK8O//ADWof+7iOP6utNYMx/DHNtRrc8RWHmKol1sg5S/8fuhKr9K3LDHoL90ekWTA4M/Rr9wekJMm/tHmimhRO9v/AKfi/wC7t6iUPeinbZ2L/wD1FP8AlUhL7vWPyDFfqCPeJRt8Vts7Ef2tpr/pU/4TTbOP4cI/y/7BCyau+bkw+TMdCuep6fo8kdoYRKmAoYkgisai3IZrENWyMpUm1rGR/wAmovTxA62QfuvJbHLkwVGgeNOlh6ni1anf1ljVOIqTY54m/TDmuM/LF+B9VN7kGzVgbHK7Wv25T/ulmqYgysbmHWsf+43uyj4SyNMzXPPSkfNE6yqXygbRZPYleI9o2tm45F4HsJit0doNWwis/EM6X6wGNjGvyij7L9XUP4T8J3cdvyJfv1PxmXpaDsqM2zuc/FyiiP4xVhzT0Hmns0qMKPQ80UGiLTsmISRlaKLQSieYyPDcpLrPILeXAGrTFgDlbX9IAkar3W1ElMTi0QXdlUDmxAjSptBCNGGo53HGWmzo3tma8NJGh8ckNUuaYyL5pxhCFRR2Dh8I5puSbCMcChqWA7jbW0uex9mUqYuLljYEsQe+w5TXkDQKnHeoM4OoUzBSR1gXgqdFwekCLWvfTjwmi0MuUWAtbhG+0NkpVU3uCeqcwrqyvbuIuy9PRQ3RF9SbWMYYbEEfWN/LSPN59zKtGuauYezK5TqdNdL+F5XcZjRRJUmxDWNtTpxkLk8C6sKYu8eYTU8e4ysYE1K5BpnIh/PIzFu4cJbsFsdiVGZvS/gJH1jou2A1U3gMNfhJKjRKEknhB7K3UW5Zr687te/nH+0N1VqJlLuQNQHJax6wwsynuPgY7C8tOSd1b6qvVmuxPWYmQVDZho1nQ1K90Uj2TOXckEcDbprbW62IHEDjC4fF1arq1FqPshUyuoZ6zWtc9K5CsLjQE/wzM2xXiN0/SNsOOXhz4Kw/qmh4YAVKMZj2zW/5oO3FuPMuPjNfaY1gjbaQ/vbfjad2QOrLy+6bVfpW74L7NPuD0hoDA/Zp9wekPMhJ2ijBoozeZb4PEDrp2/eEoO/lb8iqL/8AYr/o3l+3kP5JW7Qo/emc77OLsjfnYtm8qNMfGaTZQuY+4k+aEmNg5J+TL7Ov99PwtJHeLF/lL0x/7dAceqrR0jHcGqPYYlgLAN6UyYx2jtAVMcbc3pj/ADKZ+EtpIy+qc7h9mqMOtG0fNSrxuSdKp66lT8dvhLKTKruZ9lU/WVP9UywIdZl60XndzRLWXbdVP5SGsKevGm/qAfWd3JH5En3nPmxkZ8quJOagAbXp1Tr2FDCbHxpo7IDKyq/sSyZrG7WuAAeJPC00cUbpNnRRtGd/coVpDJiT8yVqvOZpWNhbeq1R9I9O9uQUcpO1Np0lNmqUwRa4LDqg0tBLHuvyufZHF7QLkpwIq85OGBJySygm54jmLgjxGs65uLE3++EqfiBMSZy8IZLIzsuI8Uwsa7UKM2ngHYdCnhH11zIaT94YEg+Qg8PsAkDMEH9lWfTuMmcsXTJ5Szo6qSSQMeUNPG1rSQEfZ9BaSZVGnjxkthcSNNfjIOzEf1rCZytuv0mhLgAqyyu2Dxelr8euSiPKFS2qdByHhLHs3aNxry4D4zgeF2yfbV2cKinrIt13HUeyYptLc8LiGFcFgD0B0gDTv0A/6RX6t+oCbslcESD3pwCvTz6BkB17Occ4XXNFSNkbMC2CgKPIS6bFwtMcSC3ZKXTxuturqkpgtrZSLXjQQFxaDTAHCEle2bte/Eybo4gNwkwKSoXyhbkVMTXWtSqtSsgOdApIdCbXHGxBHAjhIjYuOZbYfEIlOsgOX2dhTrKOL0rAa8yuh1mn7To5qTAcRr5ShbSwSuCrg6HMCDZlYcGU8iOuZzbL2hzWPHVPDUHiPsj6UEgkahdeYvmy4+//AH83vv8AGbErECzEEi3Sta/aRwB7tO6YtiwTiXHAiow8Vv8Awg+yY7dI29xYZ/VPqjcNPNb9s1r0aZ66anzAjqNNkD6Cl+qp/hEdzGS9s8yjW6KM3hF8Ow6yvrMp+UNj85IH6Tt5pSHwmr7eH0J+8vqJlnygbOZsYWW/SBH+Hq8PWaPYbh0gv/l7IWpHVvyR9wR+R4n7zf6UrGyahOJp351Fvf7wPwlr3DpEYTEg/pN/pSvbIwJXEUiQftFPhfT4TQBwD5b/ADqqA9lnzetK3NX6Nh11Kn42Mn8tpB7pC1Nvvv8AjMnLzGVh/GdzVjGDhyVA+UmnmrYdf+xiD7hOYLYYq7MphVXPlQk5VLEAWtfj2R1vul8Xh+zDVz+8giNib00gqUjpkqBS7sEQgG98wBsL9k0tEZDBG2P5mUBNhD3F3zIJlupuxiRn9tRq0mCjKWFSmBfQ37LSy4DDqaVMsiZmpqxuFbUgH61tePGGw2+61XAdUQOG4VkZQASBd+7laM02hTpgIHosKYCBvaoLhdAbctAJaVTah7MMORvuIGWaa2SJxGPS3BSRM8pnJ4CZSysl5hOBYUCJqWAJNgALknQARA7kk0xe06dK3tWC5uF7/wBARtid5aCD7RWvwFM5z7uHjKnt7aaV6xKElQAoNr3A4kDquYFdyK9UhgwpqbaluI7ABf0mgioooWtkldY/RVzp3vJa0XCvOzdtJXHRbXXok9IW7I8Yyr7G3LGGbOlWoXtwIXIb8Rbjr13k1s7aa1QQeiysUZTyZeNoeyeOa/Rm9lA6NzO0nYaPcJjyvCMmWIDx2iarls7a+gvH20XVqRDEDMCNe6VLZ+LsbaeJitvbZUUWUHUjTLcmSB+S5ZVnD9FiL31IvykhRq9sqlDaDXOvE89Qf4d8cDa1tD0e/h58JD0qlMJ3K54XG2IsZZNn7WNuMz7Z7Fhm5dckP+IuosvmY2SrZD2ymiEu0Vz2tvXTooQSSzIxFuuxtfqlL2ZvB84vmFnXiP0u0RviNnO4LNc8es3troTzt7pB1UNKoGXQqf5ESqqqgVYwuFhuKnjb0RuDzVtZtZnmP2ety4Avqb99/wCMvmGrioqsPzvdrYiU7aK2RuxfhBaS8bi3vClqCCAVqezh9FT/AFa+gjmNdmt9FT/Vr+ERzMlL2iixomG2h9EfvL+ITPN9hfEeLcO2w+E0Lbj2on76DzYTNd8n/K2/rhLzZDesPH2Q9Qeqne7SZMLiLf2z5Uo1XAkNQe2n0V/EC3vHvj3Yz3wtfuqD/KEcMb0MOesUPw/yltI9zXnvPso2tGEfN6md2Psz95vxGTJEht2/s/E+pkriK4RWZuCKWPcASfSZ6oaXTEDij2EBlyqTv0pq4mmlJuklFlqdiuwbLftyjwPbKxtjA5AMuqhQDfr4Scw9YsXqv9aqxc9nUPDh4QG0lBTXrE1TP7cthGjcj3nf56dyp23lBkO/MctyhsZs7Jh6VTKvTvfTrPR90ZLhAer3y57awwGEQclKj3EStfN5LBUl7b95XZWYTZaYrQqiMNoY9aFJqlTRUFzz7APOVBPlHbUWUdWcEG3XllZDRSVDS5lvFHSTtjNir9XxCU1zVGVQObG3/mZ9vZvv7QNSpAimdCToz25W5L2c/dITHbcqV2uxNQ8gRYDkR1LJPc3dpcTUc1yxSmACguoYngt+Y0vLOKiho29NIbkeXIffyQj5XynCMkx3a2FiMQ4qUwQtyt3GVLc/veE1PD4bIipcnIoW5525xxRpKqhUAVVFgFFgAOQE6wlRV17qk2tYBFwwiPmgFZVt7dnMpWvQDAhgKmRsumlnOnLme6+gltZYNhGU1Q6F+IfypHsDxYqDo7brKheth3CBc2em1OqQLcSqtqO0XnsPvdhanCqgNr2c5D5GTOHwir9VQNb2Ggv15eF5S979xmZhUwqKw1L02I0NjZkLcO6XcFfFI7A82PHQepQL4C3MfPJTFXebD3stRWPUpvIvGbTapYhiAeFurtkZufug2aniEClL1FNOuutrMo7G156cOEsW7G7LLmbFLzISmbEDrbQ+UknqIosXW03b757kmMJtkoSnhyeYPkPjHNHZdWpoikntIC+JMvHzRcpCqgupGigcRblIndJg1Jewc9e+8rX7Q/DL2t04qcRdYNuorBbrYxBcVKCtxshq5T2Ho2vJTCYrEJ9thicp+th6lNvHIbGWoUolqP8AX9cJUu2m6TttafD/ANRPQgaEprhdqI6hBmVgAPZ1ENJ9NLgH6xtzBIvK3tinx89O305y11l01t5edpUt48QFUnTzA8/OEMnEzwGAju1QrY8N7o+7Fa6MP0XHv/8AEg9oPmpuRzX4R7uNVLiqeXtEHqT6yKw7XoAddL/bLLo8MhPDD6IaV3VaOfqtU2S96FP9Wn4RHl5HbOqWpKOpF9I4+cCYyZnXPNWLSLKP3lqfRKP0q9Ifvj+Ezffl7Yknrv6mX7eFiwpgcq9M+TX9Lyg78pmxKW1uGHk5/iJotkMs5t+DvZC1ByPgpLdikThqqm/TL+RpgX9YahRZcNhb9aN+y2Yr+IQ26lfNTW4tkAQ9tl4++OsfRy4fDdiUV8gsKqHkSW7/AGTmC7Qe73T7d5rU/E+pid7MTlwlS352VP8AEwB90FsF+h4n1jLf+qfmTkfm1KZ/eA+Mr6cD+uYT+4eqkluadwG8FV75wAAOyHxVVfm41GZ6igDS/wBYfASn4qs+a2Y8h1dnGXOtsSlTwdFlS9WoaTGobsekdADy4cP6F9PG2MtLjmShIjlYbgpbeKj+ROf0Qp/eH8ZS6eNFtZoG8y22fUPWqjzZZlTrqdDBtmASRuvx9gpajtBXDfTbAP0IIstmfv8AzV+PlK5u5uu2MqksSEXQtxt2AdcteO+0b759ZPbv/ZftfASzqP7Om/D3e+9DR/jSXcu7J3Yw9AdCmCebVLOx89B4STp4dVFkVVvrZQF9IpYoTIyTPebuJKtGsa3QJFp4xZiDGApy5aIZYQRLRwKSSs6dROGeWO70k3w9FhZCuVEUC4YdLlpbUDvjsJYafE+sUJ0R0s7pDw7homMYGrglcwB+b4p6Z0Vj7RPusSdO43HhLHIba3/VYf7tX/ZJKfrYmHQj0TZcgHKz0aoIGoii48v5H4jzjKjwX+uaxFTl3L8JXOpwDql054L2PxahbllA4XuB2W+EzDfLahZsotxly2x9Q9/+5pnmP+1p/f8A4TSbKpGtdiQk0pwrQN0dnGhhUDCzP9K3e1rDyAlGw20x7PLrdKdjodLC15qPPx+My7Z32dXvb/dCKN3S9I928j3UFaMAaBwPstH2XtkPQRkBKlQLnMNQLEcOsHyhv+M66qfC49RKVu39mnfV/wBkt+C5d0k/0mmeCSDv3qtkrZ2OsD5Jttnbi5RYEn21LS634m/uvKXvBjyzmpax9rVogMeBXI1/Jh4iWbeb6qf3in6PKxV/6Wt/fx/prJYaOOLDh4e5UgqJHnrFWDc4t82YjV8727WyLYeZtHu3tuU/ZIjkI6VEDISrEBeYy30jT5P/APpl/Xt6rAbzfa0u+l+MSvfG2Spsdx9grYPLIxbgpXd/Fo1K6OhGYniNNTx6pzeqtSbDVUerRBemSoNSncsOkoAvc6rM7b7U/rP4y37R+sv3RGuo2xzB4O+6aag4cNlR8cblW/SRSQOsDKfw38Za8Dt4NhsMrWvTqqjddqbMwNu6oP8ADKpU4n77+phtncP2h6GXU8TZGC+77IdjiFpO9lb/AJcP7Rpj33+EotPDKQLkS371f+m0u+l6SgD4n1lTs9toTb9xUlQ/rL//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0" name="Picture 8" descr="http://t2.gstatic.com/images?q=tbn:ANd9GcTlmVN994m2eh5pJM8I5GvgQaSaOFfMhbqvmyuoS-M0RUqCAYNe"/>
          <p:cNvPicPr>
            <a:picLocks noChangeAspect="1" noChangeArrowheads="1"/>
          </p:cNvPicPr>
          <p:nvPr/>
        </p:nvPicPr>
        <p:blipFill>
          <a:blip r:embed="rId2" cstate="print"/>
          <a:srcRect/>
          <a:stretch>
            <a:fillRect/>
          </a:stretch>
        </p:blipFill>
        <p:spPr bwMode="auto">
          <a:xfrm>
            <a:off x="1524001" y="1828801"/>
            <a:ext cx="3187700" cy="1914525"/>
          </a:xfrm>
          <a:prstGeom prst="rect">
            <a:avLst/>
          </a:prstGeom>
          <a:noFill/>
        </p:spPr>
      </p:pic>
      <p:pic>
        <p:nvPicPr>
          <p:cNvPr id="3082" name="Picture 10" descr="http://www.jankioil.com/full-images/refined-cottonseed-oil-701337.jpg"/>
          <p:cNvPicPr>
            <a:picLocks noChangeAspect="1" noChangeArrowheads="1"/>
          </p:cNvPicPr>
          <p:nvPr/>
        </p:nvPicPr>
        <p:blipFill>
          <a:blip r:embed="rId3" cstate="print"/>
          <a:srcRect/>
          <a:stretch>
            <a:fillRect/>
          </a:stretch>
        </p:blipFill>
        <p:spPr bwMode="auto">
          <a:xfrm>
            <a:off x="4978400" y="1676400"/>
            <a:ext cx="5537200" cy="2162176"/>
          </a:xfrm>
          <a:prstGeom prst="rect">
            <a:avLst/>
          </a:prstGeom>
          <a:noFill/>
        </p:spPr>
      </p:pic>
    </p:spTree>
    <p:extLst>
      <p:ext uri="{BB962C8B-B14F-4D97-AF65-F5344CB8AC3E}">
        <p14:creationId xmlns:p14="http://schemas.microsoft.com/office/powerpoint/2010/main" val="1929216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11074400" cy="523220"/>
          </a:xfrm>
          <a:prstGeom prst="rect">
            <a:avLst/>
          </a:prstGeom>
          <a:noFill/>
        </p:spPr>
        <p:txBody>
          <a:bodyPr wrap="square" rtlCol="0">
            <a:spAutoFit/>
          </a:bodyPr>
          <a:lstStyle/>
          <a:p>
            <a:pPr algn="ctr"/>
            <a:r>
              <a:rPr lang="en-US" sz="2800" b="1" dirty="0">
                <a:solidFill>
                  <a:srgbClr val="FF0000"/>
                </a:solidFill>
                <a:latin typeface="Tahoma" pitchFamily="34" charset="0"/>
                <a:ea typeface="Tahoma" pitchFamily="34" charset="0"/>
                <a:cs typeface="Tahoma" pitchFamily="34" charset="0"/>
              </a:rPr>
              <a:t>GM Labeling made mandatory</a:t>
            </a:r>
          </a:p>
        </p:txBody>
      </p:sp>
      <p:sp>
        <p:nvSpPr>
          <p:cNvPr id="61441" name="Rectangle 1"/>
          <p:cNvSpPr>
            <a:spLocks noChangeArrowheads="1"/>
          </p:cNvSpPr>
          <p:nvPr/>
        </p:nvSpPr>
        <p:spPr bwMode="auto">
          <a:xfrm>
            <a:off x="406400" y="1310045"/>
            <a:ext cx="11480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5750" algn="l"/>
              </a:tabLst>
            </a:pP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&gt;40 Countries (European Union, Australia, China, India, Japan and Russia) adopted labeling of GM products</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pic>
        <p:nvPicPr>
          <p:cNvPr id="614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35663" y="2675096"/>
            <a:ext cx="5676900" cy="3730014"/>
          </a:xfrm>
          <a:prstGeom prst="rect">
            <a:avLst/>
          </a:prstGeom>
          <a:noFill/>
          <a:ln w="9525">
            <a:noFill/>
            <a:miter lim="800000"/>
            <a:headEnd/>
            <a:tailEnd/>
          </a:ln>
          <a:effectLst/>
        </p:spPr>
      </p:pic>
    </p:spTree>
    <p:extLst>
      <p:ext uri="{BB962C8B-B14F-4D97-AF65-F5344CB8AC3E}">
        <p14:creationId xmlns:p14="http://schemas.microsoft.com/office/powerpoint/2010/main" val="1420191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b="47188"/>
          <a:stretch>
            <a:fillRect/>
          </a:stretch>
        </p:blipFill>
        <p:spPr bwMode="auto">
          <a:xfrm>
            <a:off x="2265930" y="4753260"/>
            <a:ext cx="7830476" cy="1786360"/>
          </a:xfrm>
          <a:prstGeom prst="rect">
            <a:avLst/>
          </a:prstGeom>
          <a:noFill/>
          <a:ln w="9525">
            <a:noFill/>
            <a:miter lim="800000"/>
            <a:headEnd/>
            <a:tailEnd/>
          </a:ln>
        </p:spPr>
      </p:pic>
      <p:pic>
        <p:nvPicPr>
          <p:cNvPr id="52227" name="Picture 6"/>
          <p:cNvPicPr>
            <a:picLocks noChangeAspect="1" noChangeArrowheads="1"/>
          </p:cNvPicPr>
          <p:nvPr/>
        </p:nvPicPr>
        <p:blipFill>
          <a:blip r:embed="rId3" cstate="print"/>
          <a:srcRect/>
          <a:stretch>
            <a:fillRect/>
          </a:stretch>
        </p:blipFill>
        <p:spPr bwMode="auto">
          <a:xfrm>
            <a:off x="4267201" y="304801"/>
            <a:ext cx="3324385" cy="4439507"/>
          </a:xfrm>
          <a:prstGeom prst="rect">
            <a:avLst/>
          </a:prstGeom>
          <a:noFill/>
          <a:ln w="9525">
            <a:noFill/>
            <a:miter lim="800000"/>
            <a:headEnd/>
            <a:tailEnd/>
          </a:ln>
        </p:spPr>
      </p:pic>
      <p:pic>
        <p:nvPicPr>
          <p:cNvPr id="4" name="Picture 3">
            <a:extLst>
              <a:ext uri="{FF2B5EF4-FFF2-40B4-BE49-F238E27FC236}">
                <a16:creationId xmlns:a16="http://schemas.microsoft.com/office/drawing/2014/main" id="{BF51F42C-24B0-4995-A0B3-7A669A347F9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550370" y="158569"/>
            <a:ext cx="506999" cy="608400"/>
          </a:xfrm>
          <a:prstGeom prst="rect">
            <a:avLst/>
          </a:prstGeom>
        </p:spPr>
      </p:pic>
    </p:spTree>
    <p:extLst>
      <p:ext uri="{BB962C8B-B14F-4D97-AF65-F5344CB8AC3E}">
        <p14:creationId xmlns:p14="http://schemas.microsoft.com/office/powerpoint/2010/main" val="1975059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5700" y="0"/>
            <a:ext cx="9877567" cy="6858000"/>
          </a:xfrm>
          <a:prstGeom prst="rect">
            <a:avLst/>
          </a:prstGeom>
        </p:spPr>
      </p:pic>
      <p:pic>
        <p:nvPicPr>
          <p:cNvPr id="3" name="Picture 2">
            <a:extLst>
              <a:ext uri="{FF2B5EF4-FFF2-40B4-BE49-F238E27FC236}">
                <a16:creationId xmlns:a16="http://schemas.microsoft.com/office/drawing/2014/main" id="{BF51F42C-24B0-4995-A0B3-7A669A347F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50370" y="158569"/>
            <a:ext cx="506999" cy="608400"/>
          </a:xfrm>
          <a:prstGeom prst="rect">
            <a:avLst/>
          </a:prstGeom>
        </p:spPr>
      </p:pic>
    </p:spTree>
    <p:extLst>
      <p:ext uri="{BB962C8B-B14F-4D97-AF65-F5344CB8AC3E}">
        <p14:creationId xmlns:p14="http://schemas.microsoft.com/office/powerpoint/2010/main" val="266942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a:srcRect/>
          <a:stretch>
            <a:fillRect/>
          </a:stretch>
        </p:blipFill>
        <p:spPr bwMode="auto">
          <a:xfrm>
            <a:off x="508001" y="3886201"/>
            <a:ext cx="11288524" cy="2662237"/>
          </a:xfrm>
          <a:prstGeom prst="rect">
            <a:avLst/>
          </a:prstGeom>
          <a:noFill/>
          <a:ln w="9525">
            <a:noFill/>
            <a:miter lim="800000"/>
            <a:headEnd/>
            <a:tailEnd/>
          </a:ln>
          <a:effectLst/>
        </p:spPr>
      </p:pic>
      <p:sp>
        <p:nvSpPr>
          <p:cNvPr id="3" name="Right Arrow 2"/>
          <p:cNvSpPr/>
          <p:nvPr/>
        </p:nvSpPr>
        <p:spPr>
          <a:xfrm>
            <a:off x="5791200" y="4495800"/>
            <a:ext cx="812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2844800" y="685800"/>
            <a:ext cx="8331200" cy="523220"/>
          </a:xfrm>
          <a:prstGeom prst="rect">
            <a:avLst/>
          </a:prstGeom>
          <a:noFill/>
        </p:spPr>
        <p:txBody>
          <a:bodyPr wrap="square" rtlCol="0">
            <a:spAutoFit/>
          </a:bodyPr>
          <a:lstStyle/>
          <a:p>
            <a:pPr algn="ctr"/>
            <a:r>
              <a:rPr lang="en-IN" sz="2800" b="1" dirty="0">
                <a:latin typeface="Tahoma" pitchFamily="34" charset="0"/>
                <a:ea typeface="Tahoma" pitchFamily="34" charset="0"/>
                <a:cs typeface="Tahoma" pitchFamily="34" charset="0"/>
              </a:rPr>
              <a:t>Gossypol Reduction in seeds</a:t>
            </a:r>
          </a:p>
        </p:txBody>
      </p:sp>
      <p:pic>
        <p:nvPicPr>
          <p:cNvPr id="5" name="Picture 5"/>
          <p:cNvPicPr>
            <a:picLocks noChangeAspect="1" noChangeArrowheads="1"/>
          </p:cNvPicPr>
          <p:nvPr/>
        </p:nvPicPr>
        <p:blipFill>
          <a:blip r:embed="rId3" cstate="print"/>
          <a:srcRect/>
          <a:stretch>
            <a:fillRect/>
          </a:stretch>
        </p:blipFill>
        <p:spPr bwMode="auto">
          <a:xfrm>
            <a:off x="711200" y="838200"/>
            <a:ext cx="1919037" cy="2514600"/>
          </a:xfrm>
          <a:prstGeom prst="rect">
            <a:avLst/>
          </a:prstGeom>
          <a:noFill/>
        </p:spPr>
      </p:pic>
      <p:sp>
        <p:nvSpPr>
          <p:cNvPr id="6" name="TextBox 5"/>
          <p:cNvSpPr txBox="1"/>
          <p:nvPr/>
        </p:nvSpPr>
        <p:spPr>
          <a:xfrm>
            <a:off x="4267200" y="1219201"/>
            <a:ext cx="6502400" cy="461665"/>
          </a:xfrm>
          <a:prstGeom prst="rect">
            <a:avLst/>
          </a:prstGeom>
          <a:noFill/>
        </p:spPr>
        <p:txBody>
          <a:bodyPr wrap="square" rtlCol="0">
            <a:spAutoFit/>
          </a:bodyPr>
          <a:lstStyle/>
          <a:p>
            <a:r>
              <a:rPr lang="en-IN" sz="2400" b="1" dirty="0"/>
              <a:t>Dr </a:t>
            </a:r>
            <a:r>
              <a:rPr lang="en-IN" sz="2400" b="1" dirty="0" err="1"/>
              <a:t>Kirthi</a:t>
            </a:r>
            <a:r>
              <a:rPr lang="en-IN" sz="2400" b="1" dirty="0"/>
              <a:t> </a:t>
            </a:r>
            <a:r>
              <a:rPr lang="en-IN" sz="2400" b="1" dirty="0" err="1"/>
              <a:t>Rathore</a:t>
            </a:r>
            <a:r>
              <a:rPr lang="en-IN" sz="2400" b="1" dirty="0"/>
              <a:t>, Texas 2006</a:t>
            </a:r>
          </a:p>
        </p:txBody>
      </p:sp>
      <p:pic>
        <p:nvPicPr>
          <p:cNvPr id="7" name="Picture 6">
            <a:extLst>
              <a:ext uri="{FF2B5EF4-FFF2-40B4-BE49-F238E27FC236}">
                <a16:creationId xmlns:a16="http://schemas.microsoft.com/office/drawing/2014/main" id="{BF51F42C-24B0-4995-A0B3-7A669A347F9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550370" y="158569"/>
            <a:ext cx="506999" cy="608400"/>
          </a:xfrm>
          <a:prstGeom prst="rect">
            <a:avLst/>
          </a:prstGeom>
        </p:spPr>
      </p:pic>
    </p:spTree>
    <p:extLst>
      <p:ext uri="{BB962C8B-B14F-4D97-AF65-F5344CB8AC3E}">
        <p14:creationId xmlns:p14="http://schemas.microsoft.com/office/powerpoint/2010/main" val="1165669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5413" y="3861049"/>
            <a:ext cx="10657184" cy="830997"/>
          </a:xfrm>
          <a:prstGeom prst="rect">
            <a:avLst/>
          </a:prstGeom>
          <a:noFill/>
        </p:spPr>
        <p:txBody>
          <a:bodyPr wrap="square" rtlCol="0">
            <a:spAutoFit/>
          </a:bodyPr>
          <a:lstStyle/>
          <a:p>
            <a:pPr algn="ctr"/>
            <a:r>
              <a:rPr lang="en-IN" sz="4800" b="1" dirty="0">
                <a:latin typeface="Apple Chancery"/>
                <a:ea typeface="Tahoma" pitchFamily="34" charset="0"/>
                <a:cs typeface="Apple Chancery"/>
              </a:rPr>
              <a:t>Thank You</a:t>
            </a:r>
          </a:p>
        </p:txBody>
      </p:sp>
      <p:pic>
        <p:nvPicPr>
          <p:cNvPr id="20377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59397" y="1988840"/>
            <a:ext cx="1612711" cy="1656184"/>
          </a:xfrm>
          <a:prstGeom prst="rect">
            <a:avLst/>
          </a:prstGeom>
          <a:noFill/>
          <a:ln w="9525">
            <a:noFill/>
            <a:miter lim="800000"/>
            <a:headEnd/>
            <a:tailEnd/>
          </a:ln>
        </p:spPr>
      </p:pic>
    </p:spTree>
    <p:extLst>
      <p:ext uri="{BB962C8B-B14F-4D97-AF65-F5344CB8AC3E}">
        <p14:creationId xmlns:p14="http://schemas.microsoft.com/office/powerpoint/2010/main" val="1432423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78213" y="0"/>
            <a:ext cx="5248658" cy="6858000"/>
          </a:xfrm>
          <a:prstGeom prst="rect">
            <a:avLst/>
          </a:prstGeom>
        </p:spPr>
      </p:pic>
      <p:sp>
        <p:nvSpPr>
          <p:cNvPr id="3" name="TextBox 2"/>
          <p:cNvSpPr txBox="1"/>
          <p:nvPr/>
        </p:nvSpPr>
        <p:spPr>
          <a:xfrm>
            <a:off x="519575" y="158734"/>
            <a:ext cx="5556579" cy="707886"/>
          </a:xfrm>
          <a:prstGeom prst="rect">
            <a:avLst/>
          </a:prstGeom>
          <a:noFill/>
        </p:spPr>
        <p:txBody>
          <a:bodyPr wrap="square" rtlCol="0">
            <a:spAutoFit/>
          </a:bodyPr>
          <a:lstStyle/>
          <a:p>
            <a:pPr algn="ctr"/>
            <a:r>
              <a:rPr lang="en-US" sz="4000" b="1" dirty="0">
                <a:solidFill>
                  <a:srgbClr val="75B6E5"/>
                </a:solidFill>
                <a:latin typeface="Tahoma"/>
                <a:cs typeface="Tahoma"/>
              </a:rPr>
              <a:t>Two Major Traits</a:t>
            </a:r>
          </a:p>
        </p:txBody>
      </p:sp>
      <p:sp>
        <p:nvSpPr>
          <p:cNvPr id="4" name="TextBox 3"/>
          <p:cNvSpPr txBox="1"/>
          <p:nvPr/>
        </p:nvSpPr>
        <p:spPr>
          <a:xfrm>
            <a:off x="505143" y="6075156"/>
            <a:ext cx="5469983" cy="584776"/>
          </a:xfrm>
          <a:prstGeom prst="rect">
            <a:avLst/>
          </a:prstGeom>
          <a:noFill/>
        </p:spPr>
        <p:txBody>
          <a:bodyPr wrap="square" rtlCol="0">
            <a:spAutoFit/>
          </a:bodyPr>
          <a:lstStyle/>
          <a:p>
            <a:pPr algn="ctr"/>
            <a:r>
              <a:rPr lang="en-US" sz="3200" dirty="0">
                <a:latin typeface="Tahoma"/>
                <a:cs typeface="Tahoma"/>
              </a:rPr>
              <a:t>Insect Resistance</a:t>
            </a:r>
          </a:p>
        </p:txBody>
      </p:sp>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4401" y="1096702"/>
            <a:ext cx="3297053" cy="2166174"/>
          </a:xfrm>
          <a:prstGeom prst="rect">
            <a:avLst/>
          </a:prstGeom>
          <a:noFill/>
          <a:ln>
            <a:noFill/>
          </a:ln>
        </p:spPr>
      </p:pic>
      <p:sp>
        <p:nvSpPr>
          <p:cNvPr id="7" name="TextBox 6"/>
          <p:cNvSpPr txBox="1"/>
          <p:nvPr/>
        </p:nvSpPr>
        <p:spPr>
          <a:xfrm>
            <a:off x="426619" y="3341496"/>
            <a:ext cx="5469983" cy="584776"/>
          </a:xfrm>
          <a:prstGeom prst="rect">
            <a:avLst/>
          </a:prstGeom>
          <a:noFill/>
        </p:spPr>
        <p:txBody>
          <a:bodyPr wrap="square" rtlCol="0">
            <a:spAutoFit/>
          </a:bodyPr>
          <a:lstStyle/>
          <a:p>
            <a:pPr algn="ctr"/>
            <a:r>
              <a:rPr lang="en-US" sz="3200" dirty="0">
                <a:latin typeface="Tahoma"/>
                <a:cs typeface="Tahoma"/>
              </a:rPr>
              <a:t>Herbicide Tolerance</a:t>
            </a:r>
          </a:p>
        </p:txBody>
      </p:sp>
      <p:pic>
        <p:nvPicPr>
          <p:cNvPr id="8" name="Picture 7"/>
          <p:cNvPicPr/>
          <p:nvPr/>
        </p:nvPicPr>
        <p:blipFill rotWithShape="1">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t="20481" b="22226"/>
          <a:stretch/>
        </p:blipFill>
        <p:spPr bwMode="auto">
          <a:xfrm>
            <a:off x="1226777" y="4199219"/>
            <a:ext cx="3917532" cy="1854309"/>
          </a:xfrm>
          <a:prstGeom prst="rect">
            <a:avLst/>
          </a:prstGeom>
          <a:noFill/>
          <a:ln>
            <a:noFill/>
          </a:ln>
          <a:extLst>
            <a:ext uri="{53640926-AAD7-44d8-BBD7-CCE9431645EC}">
              <a14:shadowObscured xmlns="" xmlns:a14="http://schemas.microsoft.com/office/drawing/2010/main"/>
            </a:ext>
          </a:extLst>
        </p:spPr>
      </p:pic>
      <p:pic>
        <p:nvPicPr>
          <p:cNvPr id="9" name="Picture 8">
            <a:extLst>
              <a:ext uri="{FF2B5EF4-FFF2-40B4-BE49-F238E27FC236}">
                <a16:creationId xmlns:a16="http://schemas.microsoft.com/office/drawing/2014/main" id="{BF51F42C-24B0-4995-A0B3-7A669A347F9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550370" y="158569"/>
            <a:ext cx="506999" cy="608400"/>
          </a:xfrm>
          <a:prstGeom prst="rect">
            <a:avLst/>
          </a:prstGeom>
        </p:spPr>
      </p:pic>
    </p:spTree>
    <p:extLst>
      <p:ext uri="{BB962C8B-B14F-4D97-AF65-F5344CB8AC3E}">
        <p14:creationId xmlns:p14="http://schemas.microsoft.com/office/powerpoint/2010/main" val="268357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http://southeastfarmpress.com/site-files/southeastfarmpress.com/files/imagecache/medium_img/uploads/2013/11/herticide-resistant-crops-engineered.jpg"/>
          <p:cNvPicPr>
            <a:picLocks noChangeAspect="1" noChangeArrowheads="1"/>
          </p:cNvPicPr>
          <p:nvPr/>
        </p:nvPicPr>
        <p:blipFill>
          <a:blip r:embed="rId2"/>
          <a:srcRect/>
          <a:stretch>
            <a:fillRect/>
          </a:stretch>
        </p:blipFill>
        <p:spPr bwMode="auto">
          <a:xfrm>
            <a:off x="2946401" y="3997568"/>
            <a:ext cx="6400800" cy="2708032"/>
          </a:xfrm>
          <a:prstGeom prst="rect">
            <a:avLst/>
          </a:prstGeom>
          <a:noFill/>
        </p:spPr>
      </p:pic>
      <p:pic>
        <p:nvPicPr>
          <p:cNvPr id="229380" name="Picture 4" descr="http://dingo.care2.com/pictures/greenliving/1217/1216972.large.jpg"/>
          <p:cNvPicPr>
            <a:picLocks noChangeAspect="1" noChangeArrowheads="1"/>
          </p:cNvPicPr>
          <p:nvPr/>
        </p:nvPicPr>
        <p:blipFill>
          <a:blip r:embed="rId3"/>
          <a:srcRect/>
          <a:stretch>
            <a:fillRect/>
          </a:stretch>
        </p:blipFill>
        <p:spPr bwMode="auto">
          <a:xfrm>
            <a:off x="2946401" y="993912"/>
            <a:ext cx="6405748" cy="2895600"/>
          </a:xfrm>
          <a:prstGeom prst="rect">
            <a:avLst/>
          </a:prstGeom>
          <a:noFill/>
        </p:spPr>
      </p:pic>
      <p:sp>
        <p:nvSpPr>
          <p:cNvPr id="4" name="TextBox 3"/>
          <p:cNvSpPr txBox="1"/>
          <p:nvPr/>
        </p:nvSpPr>
        <p:spPr>
          <a:xfrm>
            <a:off x="2438400" y="152401"/>
            <a:ext cx="7315200" cy="830997"/>
          </a:xfrm>
          <a:prstGeom prst="rect">
            <a:avLst/>
          </a:prstGeom>
          <a:noFill/>
        </p:spPr>
        <p:txBody>
          <a:bodyPr wrap="square" rtlCol="0">
            <a:spAutoFit/>
          </a:bodyPr>
          <a:lstStyle/>
          <a:p>
            <a:pPr algn="ctr"/>
            <a:r>
              <a:rPr lang="en-IN" sz="2400" dirty="0">
                <a:latin typeface="Tahoma" pitchFamily="34" charset="0"/>
                <a:ea typeface="Tahoma" pitchFamily="34" charset="0"/>
                <a:cs typeface="Tahoma" pitchFamily="34" charset="0"/>
              </a:rPr>
              <a:t>Herbicide Tolerant GM Cotton, Soybean, Maize, Rice, Canola </a:t>
            </a:r>
          </a:p>
        </p:txBody>
      </p:sp>
      <p:pic>
        <p:nvPicPr>
          <p:cNvPr id="5" name="Picture 4">
            <a:extLst>
              <a:ext uri="{FF2B5EF4-FFF2-40B4-BE49-F238E27FC236}">
                <a16:creationId xmlns:a16="http://schemas.microsoft.com/office/drawing/2014/main" id="{BF51F42C-24B0-4995-A0B3-7A669A347F9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550370" y="158569"/>
            <a:ext cx="506999" cy="608400"/>
          </a:xfrm>
          <a:prstGeom prst="rect">
            <a:avLst/>
          </a:prstGeom>
        </p:spPr>
      </p:pic>
    </p:spTree>
    <p:extLst>
      <p:ext uri="{BB962C8B-B14F-4D97-AF65-F5344CB8AC3E}">
        <p14:creationId xmlns:p14="http://schemas.microsoft.com/office/powerpoint/2010/main" val="4159665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2438400" y="381000"/>
            <a:ext cx="6502400" cy="1169551"/>
          </a:xfrm>
          <a:prstGeom prst="rect">
            <a:avLst/>
          </a:prstGeom>
          <a:noFill/>
          <a:ln w="9525">
            <a:noFill/>
            <a:miter lim="800000"/>
            <a:headEnd/>
            <a:tailEnd/>
          </a:ln>
          <a:effectLst/>
        </p:spPr>
        <p:txBody>
          <a:bodyPr>
            <a:spAutoFit/>
          </a:bodyPr>
          <a:lstStyle/>
          <a:p>
            <a:pPr algn="just"/>
            <a:r>
              <a:rPr lang="en-US" sz="1400" b="1" i="1">
                <a:solidFill>
                  <a:srgbClr val="FF0000"/>
                </a:solidFill>
                <a:latin typeface="Tahoma" pitchFamily="34" charset="0"/>
                <a:cs typeface="Tahoma" pitchFamily="34" charset="0"/>
              </a:rPr>
              <a:t>Bacillus thuringiensis</a:t>
            </a:r>
            <a:r>
              <a:rPr lang="en-US" sz="1400" b="1">
                <a:solidFill>
                  <a:srgbClr val="FF0000"/>
                </a:solidFill>
                <a:latin typeface="Tahoma" pitchFamily="34" charset="0"/>
                <a:cs typeface="Tahoma" pitchFamily="34" charset="0"/>
              </a:rPr>
              <a:t> (Bt) is a gram positive soil bacterium that produces insecticidal proteins. </a:t>
            </a:r>
            <a:endParaRPr lang="en-US" sz="1400">
              <a:solidFill>
                <a:srgbClr val="FF0000"/>
              </a:solidFill>
              <a:latin typeface="Tahoma" pitchFamily="34" charset="0"/>
              <a:cs typeface="Times New Roman" pitchFamily="18" charset="0"/>
            </a:endParaRPr>
          </a:p>
          <a:p>
            <a:pPr algn="just" eaLnBrk="0" hangingPunct="0"/>
            <a:r>
              <a:rPr lang="en-US" sz="1400" b="1">
                <a:latin typeface="Tahoma" pitchFamily="34" charset="0"/>
                <a:cs typeface="Tahoma" pitchFamily="34" charset="0"/>
              </a:rPr>
              <a:t>Bt was discovered by Ishawata in 1901 in Japan &amp; first used commercially in France in 1938. </a:t>
            </a:r>
            <a:endParaRPr lang="en-US" sz="1400">
              <a:latin typeface="Tahoma" pitchFamily="34" charset="0"/>
              <a:cs typeface="Times New Roman" pitchFamily="18" charset="0"/>
            </a:endParaRPr>
          </a:p>
          <a:p>
            <a:pPr algn="just" eaLnBrk="0" hangingPunct="0"/>
            <a:r>
              <a:rPr lang="en-US" sz="1400" b="1">
                <a:latin typeface="Tahoma" pitchFamily="34" charset="0"/>
                <a:cs typeface="Tahoma" pitchFamily="34" charset="0"/>
              </a:rPr>
              <a:t>There are 67 subspecies of </a:t>
            </a:r>
            <a:r>
              <a:rPr lang="en-US" sz="1400" b="1" i="1">
                <a:latin typeface="Tahoma" pitchFamily="34" charset="0"/>
                <a:cs typeface="Tahoma" pitchFamily="34" charset="0"/>
              </a:rPr>
              <a:t>B. thuringiensis</a:t>
            </a:r>
            <a:r>
              <a:rPr lang="en-US" sz="1400" b="1">
                <a:latin typeface="Tahoma" pitchFamily="34" charset="0"/>
                <a:cs typeface="Tahoma" pitchFamily="34" charset="0"/>
              </a:rPr>
              <a:t>.  </a:t>
            </a:r>
            <a:endParaRPr lang="en-US" sz="1400">
              <a:latin typeface="Tahoma" pitchFamily="34" charset="0"/>
            </a:endParaRPr>
          </a:p>
        </p:txBody>
      </p:sp>
      <p:pic>
        <p:nvPicPr>
          <p:cNvPr id="63491" name="Picture 3" descr="crystal"/>
          <p:cNvPicPr>
            <a:picLocks noChangeAspect="1" noChangeArrowheads="1"/>
          </p:cNvPicPr>
          <p:nvPr/>
        </p:nvPicPr>
        <p:blipFill>
          <a:blip r:embed="rId2" cstate="print"/>
          <a:srcRect/>
          <a:stretch>
            <a:fillRect/>
          </a:stretch>
        </p:blipFill>
        <p:spPr bwMode="auto">
          <a:xfrm>
            <a:off x="9245600" y="304801"/>
            <a:ext cx="2575984" cy="2174875"/>
          </a:xfrm>
          <a:prstGeom prst="rect">
            <a:avLst/>
          </a:prstGeom>
          <a:noFill/>
        </p:spPr>
      </p:pic>
      <p:sp>
        <p:nvSpPr>
          <p:cNvPr id="63492" name="Rectangle 4"/>
          <p:cNvSpPr>
            <a:spLocks noChangeArrowheads="1"/>
          </p:cNvSpPr>
          <p:nvPr/>
        </p:nvSpPr>
        <p:spPr bwMode="auto">
          <a:xfrm>
            <a:off x="304800" y="1676401"/>
            <a:ext cx="8839200" cy="830997"/>
          </a:xfrm>
          <a:prstGeom prst="rect">
            <a:avLst/>
          </a:prstGeom>
          <a:noFill/>
          <a:ln w="9525">
            <a:noFill/>
            <a:miter lim="800000"/>
            <a:headEnd/>
            <a:tailEnd/>
          </a:ln>
          <a:effectLst/>
        </p:spPr>
        <p:txBody>
          <a:bodyPr>
            <a:spAutoFit/>
          </a:bodyPr>
          <a:lstStyle/>
          <a:p>
            <a:r>
              <a:rPr lang="en-US" sz="2400" b="1" dirty="0">
                <a:latin typeface="Tahoma" pitchFamily="34" charset="0"/>
                <a:cs typeface="Tahoma" pitchFamily="34" charset="0"/>
              </a:rPr>
              <a:t>There are 329 Cry toxins, 17 </a:t>
            </a:r>
            <a:r>
              <a:rPr lang="en-US" sz="2400" b="1" dirty="0" err="1">
                <a:latin typeface="Tahoma" pitchFamily="34" charset="0"/>
                <a:cs typeface="Tahoma" pitchFamily="34" charset="0"/>
              </a:rPr>
              <a:t>Cyt</a:t>
            </a:r>
            <a:r>
              <a:rPr lang="en-US" sz="2400" b="1" dirty="0">
                <a:latin typeface="Tahoma" pitchFamily="34" charset="0"/>
                <a:cs typeface="Tahoma" pitchFamily="34" charset="0"/>
              </a:rPr>
              <a:t> toxins and 65 VIP toxins reported from Bt</a:t>
            </a:r>
          </a:p>
        </p:txBody>
      </p:sp>
      <p:sp>
        <p:nvSpPr>
          <p:cNvPr id="63493" name="Text Box 5"/>
          <p:cNvSpPr txBox="1">
            <a:spLocks noChangeArrowheads="1"/>
          </p:cNvSpPr>
          <p:nvPr/>
        </p:nvSpPr>
        <p:spPr bwMode="auto">
          <a:xfrm>
            <a:off x="304800" y="381000"/>
            <a:ext cx="1828800" cy="1189038"/>
          </a:xfrm>
          <a:prstGeom prst="rect">
            <a:avLst/>
          </a:prstGeom>
          <a:noFill/>
          <a:ln w="9525">
            <a:noFill/>
            <a:miter lim="800000"/>
            <a:headEnd/>
            <a:tailEnd/>
          </a:ln>
          <a:effectLst/>
        </p:spPr>
        <p:txBody>
          <a:bodyPr>
            <a:spAutoFit/>
          </a:bodyPr>
          <a:lstStyle/>
          <a:p>
            <a:pPr>
              <a:spcBef>
                <a:spcPct val="50000"/>
              </a:spcBef>
            </a:pPr>
            <a:r>
              <a:rPr lang="en-US" sz="7200" b="1">
                <a:solidFill>
                  <a:srgbClr val="660066"/>
                </a:solidFill>
                <a:latin typeface="Tahoma" pitchFamily="34" charset="0"/>
              </a:rPr>
              <a:t>Bt</a:t>
            </a:r>
          </a:p>
        </p:txBody>
      </p:sp>
      <p:pic>
        <p:nvPicPr>
          <p:cNvPr id="63494" name="Picture 6"/>
          <p:cNvPicPr>
            <a:picLocks noChangeAspect="1" noChangeArrowheads="1"/>
          </p:cNvPicPr>
          <p:nvPr/>
        </p:nvPicPr>
        <p:blipFill>
          <a:blip r:embed="rId3" cstate="print"/>
          <a:srcRect/>
          <a:stretch>
            <a:fillRect/>
          </a:stretch>
        </p:blipFill>
        <p:spPr bwMode="auto">
          <a:xfrm>
            <a:off x="3657600" y="2667000"/>
            <a:ext cx="8128000" cy="3913188"/>
          </a:xfrm>
          <a:prstGeom prst="rect">
            <a:avLst/>
          </a:prstGeom>
          <a:noFill/>
        </p:spPr>
      </p:pic>
      <p:pic>
        <p:nvPicPr>
          <p:cNvPr id="63495" name="Picture 7" descr="fig1"/>
          <p:cNvPicPr>
            <a:picLocks noChangeAspect="1" noChangeArrowheads="1"/>
          </p:cNvPicPr>
          <p:nvPr/>
        </p:nvPicPr>
        <p:blipFill>
          <a:blip r:embed="rId4" cstate="print"/>
          <a:srcRect/>
          <a:stretch>
            <a:fillRect/>
          </a:stretch>
        </p:blipFill>
        <p:spPr bwMode="auto">
          <a:xfrm>
            <a:off x="203201" y="3124200"/>
            <a:ext cx="3441700" cy="3467100"/>
          </a:xfrm>
          <a:prstGeom prst="rect">
            <a:avLst/>
          </a:prstGeom>
          <a:noFill/>
        </p:spPr>
      </p:pic>
      <p:pic>
        <p:nvPicPr>
          <p:cNvPr id="8" name="Picture 7">
            <a:extLst>
              <a:ext uri="{FF2B5EF4-FFF2-40B4-BE49-F238E27FC236}">
                <a16:creationId xmlns:a16="http://schemas.microsoft.com/office/drawing/2014/main" id="{BF51F42C-24B0-4995-A0B3-7A669A347F9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06043" y="5973980"/>
            <a:ext cx="506999" cy="608400"/>
          </a:xfrm>
          <a:prstGeom prst="rect">
            <a:avLst/>
          </a:prstGeom>
        </p:spPr>
      </p:pic>
    </p:spTree>
    <p:extLst>
      <p:ext uri="{BB962C8B-B14F-4D97-AF65-F5344CB8AC3E}">
        <p14:creationId xmlns:p14="http://schemas.microsoft.com/office/powerpoint/2010/main" val="2206947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3352800" y="1752601"/>
          <a:ext cx="5486400" cy="1960563"/>
        </p:xfrm>
        <a:graphic>
          <a:graphicData uri="http://schemas.openxmlformats.org/presentationml/2006/ole">
            <mc:AlternateContent xmlns:mc="http://schemas.openxmlformats.org/markup-compatibility/2006">
              <mc:Choice xmlns:v="urn:schemas-microsoft-com:vml" Requires="v">
                <p:oleObj spid="_x0000_s1110" name="Image" r:id="rId3" imgW="2933333" imgH="1396825" progId="">
                  <p:embed/>
                </p:oleObj>
              </mc:Choice>
              <mc:Fallback>
                <p:oleObj name="Image" r:id="rId3" imgW="2933333" imgH="139682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752601"/>
                        <a:ext cx="5486400" cy="1960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1443" name="Text Box 3"/>
          <p:cNvSpPr txBox="1">
            <a:spLocks noChangeArrowheads="1"/>
          </p:cNvSpPr>
          <p:nvPr/>
        </p:nvSpPr>
        <p:spPr bwMode="auto">
          <a:xfrm>
            <a:off x="609600" y="152400"/>
            <a:ext cx="9956800" cy="579438"/>
          </a:xfrm>
          <a:prstGeom prst="rect">
            <a:avLst/>
          </a:prstGeom>
          <a:noFill/>
          <a:ln w="9525">
            <a:noFill/>
            <a:miter lim="800000"/>
            <a:headEnd/>
            <a:tailEnd/>
          </a:ln>
          <a:effectLst/>
        </p:spPr>
        <p:txBody>
          <a:bodyPr>
            <a:spAutoFit/>
          </a:bodyPr>
          <a:lstStyle/>
          <a:p>
            <a:pPr>
              <a:spcBef>
                <a:spcPct val="50000"/>
              </a:spcBef>
            </a:pPr>
            <a:r>
              <a:rPr lang="en-US" sz="3200" b="1" i="1">
                <a:latin typeface="Times New Roman" pitchFamily="18" charset="0"/>
              </a:rPr>
              <a:t>Bacillus thuringiensis</a:t>
            </a:r>
          </a:p>
        </p:txBody>
      </p:sp>
      <p:pic>
        <p:nvPicPr>
          <p:cNvPr id="61444" name="Picture 4" descr="cat2"/>
          <p:cNvPicPr>
            <a:picLocks noChangeAspect="1" noChangeArrowheads="1" noCrop="1"/>
          </p:cNvPicPr>
          <p:nvPr/>
        </p:nvPicPr>
        <p:blipFill>
          <a:blip r:embed="rId5" cstate="print"/>
          <a:srcRect/>
          <a:stretch>
            <a:fillRect/>
          </a:stretch>
        </p:blipFill>
        <p:spPr bwMode="auto">
          <a:xfrm>
            <a:off x="711200" y="838201"/>
            <a:ext cx="10668000" cy="930275"/>
          </a:xfrm>
          <a:prstGeom prst="rect">
            <a:avLst/>
          </a:prstGeom>
          <a:noFill/>
        </p:spPr>
      </p:pic>
      <p:pic>
        <p:nvPicPr>
          <p:cNvPr id="61445" name="Picture 5" descr="File:Bacillus thuringiensis.JPG">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96000" y="3810001"/>
            <a:ext cx="5283200" cy="2690813"/>
          </a:xfrm>
          <a:prstGeom prst="rect">
            <a:avLst/>
          </a:prstGeom>
          <a:noFill/>
        </p:spPr>
      </p:pic>
      <p:graphicFrame>
        <p:nvGraphicFramePr>
          <p:cNvPr id="61446" name="Object 6"/>
          <p:cNvGraphicFramePr>
            <a:graphicFrameLocks noChangeAspect="1"/>
          </p:cNvGraphicFramePr>
          <p:nvPr/>
        </p:nvGraphicFramePr>
        <p:xfrm>
          <a:off x="812800" y="3822701"/>
          <a:ext cx="5080000" cy="2690813"/>
        </p:xfrm>
        <a:graphic>
          <a:graphicData uri="http://schemas.openxmlformats.org/presentationml/2006/ole">
            <mc:AlternateContent xmlns:mc="http://schemas.openxmlformats.org/markup-compatibility/2006">
              <mc:Choice xmlns:v="urn:schemas-microsoft-com:vml" Requires="v">
                <p:oleObj spid="_x0000_s1111" name="Bitmap Image" r:id="rId8" imgW="2657846" imgH="1876190" progId="PBrush">
                  <p:embed/>
                </p:oleObj>
              </mc:Choice>
              <mc:Fallback>
                <p:oleObj name="Bitmap Image" r:id="rId8" imgW="2657846" imgH="1876190" progId="PBrus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2800" y="3822701"/>
                        <a:ext cx="5080000" cy="2690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7" name="Picture 6">
            <a:extLst>
              <a:ext uri="{FF2B5EF4-FFF2-40B4-BE49-F238E27FC236}">
                <a16:creationId xmlns:a16="http://schemas.microsoft.com/office/drawing/2014/main" id="{BF51F42C-24B0-4995-A0B3-7A669A347F97}"/>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1550370" y="158569"/>
            <a:ext cx="506999" cy="608400"/>
          </a:xfrm>
          <a:prstGeom prst="rect">
            <a:avLst/>
          </a:prstGeom>
        </p:spPr>
      </p:pic>
    </p:spTree>
    <p:extLst>
      <p:ext uri="{BB962C8B-B14F-4D97-AF65-F5344CB8AC3E}">
        <p14:creationId xmlns:p14="http://schemas.microsoft.com/office/powerpoint/2010/main" val="607936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1117600" y="1981201"/>
            <a:ext cx="2336800" cy="1000125"/>
          </a:xfrm>
          <a:prstGeom prst="rect">
            <a:avLst/>
          </a:prstGeom>
          <a:noFill/>
          <a:ln w="9525">
            <a:noFill/>
            <a:miter lim="800000"/>
            <a:headEnd/>
            <a:tailEnd/>
          </a:ln>
          <a:effectLst/>
        </p:spPr>
      </p:pic>
      <p:sp>
        <p:nvSpPr>
          <p:cNvPr id="3" name="Right Arrow 2"/>
          <p:cNvSpPr/>
          <p:nvPr/>
        </p:nvSpPr>
        <p:spPr>
          <a:xfrm>
            <a:off x="3657600" y="2286000"/>
            <a:ext cx="711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44" name="Picture 4" descr="http://t2.gstatic.com/images?q=tbn:ANd9GcTBBgU9utttbPMlHQfswFVEhFcpcmfBxxnXBr_tL62Mwmn8GEd2aQ"/>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0401" y="1828800"/>
            <a:ext cx="831273" cy="1371600"/>
          </a:xfrm>
          <a:prstGeom prst="rect">
            <a:avLst/>
          </a:prstGeom>
          <a:noFill/>
        </p:spPr>
      </p:pic>
      <p:pic>
        <p:nvPicPr>
          <p:cNvPr id="35845" name="Picture 5"/>
          <p:cNvPicPr>
            <a:picLocks noChangeAspect="1" noChangeArrowheads="1"/>
          </p:cNvPicPr>
          <p:nvPr/>
        </p:nvPicPr>
        <p:blipFill>
          <a:blip r:embed="rId4" cstate="print"/>
          <a:srcRect/>
          <a:stretch>
            <a:fillRect/>
          </a:stretch>
        </p:blipFill>
        <p:spPr bwMode="auto">
          <a:xfrm>
            <a:off x="6400800" y="1676400"/>
            <a:ext cx="1788160" cy="1676400"/>
          </a:xfrm>
          <a:prstGeom prst="rect">
            <a:avLst/>
          </a:prstGeom>
          <a:noFill/>
          <a:ln w="9525">
            <a:noFill/>
            <a:miter lim="800000"/>
            <a:headEnd/>
            <a:tailEnd/>
          </a:ln>
          <a:effectLst/>
        </p:spPr>
      </p:pic>
      <p:sp>
        <p:nvSpPr>
          <p:cNvPr id="6" name="Right Arrow 5"/>
          <p:cNvSpPr/>
          <p:nvPr/>
        </p:nvSpPr>
        <p:spPr>
          <a:xfrm>
            <a:off x="5486400" y="2286000"/>
            <a:ext cx="711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46" name="Picture 6"/>
          <p:cNvPicPr>
            <a:picLocks noChangeAspect="1" noChangeArrowheads="1"/>
          </p:cNvPicPr>
          <p:nvPr/>
        </p:nvPicPr>
        <p:blipFill>
          <a:blip r:embed="rId5" cstate="print"/>
          <a:srcRect/>
          <a:stretch>
            <a:fillRect/>
          </a:stretch>
        </p:blipFill>
        <p:spPr bwMode="auto">
          <a:xfrm>
            <a:off x="9652000" y="1447800"/>
            <a:ext cx="1447800" cy="1924050"/>
          </a:xfrm>
          <a:prstGeom prst="rect">
            <a:avLst/>
          </a:prstGeom>
          <a:noFill/>
          <a:ln w="9525">
            <a:noFill/>
            <a:miter lim="800000"/>
            <a:headEnd/>
            <a:tailEnd/>
          </a:ln>
          <a:effectLst/>
        </p:spPr>
      </p:pic>
      <p:sp>
        <p:nvSpPr>
          <p:cNvPr id="8" name="Right Arrow 7"/>
          <p:cNvSpPr/>
          <p:nvPr/>
        </p:nvSpPr>
        <p:spPr>
          <a:xfrm>
            <a:off x="8432800" y="2362200"/>
            <a:ext cx="711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65600" y="3276600"/>
            <a:ext cx="1320800" cy="338554"/>
          </a:xfrm>
          <a:prstGeom prst="rect">
            <a:avLst/>
          </a:prstGeom>
          <a:noFill/>
        </p:spPr>
        <p:txBody>
          <a:bodyPr wrap="square" rtlCol="0">
            <a:spAutoFit/>
          </a:bodyPr>
          <a:lstStyle/>
          <a:p>
            <a:pPr algn="ctr"/>
            <a:r>
              <a:rPr lang="en-US" sz="1600" b="1" i="1" dirty="0">
                <a:latin typeface="Times New Roman" pitchFamily="18" charset="0"/>
                <a:cs typeface="Times New Roman" pitchFamily="18" charset="0"/>
              </a:rPr>
              <a:t>Bt gene</a:t>
            </a:r>
          </a:p>
        </p:txBody>
      </p:sp>
      <p:sp>
        <p:nvSpPr>
          <p:cNvPr id="10" name="TextBox 9"/>
          <p:cNvSpPr txBox="1"/>
          <p:nvPr/>
        </p:nvSpPr>
        <p:spPr>
          <a:xfrm>
            <a:off x="6299200" y="3276600"/>
            <a:ext cx="2438400" cy="369332"/>
          </a:xfrm>
          <a:prstGeom prst="rect">
            <a:avLst/>
          </a:prstGeom>
          <a:noFill/>
        </p:spPr>
        <p:txBody>
          <a:bodyPr wrap="square" rtlCol="0">
            <a:spAutoFit/>
          </a:bodyPr>
          <a:lstStyle/>
          <a:p>
            <a:r>
              <a:rPr lang="en-US" b="1" i="1" dirty="0">
                <a:latin typeface="Times New Roman" pitchFamily="18" charset="0"/>
                <a:cs typeface="Times New Roman" pitchFamily="18" charset="0"/>
              </a:rPr>
              <a:t>Cotton plant cell</a:t>
            </a:r>
          </a:p>
        </p:txBody>
      </p:sp>
      <p:sp>
        <p:nvSpPr>
          <p:cNvPr id="11" name="TextBox 10"/>
          <p:cNvSpPr txBox="1"/>
          <p:nvPr/>
        </p:nvSpPr>
        <p:spPr>
          <a:xfrm>
            <a:off x="8839200" y="3276600"/>
            <a:ext cx="2946400" cy="400110"/>
          </a:xfrm>
          <a:prstGeom prst="rect">
            <a:avLst/>
          </a:prstGeom>
          <a:noFill/>
        </p:spPr>
        <p:txBody>
          <a:bodyPr wrap="square" rtlCol="0">
            <a:spAutoFit/>
          </a:bodyPr>
          <a:lstStyle/>
          <a:p>
            <a:pPr algn="ctr"/>
            <a:r>
              <a:rPr lang="en-US" sz="2000" b="1" i="1" dirty="0">
                <a:latin typeface="Times New Roman" pitchFamily="18" charset="0"/>
                <a:cs typeface="Times New Roman" pitchFamily="18" charset="0"/>
              </a:rPr>
              <a:t>Bt Cotton</a:t>
            </a:r>
          </a:p>
        </p:txBody>
      </p:sp>
      <p:pic>
        <p:nvPicPr>
          <p:cNvPr id="13" name="Picture 4" descr="cat2"/>
          <p:cNvPicPr>
            <a:picLocks noChangeAspect="1" noChangeArrowheads="1" noCrop="1"/>
          </p:cNvPicPr>
          <p:nvPr/>
        </p:nvPicPr>
        <p:blipFill>
          <a:blip r:embed="rId6" cstate="print"/>
          <a:srcRect/>
          <a:stretch>
            <a:fillRect/>
          </a:stretch>
        </p:blipFill>
        <p:spPr bwMode="auto">
          <a:xfrm flipH="1">
            <a:off x="304800" y="5029201"/>
            <a:ext cx="10668000" cy="930275"/>
          </a:xfrm>
          <a:prstGeom prst="rect">
            <a:avLst/>
          </a:prstGeom>
          <a:noFill/>
        </p:spPr>
      </p:pic>
      <p:pic>
        <p:nvPicPr>
          <p:cNvPr id="14" name="Picture 6"/>
          <p:cNvPicPr>
            <a:picLocks noChangeAspect="1" noChangeArrowheads="1"/>
          </p:cNvPicPr>
          <p:nvPr/>
        </p:nvPicPr>
        <p:blipFill>
          <a:blip r:embed="rId5" cstate="print"/>
          <a:srcRect/>
          <a:stretch>
            <a:fillRect/>
          </a:stretch>
        </p:blipFill>
        <p:spPr bwMode="auto">
          <a:xfrm>
            <a:off x="10261600" y="4495800"/>
            <a:ext cx="1447800" cy="1924050"/>
          </a:xfrm>
          <a:prstGeom prst="rect">
            <a:avLst/>
          </a:prstGeom>
          <a:noFill/>
          <a:ln w="9525">
            <a:noFill/>
            <a:miter lim="800000"/>
            <a:headEnd/>
            <a:tailEnd/>
          </a:ln>
          <a:effectLst/>
        </p:spPr>
      </p:pic>
      <p:sp>
        <p:nvSpPr>
          <p:cNvPr id="15" name="TextBox 14"/>
          <p:cNvSpPr txBox="1"/>
          <p:nvPr/>
        </p:nvSpPr>
        <p:spPr>
          <a:xfrm>
            <a:off x="711200" y="533400"/>
            <a:ext cx="10871200" cy="523220"/>
          </a:xfrm>
          <a:prstGeom prst="rect">
            <a:avLst/>
          </a:prstGeom>
          <a:noFill/>
        </p:spPr>
        <p:txBody>
          <a:bodyPr wrap="square" rtlCol="0">
            <a:spAutoFit/>
          </a:bodyPr>
          <a:lstStyle/>
          <a:p>
            <a:pPr algn="ctr"/>
            <a:r>
              <a:rPr lang="en-US" sz="2800" b="1" dirty="0">
                <a:latin typeface="Tahoma" pitchFamily="34" charset="0"/>
                <a:ea typeface="Tahoma" pitchFamily="34" charset="0"/>
                <a:cs typeface="Tahoma" pitchFamily="34" charset="0"/>
              </a:rPr>
              <a:t>Development of Bt cotton</a:t>
            </a:r>
          </a:p>
        </p:txBody>
      </p:sp>
      <p:pic>
        <p:nvPicPr>
          <p:cNvPr id="16" name="Picture 15">
            <a:extLst>
              <a:ext uri="{FF2B5EF4-FFF2-40B4-BE49-F238E27FC236}">
                <a16:creationId xmlns:a16="http://schemas.microsoft.com/office/drawing/2014/main" id="{BF51F42C-24B0-4995-A0B3-7A669A347F9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550370" y="158569"/>
            <a:ext cx="506999" cy="608400"/>
          </a:xfrm>
          <a:prstGeom prst="rect">
            <a:avLst/>
          </a:prstGeom>
        </p:spPr>
      </p:pic>
    </p:spTree>
    <p:extLst>
      <p:ext uri="{BB962C8B-B14F-4D97-AF65-F5344CB8AC3E}">
        <p14:creationId xmlns:p14="http://schemas.microsoft.com/office/powerpoint/2010/main" val="126225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8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Lst>
  </p:timing>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6824</TotalTime>
  <Words>1061</Words>
  <Application>Microsoft Macintosh PowerPoint</Application>
  <PresentationFormat>Widescreen</PresentationFormat>
  <Paragraphs>267</Paragraphs>
  <Slides>41</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52" baseType="lpstr">
      <vt:lpstr>Apple Chancery</vt:lpstr>
      <vt:lpstr>Arial</vt:lpstr>
      <vt:lpstr>Baskerville Old Face</vt:lpstr>
      <vt:lpstr>Book Antiqua</vt:lpstr>
      <vt:lpstr>Calibri</vt:lpstr>
      <vt:lpstr>Calibri Light</vt:lpstr>
      <vt:lpstr>Tahoma</vt:lpstr>
      <vt:lpstr>Times New Roman</vt:lpstr>
      <vt:lpstr>Office Theme</vt:lpstr>
      <vt:lpstr>Image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Pyramiding genes   for resistance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Gibson</dc:creator>
  <cp:lastModifiedBy>Keshav Kranthi</cp:lastModifiedBy>
  <cp:revision>741</cp:revision>
  <dcterms:created xsi:type="dcterms:W3CDTF">2017-08-17T18:12:00Z</dcterms:created>
  <dcterms:modified xsi:type="dcterms:W3CDTF">2018-07-25T15:20:29Z</dcterms:modified>
</cp:coreProperties>
</file>