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662" r:id="rId2"/>
    <p:sldId id="767" r:id="rId3"/>
    <p:sldId id="773" r:id="rId4"/>
    <p:sldId id="768" r:id="rId5"/>
    <p:sldId id="770" r:id="rId6"/>
    <p:sldId id="756" r:id="rId7"/>
    <p:sldId id="757" r:id="rId8"/>
    <p:sldId id="759" r:id="rId9"/>
    <p:sldId id="771" r:id="rId10"/>
    <p:sldId id="763" r:id="rId11"/>
    <p:sldId id="716" r:id="rId12"/>
    <p:sldId id="760" r:id="rId13"/>
    <p:sldId id="761" r:id="rId14"/>
    <p:sldId id="762" r:id="rId15"/>
    <p:sldId id="731" r:id="rId16"/>
    <p:sldId id="776" r:id="rId17"/>
    <p:sldId id="738" r:id="rId18"/>
    <p:sldId id="743" r:id="rId19"/>
    <p:sldId id="744" r:id="rId20"/>
    <p:sldId id="745" r:id="rId21"/>
    <p:sldId id="746" r:id="rId22"/>
    <p:sldId id="774" r:id="rId23"/>
    <p:sldId id="748" r:id="rId24"/>
    <p:sldId id="752" r:id="rId25"/>
    <p:sldId id="722" r:id="rId26"/>
    <p:sldId id="808" r:id="rId27"/>
    <p:sldId id="803" r:id="rId28"/>
    <p:sldId id="80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B2"/>
    <a:srgbClr val="8C241A"/>
    <a:srgbClr val="FD9733"/>
    <a:srgbClr val="A01331"/>
    <a:srgbClr val="A88E4A"/>
    <a:srgbClr val="219B21"/>
    <a:srgbClr val="26FF15"/>
    <a:srgbClr val="FD9330"/>
    <a:srgbClr val="FECC66"/>
    <a:srgbClr val="E2B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8" autoAdjust="0"/>
    <p:restoredTop sz="93409" autoAdjust="0"/>
  </p:normalViewPr>
  <p:slideViewPr>
    <p:cSldViewPr snapToGrid="0">
      <p:cViewPr varScale="1">
        <p:scale>
          <a:sx n="122" d="100"/>
          <a:sy n="122" d="100"/>
        </p:scale>
        <p:origin x="79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5" d="100"/>
        <a:sy n="155" d="100"/>
      </p:scale>
      <p:origin x="0" y="17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kranthi:Documents:DOCS:RECORDER:2017:Draft%20manuscripts:ICAC%20Area-Prod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shav:Downloads:ICAC%20Area-Prod%20Graphs-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kranthi:Desktop:quality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51450777159703E-2"/>
          <c:y val="2.0927066290327302E-2"/>
          <c:w val="0.92656342503214195"/>
          <c:h val="0.78009759098433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Sheet9!$D$15</c:f>
              <c:strCache>
                <c:ptCount val="1"/>
                <c:pt idx="0">
                  <c:v>Yield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E55-CC4F-BC55-2C29F164C0BE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7E55-CC4F-BC55-2C29F164C0B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5-7E55-CC4F-BC55-2C29F164C0B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7E55-CC4F-BC55-2C29F164C0BE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9-7E55-CC4F-BC55-2C29F164C0BE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B-7E55-CC4F-BC55-2C29F164C0BE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D-7E55-CC4F-BC55-2C29F164C0BE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F-7E55-CC4F-BC55-2C29F164C0BE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1-7E55-CC4F-BC55-2C29F164C0BE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3-7E55-CC4F-BC55-2C29F164C0BE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5-7E55-CC4F-BC55-2C29F164C0BE}"/>
              </c:ext>
            </c:extLst>
          </c:dPt>
          <c:dPt>
            <c:idx val="24"/>
            <c:invertIfNegative val="0"/>
            <c:bubble3D val="0"/>
            <c:spPr>
              <a:solidFill>
                <a:srgbClr val="990000"/>
              </a:solidFill>
            </c:spPr>
            <c:extLst>
              <c:ext xmlns:c16="http://schemas.microsoft.com/office/drawing/2014/chart" uri="{C3380CC4-5D6E-409C-BE32-E72D297353CC}">
                <c16:uniqueId val="{00000017-7E55-CC4F-BC55-2C29F164C0BE}"/>
              </c:ext>
            </c:extLst>
          </c:dPt>
          <c:dPt>
            <c:idx val="25"/>
            <c:invertIfNegative val="0"/>
            <c:bubble3D val="0"/>
            <c:spPr>
              <a:solidFill>
                <a:srgbClr val="990000"/>
              </a:solidFill>
            </c:spPr>
            <c:extLst>
              <c:ext xmlns:c16="http://schemas.microsoft.com/office/drawing/2014/chart" uri="{C3380CC4-5D6E-409C-BE32-E72D297353CC}">
                <c16:uniqueId val="{00000019-7E55-CC4F-BC55-2C29F164C0BE}"/>
              </c:ext>
            </c:extLst>
          </c:dPt>
          <c:dPt>
            <c:idx val="26"/>
            <c:invertIfNegative val="0"/>
            <c:bubble3D val="0"/>
            <c:spPr>
              <a:solidFill>
                <a:srgbClr val="990000"/>
              </a:solidFill>
            </c:spPr>
            <c:extLst>
              <c:ext xmlns:c16="http://schemas.microsoft.com/office/drawing/2014/chart" uri="{C3380CC4-5D6E-409C-BE32-E72D297353CC}">
                <c16:uniqueId val="{0000001B-7E55-CC4F-BC55-2C29F164C0BE}"/>
              </c:ext>
            </c:extLst>
          </c:dPt>
          <c:dPt>
            <c:idx val="27"/>
            <c:invertIfNegative val="0"/>
            <c:bubble3D val="0"/>
            <c:spPr>
              <a:solidFill>
                <a:srgbClr val="990000"/>
              </a:solidFill>
            </c:spPr>
            <c:extLst>
              <c:ext xmlns:c16="http://schemas.microsoft.com/office/drawing/2014/chart" uri="{C3380CC4-5D6E-409C-BE32-E72D297353CC}">
                <c16:uniqueId val="{0000001D-7E55-CC4F-BC55-2C29F164C0BE}"/>
              </c:ext>
            </c:extLst>
          </c:dPt>
          <c:dPt>
            <c:idx val="28"/>
            <c:invertIfNegative val="0"/>
            <c:bubble3D val="0"/>
            <c:spPr>
              <a:solidFill>
                <a:srgbClr val="990000"/>
              </a:solidFill>
            </c:spPr>
            <c:extLst>
              <c:ext xmlns:c16="http://schemas.microsoft.com/office/drawing/2014/chart" uri="{C3380CC4-5D6E-409C-BE32-E72D297353CC}">
                <c16:uniqueId val="{0000001F-7E55-CC4F-BC55-2C29F164C0BE}"/>
              </c:ext>
            </c:extLst>
          </c:dPt>
          <c:dPt>
            <c:idx val="29"/>
            <c:invertIfNegative val="0"/>
            <c:bubble3D val="0"/>
            <c:spPr>
              <a:solidFill>
                <a:srgbClr val="990000"/>
              </a:solidFill>
            </c:spPr>
            <c:extLst>
              <c:ext xmlns:c16="http://schemas.microsoft.com/office/drawing/2014/chart" uri="{C3380CC4-5D6E-409C-BE32-E72D297353CC}">
                <c16:uniqueId val="{00000021-7E55-CC4F-BC55-2C29F164C0BE}"/>
              </c:ext>
            </c:extLst>
          </c:dPt>
          <c:dPt>
            <c:idx val="30"/>
            <c:invertIfNegative val="0"/>
            <c:bubble3D val="0"/>
            <c:spPr>
              <a:solidFill>
                <a:srgbClr val="990000"/>
              </a:solidFill>
            </c:spPr>
            <c:extLst>
              <c:ext xmlns:c16="http://schemas.microsoft.com/office/drawing/2014/chart" uri="{C3380CC4-5D6E-409C-BE32-E72D297353CC}">
                <c16:uniqueId val="{00000023-7E55-CC4F-BC55-2C29F164C0BE}"/>
              </c:ext>
            </c:extLst>
          </c:dPt>
          <c:dPt>
            <c:idx val="31"/>
            <c:invertIfNegative val="0"/>
            <c:bubble3D val="0"/>
            <c:spPr>
              <a:solidFill>
                <a:srgbClr val="C80706"/>
              </a:solidFill>
            </c:spPr>
            <c:extLst>
              <c:ext xmlns:c16="http://schemas.microsoft.com/office/drawing/2014/chart" uri="{C3380CC4-5D6E-409C-BE32-E72D297353CC}">
                <c16:uniqueId val="{00000025-7E55-CC4F-BC55-2C29F164C0BE}"/>
              </c:ext>
            </c:extLst>
          </c:dPt>
          <c:dPt>
            <c:idx val="32"/>
            <c:invertIfNegative val="0"/>
            <c:bubble3D val="0"/>
            <c:spPr>
              <a:solidFill>
                <a:srgbClr val="990000"/>
              </a:solidFill>
            </c:spPr>
            <c:extLst>
              <c:ext xmlns:c16="http://schemas.microsoft.com/office/drawing/2014/chart" uri="{C3380CC4-5D6E-409C-BE32-E72D297353CC}">
                <c16:uniqueId val="{00000027-7E55-CC4F-BC55-2C29F164C0BE}"/>
              </c:ext>
            </c:extLst>
          </c:dPt>
          <c:dPt>
            <c:idx val="33"/>
            <c:invertIfNegative val="0"/>
            <c:bubble3D val="0"/>
            <c:spPr>
              <a:solidFill>
                <a:srgbClr val="990000"/>
              </a:solidFill>
            </c:spPr>
            <c:extLst>
              <c:ext xmlns:c16="http://schemas.microsoft.com/office/drawing/2014/chart" uri="{C3380CC4-5D6E-409C-BE32-E72D297353CC}">
                <c16:uniqueId val="{00000029-7E55-CC4F-BC55-2C29F164C0BE}"/>
              </c:ext>
            </c:extLst>
          </c:dPt>
          <c:dPt>
            <c:idx val="34"/>
            <c:invertIfNegative val="0"/>
            <c:bubble3D val="0"/>
            <c:spPr>
              <a:solidFill>
                <a:srgbClr val="990000"/>
              </a:solidFill>
            </c:spPr>
            <c:extLst>
              <c:ext xmlns:c16="http://schemas.microsoft.com/office/drawing/2014/chart" uri="{C3380CC4-5D6E-409C-BE32-E72D297353CC}">
                <c16:uniqueId val="{0000002B-7E55-CC4F-BC55-2C29F164C0BE}"/>
              </c:ext>
            </c:extLst>
          </c:dPt>
          <c:dPt>
            <c:idx val="35"/>
            <c:invertIfNegative val="0"/>
            <c:bubble3D val="0"/>
            <c:spPr>
              <a:solidFill>
                <a:srgbClr val="990000"/>
              </a:solidFill>
            </c:spPr>
            <c:extLst>
              <c:ext xmlns:c16="http://schemas.microsoft.com/office/drawing/2014/chart" uri="{C3380CC4-5D6E-409C-BE32-E72D297353CC}">
                <c16:uniqueId val="{0000002D-7E55-CC4F-BC55-2C29F164C0BE}"/>
              </c:ext>
            </c:extLst>
          </c:dPt>
          <c:dPt>
            <c:idx val="36"/>
            <c:invertIfNegative val="0"/>
            <c:bubble3D val="0"/>
            <c:spPr>
              <a:solidFill>
                <a:srgbClr val="990000"/>
              </a:solidFill>
            </c:spPr>
            <c:extLst>
              <c:ext xmlns:c16="http://schemas.microsoft.com/office/drawing/2014/chart" uri="{C3380CC4-5D6E-409C-BE32-E72D297353CC}">
                <c16:uniqueId val="{0000002F-7E55-CC4F-BC55-2C29F164C0BE}"/>
              </c:ext>
            </c:extLst>
          </c:dPt>
          <c:dPt>
            <c:idx val="37"/>
            <c:invertIfNegative val="0"/>
            <c:bubble3D val="0"/>
            <c:spPr>
              <a:solidFill>
                <a:srgbClr val="990000"/>
              </a:solidFill>
            </c:spPr>
            <c:extLst>
              <c:ext xmlns:c16="http://schemas.microsoft.com/office/drawing/2014/chart" uri="{C3380CC4-5D6E-409C-BE32-E72D297353CC}">
                <c16:uniqueId val="{00000031-7E55-CC4F-BC55-2C29F164C0BE}"/>
              </c:ext>
            </c:extLst>
          </c:dPt>
          <c:dPt>
            <c:idx val="38"/>
            <c:invertIfNegative val="0"/>
            <c:bubble3D val="0"/>
            <c:spPr>
              <a:solidFill>
                <a:srgbClr val="990000"/>
              </a:solidFill>
            </c:spPr>
            <c:extLst>
              <c:ext xmlns:c16="http://schemas.microsoft.com/office/drawing/2014/chart" uri="{C3380CC4-5D6E-409C-BE32-E72D297353CC}">
                <c16:uniqueId val="{00000033-7E55-CC4F-BC55-2C29F164C0BE}"/>
              </c:ext>
            </c:extLst>
          </c:dPt>
          <c:dPt>
            <c:idx val="39"/>
            <c:invertIfNegative val="0"/>
            <c:bubble3D val="0"/>
            <c:spPr>
              <a:solidFill>
                <a:srgbClr val="990000"/>
              </a:solidFill>
            </c:spPr>
            <c:extLst>
              <c:ext xmlns:c16="http://schemas.microsoft.com/office/drawing/2014/chart" uri="{C3380CC4-5D6E-409C-BE32-E72D297353CC}">
                <c16:uniqueId val="{00000035-7E55-CC4F-BC55-2C29F164C0BE}"/>
              </c:ext>
            </c:extLst>
          </c:dPt>
          <c:cat>
            <c:strRef>
              <c:f>Sheet9!$C$16:$C$55</c:f>
              <c:strCache>
                <c:ptCount val="40"/>
                <c:pt idx="0">
                  <c:v>Aus</c:v>
                </c:pt>
                <c:pt idx="1">
                  <c:v>Turkey</c:v>
                </c:pt>
                <c:pt idx="2">
                  <c:v>China</c:v>
                </c:pt>
                <c:pt idx="3">
                  <c:v>Mexico</c:v>
                </c:pt>
                <c:pt idx="4">
                  <c:v>Brazil</c:v>
                </c:pt>
                <c:pt idx="5">
                  <c:v>Greece</c:v>
                </c:pt>
                <c:pt idx="6">
                  <c:v>Syria</c:v>
                </c:pt>
                <c:pt idx="7">
                  <c:v>USA</c:v>
                </c:pt>
                <c:pt idx="8">
                  <c:v>Egypt</c:v>
                </c:pt>
                <c:pt idx="9">
                  <c:v>Spain</c:v>
                </c:pt>
                <c:pt idx="10">
                  <c:v>Iran</c:v>
                </c:pt>
                <c:pt idx="11">
                  <c:v>Colombia</c:v>
                </c:pt>
                <c:pt idx="12">
                  <c:v>Peru</c:v>
                </c:pt>
                <c:pt idx="13">
                  <c:v>Kryzk</c:v>
                </c:pt>
                <c:pt idx="14">
                  <c:v>Azerbai</c:v>
                </c:pt>
                <c:pt idx="15">
                  <c:v>Pakistan</c:v>
                </c:pt>
                <c:pt idx="16">
                  <c:v>Uzbek</c:v>
                </c:pt>
                <c:pt idx="17">
                  <c:v>Myanmar</c:v>
                </c:pt>
                <c:pt idx="18">
                  <c:v>Bangla</c:v>
                </c:pt>
                <c:pt idx="19">
                  <c:v>Kazak</c:v>
                </c:pt>
                <c:pt idx="20">
                  <c:v>Turkmenistan</c:v>
                </c:pt>
                <c:pt idx="21">
                  <c:v>India</c:v>
                </c:pt>
                <c:pt idx="22">
                  <c:v>Argentina</c:v>
                </c:pt>
                <c:pt idx="23">
                  <c:v>Tajikistan</c:v>
                </c:pt>
                <c:pt idx="24">
                  <c:v>Sudan</c:v>
                </c:pt>
                <c:pt idx="25">
                  <c:v>Cameroon</c:v>
                </c:pt>
                <c:pt idx="26">
                  <c:v>CoteD</c:v>
                </c:pt>
                <c:pt idx="27">
                  <c:v>Ethiopia</c:v>
                </c:pt>
                <c:pt idx="28">
                  <c:v>Mali</c:v>
                </c:pt>
                <c:pt idx="29">
                  <c:v>Benin</c:v>
                </c:pt>
                <c:pt idx="30">
                  <c:v>Burkina</c:v>
                </c:pt>
                <c:pt idx="31">
                  <c:v>Uganda</c:v>
                </c:pt>
                <c:pt idx="32">
                  <c:v>Zambia</c:v>
                </c:pt>
                <c:pt idx="33">
                  <c:v>Togo</c:v>
                </c:pt>
                <c:pt idx="34">
                  <c:v>Malawi</c:v>
                </c:pt>
                <c:pt idx="35">
                  <c:v>Chad</c:v>
                </c:pt>
                <c:pt idx="36">
                  <c:v>Tanzania</c:v>
                </c:pt>
                <c:pt idx="37">
                  <c:v>Nigeria</c:v>
                </c:pt>
                <c:pt idx="38">
                  <c:v>Zimbabwe</c:v>
                </c:pt>
                <c:pt idx="39">
                  <c:v>Mozambique</c:v>
                </c:pt>
              </c:strCache>
            </c:strRef>
          </c:cat>
          <c:val>
            <c:numRef>
              <c:f>Sheet9!$D$16:$D$55</c:f>
              <c:numCache>
                <c:formatCode>General</c:formatCode>
                <c:ptCount val="40"/>
                <c:pt idx="0">
                  <c:v>2268</c:v>
                </c:pt>
                <c:pt idx="1">
                  <c:v>1800</c:v>
                </c:pt>
                <c:pt idx="2">
                  <c:v>1707</c:v>
                </c:pt>
                <c:pt idx="3">
                  <c:v>1559.111201759365</c:v>
                </c:pt>
                <c:pt idx="4">
                  <c:v>1558.7599913588249</c:v>
                </c:pt>
                <c:pt idx="5">
                  <c:v>1008.7858098049639</c:v>
                </c:pt>
                <c:pt idx="6">
                  <c:v>982.86329745044236</c:v>
                </c:pt>
                <c:pt idx="7">
                  <c:v>973.49427155365947</c:v>
                </c:pt>
                <c:pt idx="8">
                  <c:v>858.04576825281504</c:v>
                </c:pt>
                <c:pt idx="9">
                  <c:v>828.09087982063977</c:v>
                </c:pt>
                <c:pt idx="10">
                  <c:v>824.49606232052986</c:v>
                </c:pt>
                <c:pt idx="11">
                  <c:v>815.96298558646038</c:v>
                </c:pt>
                <c:pt idx="12">
                  <c:v>814.49903904810401</c:v>
                </c:pt>
                <c:pt idx="13">
                  <c:v>810.49653618963839</c:v>
                </c:pt>
                <c:pt idx="14">
                  <c:v>755.94572079939439</c:v>
                </c:pt>
                <c:pt idx="15">
                  <c:v>711</c:v>
                </c:pt>
                <c:pt idx="16">
                  <c:v>683</c:v>
                </c:pt>
                <c:pt idx="17">
                  <c:v>633.73359261729399</c:v>
                </c:pt>
                <c:pt idx="18">
                  <c:v>633</c:v>
                </c:pt>
                <c:pt idx="19">
                  <c:v>559.18301836232968</c:v>
                </c:pt>
                <c:pt idx="20">
                  <c:v>535.6804031234484</c:v>
                </c:pt>
                <c:pt idx="21">
                  <c:v>535</c:v>
                </c:pt>
                <c:pt idx="22">
                  <c:v>521.80449161470528</c:v>
                </c:pt>
                <c:pt idx="23">
                  <c:v>486</c:v>
                </c:pt>
                <c:pt idx="24">
                  <c:v>480</c:v>
                </c:pt>
                <c:pt idx="25">
                  <c:v>454.95891781793182</c:v>
                </c:pt>
                <c:pt idx="26">
                  <c:v>432.38537434706888</c:v>
                </c:pt>
                <c:pt idx="27">
                  <c:v>423</c:v>
                </c:pt>
                <c:pt idx="28">
                  <c:v>397.68236522388253</c:v>
                </c:pt>
                <c:pt idx="29">
                  <c:v>385.00830034478349</c:v>
                </c:pt>
                <c:pt idx="30">
                  <c:v>384.95358270221192</c:v>
                </c:pt>
                <c:pt idx="31">
                  <c:v>372.664402173913</c:v>
                </c:pt>
                <c:pt idx="32">
                  <c:v>325.27706927514708</c:v>
                </c:pt>
                <c:pt idx="33">
                  <c:v>240.5888411888096</c:v>
                </c:pt>
                <c:pt idx="34">
                  <c:v>240.0977527754107</c:v>
                </c:pt>
                <c:pt idx="35">
                  <c:v>238.51916551886319</c:v>
                </c:pt>
                <c:pt idx="36">
                  <c:v>217.14369098873561</c:v>
                </c:pt>
                <c:pt idx="37">
                  <c:v>202.17933565623099</c:v>
                </c:pt>
                <c:pt idx="38">
                  <c:v>179.6565942150589</c:v>
                </c:pt>
                <c:pt idx="39">
                  <c:v>169.65486155356419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7E55-CC4F-BC55-2C29F164C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8003752"/>
        <c:axId val="1840920152"/>
      </c:barChart>
      <c:catAx>
        <c:axId val="2128003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840920152"/>
        <c:crosses val="autoZero"/>
        <c:auto val="1"/>
        <c:lblAlgn val="ctr"/>
        <c:lblOffset val="100"/>
        <c:noMultiLvlLbl val="0"/>
      </c:catAx>
      <c:valAx>
        <c:axId val="1840920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28003752"/>
        <c:crosses val="autoZero"/>
        <c:crossBetween val="between"/>
        <c:majorUnit val="2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1469816272966E-2"/>
          <c:y val="2.8299317302538599E-2"/>
          <c:w val="0.92877701953922398"/>
          <c:h val="0.89693254940853395"/>
        </c:manualLayout>
      </c:layout>
      <c:lineChart>
        <c:grouping val="standard"/>
        <c:varyColors val="0"/>
        <c:ser>
          <c:idx val="0"/>
          <c:order val="0"/>
          <c:tx>
            <c:strRef>
              <c:f>Sheet16!$BT$37</c:f>
              <c:strCache>
                <c:ptCount val="1"/>
                <c:pt idx="0">
                  <c:v>Mechanized</c:v>
                </c:pt>
              </c:strCache>
            </c:strRef>
          </c:tx>
          <c:spPr>
            <a:ln w="50800">
              <a:solidFill>
                <a:srgbClr val="3366FF"/>
              </a:solidFill>
            </a:ln>
          </c:spPr>
          <c:marker>
            <c:symbol val="none"/>
          </c:marker>
          <c:cat>
            <c:numRef>
              <c:f>Sheet16!$BS$38:$BS$79</c:f>
              <c:numCache>
                <c:formatCode>General</c:formatCode>
                <c:ptCount val="42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</c:numCache>
            </c:numRef>
          </c:cat>
          <c:val>
            <c:numRef>
              <c:f>Sheet16!$BT$38:$BT$79</c:f>
              <c:numCache>
                <c:formatCode>General</c:formatCode>
                <c:ptCount val="42"/>
                <c:pt idx="0">
                  <c:v>413.44058685025982</c:v>
                </c:pt>
                <c:pt idx="1">
                  <c:v>397.18420858077451</c:v>
                </c:pt>
                <c:pt idx="2">
                  <c:v>480.40523199699322</c:v>
                </c:pt>
                <c:pt idx="3">
                  <c:v>448.62521233486331</c:v>
                </c:pt>
                <c:pt idx="4">
                  <c:v>483.34404723676198</c:v>
                </c:pt>
                <c:pt idx="5">
                  <c:v>464.65892724239347</c:v>
                </c:pt>
                <c:pt idx="6">
                  <c:v>586.76321235023602</c:v>
                </c:pt>
                <c:pt idx="7">
                  <c:v>582.09851275229857</c:v>
                </c:pt>
                <c:pt idx="8">
                  <c:v>499.68490444272709</c:v>
                </c:pt>
                <c:pt idx="9">
                  <c:v>811.76322618083725</c:v>
                </c:pt>
                <c:pt idx="10">
                  <c:v>818.25712436863409</c:v>
                </c:pt>
                <c:pt idx="11">
                  <c:v>574.83494566084369</c:v>
                </c:pt>
                <c:pt idx="12">
                  <c:v>675.45184843612583</c:v>
                </c:pt>
                <c:pt idx="13">
                  <c:v>777.79126263849935</c:v>
                </c:pt>
                <c:pt idx="14">
                  <c:v>620.06660251819471</c:v>
                </c:pt>
                <c:pt idx="15">
                  <c:v>668.95994481612843</c:v>
                </c:pt>
                <c:pt idx="16">
                  <c:v>835.57847386775848</c:v>
                </c:pt>
                <c:pt idx="17">
                  <c:v>765.77713483950015</c:v>
                </c:pt>
                <c:pt idx="18">
                  <c:v>662.70995428750666</c:v>
                </c:pt>
                <c:pt idx="19">
                  <c:v>720.8023218434472</c:v>
                </c:pt>
                <c:pt idx="20">
                  <c:v>885.71678628163045</c:v>
                </c:pt>
                <c:pt idx="21">
                  <c:v>840.8476532883443</c:v>
                </c:pt>
                <c:pt idx="22">
                  <c:v>972.50657265683606</c:v>
                </c:pt>
                <c:pt idx="23">
                  <c:v>868.96034372813915</c:v>
                </c:pt>
                <c:pt idx="24">
                  <c:v>869.42817958930505</c:v>
                </c:pt>
                <c:pt idx="25">
                  <c:v>881.01778506607104</c:v>
                </c:pt>
                <c:pt idx="26">
                  <c:v>1120.4165120039779</c:v>
                </c:pt>
                <c:pt idx="27">
                  <c:v>908.76069454990159</c:v>
                </c:pt>
                <c:pt idx="28">
                  <c:v>863.87964632476542</c:v>
                </c:pt>
                <c:pt idx="29">
                  <c:v>1146.5677943369999</c:v>
                </c:pt>
                <c:pt idx="30">
                  <c:v>1092.072696212457</c:v>
                </c:pt>
                <c:pt idx="31">
                  <c:v>1248.546428733971</c:v>
                </c:pt>
                <c:pt idx="32">
                  <c:v>1383.0655124999171</c:v>
                </c:pt>
                <c:pt idx="33">
                  <c:v>1316.7562035108981</c:v>
                </c:pt>
                <c:pt idx="34">
                  <c:v>960.37359704663095</c:v>
                </c:pt>
                <c:pt idx="35">
                  <c:v>1161.2685562747961</c:v>
                </c:pt>
                <c:pt idx="36">
                  <c:v>1354.761440738059</c:v>
                </c:pt>
                <c:pt idx="37">
                  <c:v>1449.955779344247</c:v>
                </c:pt>
                <c:pt idx="38">
                  <c:v>1331.786621630177</c:v>
                </c:pt>
                <c:pt idx="39">
                  <c:v>1606.8581650685201</c:v>
                </c:pt>
                <c:pt idx="40">
                  <c:v>1183.4994803766961</c:v>
                </c:pt>
                <c:pt idx="41">
                  <c:v>1313.913203699261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3F-F941-B239-6D600EAECE66}"/>
            </c:ext>
          </c:extLst>
        </c:ser>
        <c:ser>
          <c:idx val="1"/>
          <c:order val="1"/>
          <c:tx>
            <c:strRef>
              <c:f>Sheet16!$BU$37</c:f>
              <c:strCache>
                <c:ptCount val="1"/>
                <c:pt idx="0">
                  <c:v>Others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Sheet16!$BS$38:$BS$79</c:f>
              <c:numCache>
                <c:formatCode>General</c:formatCode>
                <c:ptCount val="42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</c:numCache>
            </c:numRef>
          </c:cat>
          <c:val>
            <c:numRef>
              <c:f>Sheet16!$BU$38:$BU$79</c:f>
              <c:numCache>
                <c:formatCode>General</c:formatCode>
                <c:ptCount val="42"/>
                <c:pt idx="0">
                  <c:v>205.24907386259611</c:v>
                </c:pt>
                <c:pt idx="1">
                  <c:v>185.0754202483308</c:v>
                </c:pt>
                <c:pt idx="2">
                  <c:v>214.15924400321839</c:v>
                </c:pt>
                <c:pt idx="3">
                  <c:v>210.5428965606423</c:v>
                </c:pt>
                <c:pt idx="4">
                  <c:v>203.76807946763839</c:v>
                </c:pt>
                <c:pt idx="5">
                  <c:v>303.67821942235281</c:v>
                </c:pt>
                <c:pt idx="6">
                  <c:v>310.89967229277261</c:v>
                </c:pt>
                <c:pt idx="7">
                  <c:v>316.01449725429802</c:v>
                </c:pt>
                <c:pt idx="8">
                  <c:v>294.48584373117922</c:v>
                </c:pt>
                <c:pt idx="9">
                  <c:v>381.48775200079831</c:v>
                </c:pt>
                <c:pt idx="10">
                  <c:v>413.29998222736322</c:v>
                </c:pt>
                <c:pt idx="11">
                  <c:v>398.40360513785731</c:v>
                </c:pt>
                <c:pt idx="12">
                  <c:v>377.3395806498167</c:v>
                </c:pt>
                <c:pt idx="13">
                  <c:v>422.42011435403862</c:v>
                </c:pt>
                <c:pt idx="14">
                  <c:v>409.3475117759811</c:v>
                </c:pt>
                <c:pt idx="15">
                  <c:v>445.94042666291449</c:v>
                </c:pt>
                <c:pt idx="16">
                  <c:v>476.20054762875981</c:v>
                </c:pt>
                <c:pt idx="17">
                  <c:v>459.63679869892121</c:v>
                </c:pt>
                <c:pt idx="18">
                  <c:v>408.68838838092501</c:v>
                </c:pt>
                <c:pt idx="19">
                  <c:v>376.96127733548923</c:v>
                </c:pt>
                <c:pt idx="20">
                  <c:v>413.73245382602209</c:v>
                </c:pt>
                <c:pt idx="21">
                  <c:v>413.97668474985011</c:v>
                </c:pt>
                <c:pt idx="22">
                  <c:v>390.91781606967521</c:v>
                </c:pt>
                <c:pt idx="23">
                  <c:v>400.60217771880423</c:v>
                </c:pt>
                <c:pt idx="24">
                  <c:v>432.17127859519042</c:v>
                </c:pt>
                <c:pt idx="25">
                  <c:v>380.127862142065</c:v>
                </c:pt>
                <c:pt idx="26">
                  <c:v>455.81438095776957</c:v>
                </c:pt>
                <c:pt idx="27">
                  <c:v>399.69179594374913</c:v>
                </c:pt>
                <c:pt idx="28">
                  <c:v>409.08007187334948</c:v>
                </c:pt>
                <c:pt idx="29">
                  <c:v>544.79823410751806</c:v>
                </c:pt>
                <c:pt idx="30">
                  <c:v>510.98742137487068</c:v>
                </c:pt>
                <c:pt idx="31">
                  <c:v>539.30846141630195</c:v>
                </c:pt>
                <c:pt idx="32">
                  <c:v>564.70686557534418</c:v>
                </c:pt>
                <c:pt idx="33">
                  <c:v>524.44273033524541</c:v>
                </c:pt>
                <c:pt idx="34">
                  <c:v>489.7490528384526</c:v>
                </c:pt>
                <c:pt idx="35">
                  <c:v>476.14225469081072</c:v>
                </c:pt>
                <c:pt idx="36">
                  <c:v>542.05440998926508</c:v>
                </c:pt>
                <c:pt idx="37">
                  <c:v>536.74645976046259</c:v>
                </c:pt>
                <c:pt idx="38">
                  <c:v>523.76079894585325</c:v>
                </c:pt>
                <c:pt idx="39">
                  <c:v>572.06501066708358</c:v>
                </c:pt>
                <c:pt idx="40">
                  <c:v>507.83477403450661</c:v>
                </c:pt>
                <c:pt idx="41">
                  <c:v>503.06294001107341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3F-F941-B239-6D600EAEC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0496200"/>
        <c:axId val="-2050494952"/>
      </c:lineChart>
      <c:catAx>
        <c:axId val="-2050496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50494952"/>
        <c:crosses val="autoZero"/>
        <c:auto val="1"/>
        <c:lblAlgn val="ctr"/>
        <c:lblOffset val="100"/>
        <c:noMultiLvlLbl val="0"/>
      </c:catAx>
      <c:valAx>
        <c:axId val="-2050494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5049620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9.2775464172100502E-2"/>
          <c:y val="9.4828755525492497E-2"/>
          <c:w val="0.30448340624088599"/>
          <c:h val="0.15274192273892101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93693911090399"/>
          <c:y val="2.18434343434343E-2"/>
          <c:w val="0.79428302113122695"/>
          <c:h val="0.905126660303826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Sheet2!$M$2</c:f>
              <c:strCache>
                <c:ptCount val="1"/>
                <c:pt idx="0">
                  <c:v>Ginning %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21-8444-90FC-87BDDC1C209E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21-8444-90FC-87BDDC1C209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21-8444-90FC-87BDDC1C209E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21-8444-90FC-87BDDC1C209E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21-8444-90FC-87BDDC1C209E}"/>
              </c:ext>
            </c:extLst>
          </c:dPt>
          <c:dPt>
            <c:idx val="32"/>
            <c:invertIfNegative val="0"/>
            <c:bubble3D val="0"/>
            <c:spPr>
              <a:solidFill>
                <a:srgbClr val="26FF15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21-8444-90FC-87BDDC1C209E}"/>
              </c:ext>
            </c:extLst>
          </c:dPt>
          <c:cat>
            <c:strRef>
              <c:f>Sheet2!$L$3:$L$39</c:f>
              <c:strCache>
                <c:ptCount val="37"/>
                <c:pt idx="0">
                  <c:v>Cote D’Ivoire</c:v>
                </c:pt>
                <c:pt idx="1">
                  <c:v>Mali</c:v>
                </c:pt>
                <c:pt idx="2">
                  <c:v>Cameroon</c:v>
                </c:pt>
                <c:pt idx="3">
                  <c:v>Australia</c:v>
                </c:pt>
                <c:pt idx="4">
                  <c:v>Zambia</c:v>
                </c:pt>
                <c:pt idx="5">
                  <c:v>USA</c:v>
                </c:pt>
                <c:pt idx="6">
                  <c:v>Turkey</c:v>
                </c:pt>
                <c:pt idx="7">
                  <c:v>India (Desi)</c:v>
                </c:pt>
                <c:pt idx="8">
                  <c:v>China</c:v>
                </c:pt>
                <c:pt idx="9">
                  <c:v>Burkina Faso</c:v>
                </c:pt>
                <c:pt idx="10">
                  <c:v>Spain</c:v>
                </c:pt>
                <c:pt idx="11">
                  <c:v>Zimbabwe</c:v>
                </c:pt>
                <c:pt idx="12">
                  <c:v>Ethiopia</c:v>
                </c:pt>
                <c:pt idx="13">
                  <c:v>Bangladesh (Desi)</c:v>
                </c:pt>
                <c:pt idx="14">
                  <c:v>Brazil</c:v>
                </c:pt>
                <c:pt idx="15">
                  <c:v>Mozambique</c:v>
                </c:pt>
                <c:pt idx="16">
                  <c:v>Uganda</c:v>
                </c:pt>
                <c:pt idx="17">
                  <c:v>Kenya</c:v>
                </c:pt>
                <c:pt idx="18">
                  <c:v>Greece</c:v>
                </c:pt>
                <c:pt idx="19">
                  <c:v>Chad</c:v>
                </c:pt>
                <c:pt idx="20">
                  <c:v>Bangladesh (upland)</c:v>
                </c:pt>
                <c:pt idx="21">
                  <c:v>Bulgaria</c:v>
                </c:pt>
                <c:pt idx="22">
                  <c:v>Pakistan</c:v>
                </c:pt>
                <c:pt idx="23">
                  <c:v>Colombia</c:v>
                </c:pt>
                <c:pt idx="24">
                  <c:v>Egypt</c:v>
                </c:pt>
                <c:pt idx="25">
                  <c:v>Iran</c:v>
                </c:pt>
                <c:pt idx="26">
                  <c:v>Kazakhstan</c:v>
                </c:pt>
                <c:pt idx="27">
                  <c:v>Vietnam</c:v>
                </c:pt>
                <c:pt idx="28">
                  <c:v>South Africa</c:v>
                </c:pt>
                <c:pt idx="29">
                  <c:v>Tanzania</c:v>
                </c:pt>
                <c:pt idx="30">
                  <c:v>Sudan</c:v>
                </c:pt>
                <c:pt idx="31">
                  <c:v>Myanmar</c:v>
                </c:pt>
                <c:pt idx="32">
                  <c:v>India (upland)</c:v>
                </c:pt>
                <c:pt idx="33">
                  <c:v>Thailand</c:v>
                </c:pt>
                <c:pt idx="34">
                  <c:v>Paraguay</c:v>
                </c:pt>
                <c:pt idx="35">
                  <c:v>Argentina</c:v>
                </c:pt>
                <c:pt idx="36">
                  <c:v>Uzbekistan</c:v>
                </c:pt>
              </c:strCache>
            </c:strRef>
          </c:cat>
          <c:val>
            <c:numRef>
              <c:f>Sheet2!$M$3:$M$39</c:f>
              <c:numCache>
                <c:formatCode>General</c:formatCode>
                <c:ptCount val="37"/>
                <c:pt idx="0" formatCode="0.0">
                  <c:v>45.15</c:v>
                </c:pt>
                <c:pt idx="1">
                  <c:v>43.66</c:v>
                </c:pt>
                <c:pt idx="2" formatCode="0.0">
                  <c:v>43.466666666666313</c:v>
                </c:pt>
                <c:pt idx="3">
                  <c:v>43</c:v>
                </c:pt>
                <c:pt idx="4" formatCode="0.0">
                  <c:v>42.575000000000003</c:v>
                </c:pt>
                <c:pt idx="5" formatCode="0.0">
                  <c:v>42</c:v>
                </c:pt>
                <c:pt idx="6" formatCode="0.0">
                  <c:v>42</c:v>
                </c:pt>
                <c:pt idx="7" formatCode="0.0">
                  <c:v>42</c:v>
                </c:pt>
                <c:pt idx="8" formatCode="0.0">
                  <c:v>42</c:v>
                </c:pt>
                <c:pt idx="9" formatCode="0.0">
                  <c:v>42</c:v>
                </c:pt>
                <c:pt idx="10" formatCode="0.0">
                  <c:v>41.225000000000001</c:v>
                </c:pt>
                <c:pt idx="11" formatCode="0.0">
                  <c:v>41</c:v>
                </c:pt>
                <c:pt idx="12" formatCode="0.0">
                  <c:v>41</c:v>
                </c:pt>
                <c:pt idx="13" formatCode="0.0">
                  <c:v>41</c:v>
                </c:pt>
                <c:pt idx="14" formatCode="0.0">
                  <c:v>40.633333333333333</c:v>
                </c:pt>
                <c:pt idx="15" formatCode="0.0">
                  <c:v>40.4</c:v>
                </c:pt>
                <c:pt idx="16">
                  <c:v>40</c:v>
                </c:pt>
                <c:pt idx="17" formatCode="0.0">
                  <c:v>40</c:v>
                </c:pt>
                <c:pt idx="18" formatCode="0.0">
                  <c:v>40</c:v>
                </c:pt>
                <c:pt idx="19" formatCode="0.0">
                  <c:v>40</c:v>
                </c:pt>
                <c:pt idx="20" formatCode="0.0">
                  <c:v>39.799999999999997</c:v>
                </c:pt>
                <c:pt idx="21" formatCode="0.0">
                  <c:v>39.166666666666373</c:v>
                </c:pt>
                <c:pt idx="22" formatCode="0.0">
                  <c:v>39</c:v>
                </c:pt>
                <c:pt idx="23" formatCode="0.0">
                  <c:v>39</c:v>
                </c:pt>
                <c:pt idx="24" formatCode="0.0">
                  <c:v>38.142857142857139</c:v>
                </c:pt>
                <c:pt idx="25" formatCode="0.0">
                  <c:v>38</c:v>
                </c:pt>
                <c:pt idx="26" formatCode="0.0">
                  <c:v>37.733333333333327</c:v>
                </c:pt>
                <c:pt idx="27" formatCode="0.0">
                  <c:v>37.666666666666359</c:v>
                </c:pt>
                <c:pt idx="28">
                  <c:v>37.6</c:v>
                </c:pt>
                <c:pt idx="29" formatCode="0.0">
                  <c:v>37</c:v>
                </c:pt>
                <c:pt idx="30" formatCode="0.0">
                  <c:v>37</c:v>
                </c:pt>
                <c:pt idx="31" formatCode="0.0">
                  <c:v>36.75</c:v>
                </c:pt>
                <c:pt idx="32" formatCode="0.0">
                  <c:v>36.5</c:v>
                </c:pt>
                <c:pt idx="33">
                  <c:v>36</c:v>
                </c:pt>
                <c:pt idx="34" formatCode="0.0">
                  <c:v>35</c:v>
                </c:pt>
                <c:pt idx="35" formatCode="0.0">
                  <c:v>35</c:v>
                </c:pt>
                <c:pt idx="36" formatCode="0.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D21-8444-90FC-87BDDC1C2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7566264"/>
        <c:axId val="-2047525160"/>
      </c:barChart>
      <c:catAx>
        <c:axId val="-20475662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"/>
              </a:defRPr>
            </a:pPr>
            <a:endParaRPr lang="en-US"/>
          </a:p>
        </c:txPr>
        <c:crossAx val="-2047525160"/>
        <c:crosses val="autoZero"/>
        <c:auto val="0"/>
        <c:lblAlgn val="ctr"/>
        <c:lblOffset val="100"/>
        <c:tickLblSkip val="1"/>
        <c:noMultiLvlLbl val="0"/>
      </c:catAx>
      <c:valAx>
        <c:axId val="-2047525160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/>
              </a:defRPr>
            </a:pPr>
            <a:endParaRPr lang="en-US"/>
          </a:p>
        </c:txPr>
        <c:crossAx val="-204756626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0679B-5B9F-4D06-A586-71820C1B67D5}" type="datetimeFigureOut">
              <a:rPr lang="en-US" smtClean="0"/>
              <a:t>7/26/18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798AD-2D95-46B3-BE0A-4C08B285A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98AD-2D95-46B3-BE0A-4C08B285A6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0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936C-4F96-48DF-934B-D89C27B7D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51B03-32EF-4DD9-90FC-545628542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17161-21DF-4B57-B6CC-070B2AE0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A918-3009-4CE8-A8C8-329303A37417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358CD-6339-42B7-A048-D051ABD1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16409-EFD9-484B-B6D2-428A0B59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A8B4-9F24-412A-B69A-437C50147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4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8D1DF-2B97-4302-9534-6CF27A41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09E61-5523-4528-B79D-B154F5A5D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FDE91-2F65-4222-8470-1C46CB79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A918-3009-4CE8-A8C8-329303A37417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38AD9-FCB6-454B-AE14-5C5C7853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0E3FE-B6FE-4C9C-B6F7-761130CC9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A8B4-9F24-412A-B69A-437C50147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3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808980-E288-4CD7-B291-5EF0034F2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BE286-6DD9-46B3-A54D-063DFA2EB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8315F-31C0-4CCE-AF4B-275B46E3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A918-3009-4CE8-A8C8-329303A37417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05008-061E-4A25-913C-CE0073EE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46BBC-E999-4E40-9952-5EB2A123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A8B4-9F24-412A-B69A-437C50147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09D36-68B5-4D44-9BD8-BD374F9F5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A9150-CD1A-4489-9210-57AFF8DD0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9F3B3-835B-4F01-965C-9BEF7D4F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A918-3009-4CE8-A8C8-329303A37417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BFAB5-6D21-4742-A243-4A1689DF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99CCA-4F46-44DD-AB28-7B05D924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A8B4-9F24-412A-B69A-437C50147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7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85C1-2E28-47B9-86F7-3874F4A4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1831D-4573-4C16-96B7-CFD423261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BA514-95AE-4161-A072-C89D99EC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A918-3009-4CE8-A8C8-329303A37417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C1CCE-FCDE-42D7-A9DE-B1369C6C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11984-6524-4A09-912F-55D1488B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A8B4-9F24-412A-B69A-437C50147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6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819C-4794-4AEC-9360-9A7944F3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2C9D-8E5E-4F04-B482-A78B09C81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AE173-BE5E-42F7-B5F4-B4B807E7E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7ACF3-2A74-4957-9B0D-63C41C16D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A918-3009-4CE8-A8C8-329303A37417}" type="datetimeFigureOut">
              <a:rPr lang="en-US" smtClean="0"/>
              <a:t>7/26/18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55A33-3BC3-4822-A9AC-646A4209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BE99C-53A7-4CE4-AEAD-F26D3C0F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A8B4-9F24-412A-B69A-437C50147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7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ABBB-ECC5-4E5B-B05A-5B5F23D0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1DB4-1E42-46A3-842A-8418E3BEF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C771A-1891-48E8-A356-E2BA48253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E146E5-4D91-4822-8736-B0D5A119F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2D57F-B5CE-4F6F-B2FD-5595F1E92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AC92B7-C7E9-4479-90FE-C45A7C77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A918-3009-4CE8-A8C8-329303A37417}" type="datetimeFigureOut">
              <a:rPr lang="en-US" smtClean="0"/>
              <a:t>7/26/18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9BD439-7971-4FBD-9F01-D329BF5E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6F04-8F39-4AD8-8A6B-751F6FA0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A8B4-9F24-412A-B69A-437C50147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1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AD03-3F5F-4592-B105-0154A7CE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AC3619-D33D-4C7D-9425-A58A7AE4B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A918-3009-4CE8-A8C8-329303A37417}" type="datetimeFigureOut">
              <a:rPr lang="en-US" smtClean="0"/>
              <a:t>7/26/18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627B1-2A87-4767-8D04-37F203C7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2CC6A-1F95-498A-98F7-4DBD9800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A8B4-9F24-412A-B69A-437C50147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7141C2-0E13-4678-97AA-97F47EDB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A918-3009-4CE8-A8C8-329303A37417}" type="datetimeFigureOut">
              <a:rPr lang="en-US" smtClean="0"/>
              <a:t>7/26/18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8ED5D-3054-4C72-A050-36C607E9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C24F4-5016-4FF7-A11C-CFFD539D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A8B4-9F24-412A-B69A-437C50147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2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5FB6-9975-4CD2-AB26-1DF163B3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379C4-044C-4A34-88DC-82A1A8CA0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AFB0-7BBA-4DF0-ABA1-DD5C3B973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A7DD3-88CD-494F-AF03-83DB08C6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A918-3009-4CE8-A8C8-329303A37417}" type="datetimeFigureOut">
              <a:rPr lang="en-US" smtClean="0"/>
              <a:t>7/26/18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D2F4F-6411-42B3-89D5-2DFBB882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1D595-3E0B-4762-8307-6510FE45C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A8B4-9F24-412A-B69A-437C50147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1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EF000-DDEF-4629-ABDE-974D9CCE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FBD82-F6A2-4CE8-9CFC-6E55824DF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31D8E-9B37-40D8-83E9-A70025ADA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64189-3425-4877-A49C-B69468B63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A918-3009-4CE8-A8C8-329303A37417}" type="datetimeFigureOut">
              <a:rPr lang="en-US" smtClean="0"/>
              <a:t>7/26/18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34B2D-04CD-4CC6-8F08-0AA710B9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6F3BF-5CD9-483B-8E75-6923A753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A8B4-9F24-412A-B69A-437C50147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8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6F180-349C-46EC-8FC9-B6821038C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BB8E5-FD87-4A81-8204-B582A4FF2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AAB69-5771-43E6-8FBF-74FB23B50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6A918-3009-4CE8-A8C8-329303A37417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9DCF-DA16-4854-AED6-5D4649BC4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A84BD-4010-4FE0-932A-550594988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1A8B4-9F24-412A-B69A-437C50147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4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cottoninc.com/fiber/agriculturaldisciplines/engineering/irrigation-management/cotton-water-requirements/" TargetMode="External"/><Relationship Id="rId7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10" Type="http://schemas.openxmlformats.org/officeDocument/2006/relationships/image" Target="../media/image1.png"/><Relationship Id="rId4" Type="http://schemas.openxmlformats.org/officeDocument/2006/relationships/image" Target="../media/image23.png"/><Relationship Id="rId9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zweek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6640" y="1269866"/>
            <a:ext cx="730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Secrets of High Yields</a:t>
            </a:r>
            <a:endParaRPr lang="en-US" sz="3600" dirty="0">
              <a:solidFill>
                <a:srgbClr val="FD933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6323" y="4285799"/>
            <a:ext cx="67689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ahoma"/>
                <a:cs typeface="Tahoma"/>
              </a:rPr>
              <a:t>Keshav R. Kranthi</a:t>
            </a:r>
          </a:p>
          <a:p>
            <a:pPr algn="ctr"/>
            <a:r>
              <a:rPr lang="en-US" sz="2400" dirty="0">
                <a:latin typeface="Tahoma"/>
                <a:cs typeface="Tahoma"/>
              </a:rPr>
              <a:t>International Cotton Advisory Committee</a:t>
            </a:r>
          </a:p>
          <a:p>
            <a:pPr algn="ctr"/>
            <a:r>
              <a:rPr lang="en-US" sz="2400" dirty="0">
                <a:latin typeface="Tahoma"/>
                <a:cs typeface="Tahoma"/>
              </a:rPr>
              <a:t>Washington DC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146" y="3275513"/>
            <a:ext cx="506999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64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5639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906" y="-1"/>
            <a:ext cx="2225094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505" y="6249600"/>
            <a:ext cx="506999" cy="6084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389528" y="2900490"/>
            <a:ext cx="1645325" cy="8080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AC202-1BA1-104D-83F2-1D3093763971}"/>
              </a:ext>
            </a:extLst>
          </p:cNvPr>
          <p:cNvSpPr txBox="1"/>
          <p:nvPr/>
        </p:nvSpPr>
        <p:spPr>
          <a:xfrm>
            <a:off x="3281965" y="6369134"/>
            <a:ext cx="421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Photo: </a:t>
            </a:r>
            <a:r>
              <a:rPr lang="en-US" dirty="0" err="1">
                <a:solidFill>
                  <a:schemeClr val="bg1"/>
                </a:solidFill>
              </a:rPr>
              <a:t>Mubvekeri</a:t>
            </a:r>
            <a:r>
              <a:rPr lang="en-US" dirty="0">
                <a:solidFill>
                  <a:schemeClr val="bg1"/>
                </a:solidFill>
              </a:rPr>
              <a:t>, Zimbabwe</a:t>
            </a:r>
          </a:p>
        </p:txBody>
      </p:sp>
    </p:spTree>
    <p:extLst>
      <p:ext uri="{BB962C8B-B14F-4D97-AF65-F5344CB8AC3E}">
        <p14:creationId xmlns:p14="http://schemas.microsoft.com/office/powerpoint/2010/main" val="501612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1" y="1071563"/>
            <a:ext cx="5289549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233" y="1071564"/>
            <a:ext cx="539326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571500" y="5072064"/>
            <a:ext cx="11049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ahoma" pitchFamily="34" charset="0"/>
                <a:cs typeface="Tahoma" pitchFamily="34" charset="0"/>
              </a:rPr>
              <a:t>Spacing 90 x 90 = </a:t>
            </a:r>
            <a:r>
              <a:rPr lang="en-US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11,111</a:t>
            </a:r>
            <a:r>
              <a:rPr lang="en-US" b="1">
                <a:latin typeface="Tahoma" pitchFamily="34" charset="0"/>
                <a:cs typeface="Tahoma" pitchFamily="34" charset="0"/>
              </a:rPr>
              <a:t> plants /ha = 80 bolls/plant = 40 Q/ha</a:t>
            </a:r>
          </a:p>
          <a:p>
            <a:pPr algn="ctr"/>
            <a:endParaRPr lang="en-US" sz="900" b="1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b="1">
                <a:latin typeface="Tahoma" pitchFamily="34" charset="0"/>
                <a:cs typeface="Tahoma" pitchFamily="34" charset="0"/>
              </a:rPr>
              <a:t>Spacing 90 x 60 = </a:t>
            </a:r>
            <a:r>
              <a:rPr lang="en-US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18,500</a:t>
            </a:r>
            <a:r>
              <a:rPr lang="en-US" b="1">
                <a:latin typeface="Tahoma" pitchFamily="34" charset="0"/>
                <a:cs typeface="Tahoma" pitchFamily="34" charset="0"/>
              </a:rPr>
              <a:t> plants /ha = 54 bolls/plant = 40 Q/ha</a:t>
            </a:r>
          </a:p>
          <a:p>
            <a:pPr algn="ctr"/>
            <a:endParaRPr lang="en-US" sz="800" b="1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b="1">
                <a:latin typeface="Tahoma" pitchFamily="34" charset="0"/>
                <a:cs typeface="Tahoma" pitchFamily="34" charset="0"/>
              </a:rPr>
              <a:t>Spacing 60 x 10 = </a:t>
            </a:r>
            <a:r>
              <a:rPr lang="en-US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166,667</a:t>
            </a:r>
            <a:r>
              <a:rPr lang="en-US" b="1">
                <a:latin typeface="Tahoma" pitchFamily="34" charset="0"/>
                <a:cs typeface="Tahoma" pitchFamily="34" charset="0"/>
              </a:rPr>
              <a:t> plants /ha = 6 bolls/plant = 40 Q/ha</a:t>
            </a:r>
          </a:p>
          <a:p>
            <a:pPr algn="ctr"/>
            <a:endParaRPr lang="en-US" sz="800" b="1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b="1">
                <a:latin typeface="Tahoma" pitchFamily="34" charset="0"/>
                <a:cs typeface="Tahoma" pitchFamily="34" charset="0"/>
              </a:rPr>
              <a:t>Spacing 40 x 10 = </a:t>
            </a:r>
            <a:r>
              <a:rPr lang="en-US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250,000</a:t>
            </a:r>
            <a:r>
              <a:rPr lang="en-US" b="1">
                <a:latin typeface="Tahoma" pitchFamily="34" charset="0"/>
                <a:cs typeface="Tahoma" pitchFamily="34" charset="0"/>
              </a:rPr>
              <a:t> plants /ha = 4 bolls/plant  = 40 Q/ha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370" y="158569"/>
            <a:ext cx="506999" cy="60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356" y="158733"/>
            <a:ext cx="710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Bradley Hand Bold"/>
                <a:cs typeface="Bradley Hand Bold"/>
              </a:rPr>
              <a:t>Secret-1a </a:t>
            </a:r>
            <a:r>
              <a:rPr lang="en-US" sz="3600" b="1" dirty="0">
                <a:latin typeface="Bradley Hand Bold"/>
                <a:cs typeface="Bradley Hand Bold"/>
              </a:rPr>
              <a:t>High Density</a:t>
            </a:r>
          </a:p>
        </p:txBody>
      </p:sp>
    </p:spTree>
    <p:extLst>
      <p:ext uri="{BB962C8B-B14F-4D97-AF65-F5344CB8AC3E}">
        <p14:creationId xmlns:p14="http://schemas.microsoft.com/office/powerpoint/2010/main" val="221880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69" y="1168856"/>
            <a:ext cx="1235660" cy="125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252" y="1162521"/>
            <a:ext cx="1235660" cy="125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894" y="1162523"/>
            <a:ext cx="1235660" cy="125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896" y="1154424"/>
            <a:ext cx="1235660" cy="125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34" y="4863012"/>
            <a:ext cx="409512" cy="13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827" y="4863012"/>
            <a:ext cx="409512" cy="13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835" y="4863012"/>
            <a:ext cx="409512" cy="13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4543" y="4906303"/>
            <a:ext cx="409512" cy="13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953" y="4891873"/>
            <a:ext cx="409512" cy="13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701" y="4877442"/>
            <a:ext cx="409512" cy="13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861" y="4891872"/>
            <a:ext cx="409512" cy="13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6586" y="4877443"/>
            <a:ext cx="409512" cy="13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63" y="4891873"/>
            <a:ext cx="409512" cy="13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437" y="4920733"/>
            <a:ext cx="409512" cy="13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595" y="4891873"/>
            <a:ext cx="409512" cy="13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917" y="4871110"/>
            <a:ext cx="409512" cy="13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5356" y="331896"/>
            <a:ext cx="4791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ahoma"/>
                <a:cs typeface="Tahoma"/>
              </a:rPr>
              <a:t>Low density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380" y="4019722"/>
            <a:ext cx="4791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ahoma"/>
                <a:cs typeface="Tahoma"/>
              </a:rPr>
              <a:t>High density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79243" y="2611884"/>
            <a:ext cx="558544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Tahoma"/>
                <a:cs typeface="Tahoma"/>
              </a:rPr>
              <a:t>More plants /ha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Tahoma"/>
                <a:cs typeface="Tahoma"/>
              </a:rPr>
              <a:t>Few Bolls per plant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Tahoma"/>
                <a:cs typeface="Tahoma"/>
              </a:rPr>
              <a:t>Short duration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Tahoma"/>
                <a:cs typeface="Tahoma"/>
              </a:rPr>
              <a:t>Only 40 days critical window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Tahoma"/>
                <a:cs typeface="Tahoma"/>
              </a:rPr>
              <a:t>Good </a:t>
            </a:r>
            <a:r>
              <a:rPr lang="en-US" sz="2800" dirty="0" err="1">
                <a:latin typeface="Tahoma"/>
                <a:cs typeface="Tahoma"/>
              </a:rPr>
              <a:t>fibre</a:t>
            </a:r>
            <a:r>
              <a:rPr lang="en-US" sz="2800" dirty="0">
                <a:latin typeface="Tahoma"/>
                <a:cs typeface="Tahoma"/>
              </a:rPr>
              <a:t> quality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Tahoma"/>
                <a:cs typeface="Tahoma"/>
              </a:rPr>
              <a:t>High ginning %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Tahoma"/>
                <a:cs typeface="Tahoma"/>
              </a:rPr>
              <a:t>High harvest index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84385" y="418478"/>
            <a:ext cx="461845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High Density</a:t>
            </a:r>
          </a:p>
          <a:p>
            <a:r>
              <a:rPr lang="en-US" sz="3600" b="1" dirty="0">
                <a:solidFill>
                  <a:srgbClr val="FD9330"/>
                </a:solidFill>
                <a:latin typeface="Tahoma"/>
                <a:cs typeface="Tahoma"/>
              </a:rPr>
              <a:t>High Yields + </a:t>
            </a:r>
          </a:p>
          <a:p>
            <a:r>
              <a:rPr lang="en-US" sz="3600" b="1" dirty="0">
                <a:solidFill>
                  <a:srgbClr val="FD9330"/>
                </a:solidFill>
                <a:latin typeface="Tahoma"/>
                <a:cs typeface="Tahoma"/>
              </a:rPr>
              <a:t>Good Quality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2639" y="187429"/>
            <a:ext cx="506999" cy="608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6172" y="2380999"/>
            <a:ext cx="48349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</a:p>
          <a:p>
            <a:pPr algn="ctr"/>
            <a:r>
              <a:rPr lang="en-US" sz="3200" dirty="0">
                <a:solidFill>
                  <a:srgbClr val="0000FF"/>
                </a:solidFill>
              </a:rPr>
              <a:t>90 x 30 cm (India &amp; Africa)</a:t>
            </a:r>
          </a:p>
          <a:p>
            <a:pPr algn="ctr"/>
            <a:r>
              <a:rPr lang="en-US" sz="3200" dirty="0">
                <a:solidFill>
                  <a:srgbClr val="0000FF"/>
                </a:solidFill>
              </a:rPr>
              <a:t>76.5 x 8 cm (Australia)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23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426339"/>
              </p:ext>
            </p:extLst>
          </p:nvPr>
        </p:nvGraphicFramePr>
        <p:xfrm>
          <a:off x="2502517" y="851387"/>
          <a:ext cx="9447735" cy="559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2057" y="1746066"/>
            <a:ext cx="24679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Tahoma"/>
                <a:cs typeface="Tahoma"/>
              </a:rPr>
              <a:t>Australia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Tahoma"/>
                <a:cs typeface="Tahoma"/>
              </a:rPr>
              <a:t>Brazil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Tahoma"/>
                <a:cs typeface="Tahoma"/>
              </a:rPr>
              <a:t>China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Tahoma"/>
                <a:cs typeface="Tahoma"/>
              </a:rPr>
              <a:t>Mexico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Tahoma"/>
                <a:cs typeface="Tahoma"/>
              </a:rPr>
              <a:t>Israel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Tahoma"/>
                <a:cs typeface="Tahoma"/>
              </a:rPr>
              <a:t>Turkey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Tahoma"/>
                <a:cs typeface="Tahoma"/>
              </a:rPr>
              <a:t>USA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461" y="274176"/>
            <a:ext cx="2366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  <a:latin typeface="Tahoma"/>
                <a:cs typeface="Tahoma"/>
              </a:rPr>
              <a:t>High Density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6989" y="1075941"/>
            <a:ext cx="409512" cy="13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9812" y="1084038"/>
            <a:ext cx="409512" cy="13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3771" y="1048842"/>
            <a:ext cx="409512" cy="13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7730" y="1085801"/>
            <a:ext cx="409512" cy="13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288" y="4545547"/>
            <a:ext cx="1235660" cy="125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276217" y="303036"/>
            <a:ext cx="8356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Yield Growth in High Density Countries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53" y="5945119"/>
            <a:ext cx="506999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54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457" y="764806"/>
            <a:ext cx="8558575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D9330"/>
                </a:solidFill>
                <a:latin typeface="Tahoma"/>
                <a:cs typeface="Tahoma"/>
              </a:rPr>
              <a:t>Message</a:t>
            </a:r>
          </a:p>
          <a:p>
            <a:endParaRPr lang="en-US" sz="2800" b="1" dirty="0">
              <a:solidFill>
                <a:srgbClr val="1482AC"/>
              </a:solidFill>
              <a:latin typeface="Tahoma"/>
              <a:cs typeface="Tahom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ahoma"/>
                <a:cs typeface="Tahoma"/>
              </a:rPr>
              <a:t>Compact plant architecture +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ahoma"/>
                <a:cs typeface="Tahoma"/>
              </a:rPr>
              <a:t>High Density +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ahoma"/>
                <a:cs typeface="Tahoma"/>
              </a:rPr>
              <a:t>Canopy Management +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ahoma"/>
                <a:cs typeface="Tahoma"/>
              </a:rPr>
              <a:t>Short (40 Days) critical window </a:t>
            </a:r>
          </a:p>
          <a:p>
            <a:endParaRPr lang="en-US" sz="2800" dirty="0">
              <a:latin typeface="Tahoma"/>
              <a:cs typeface="Tahoma"/>
            </a:endParaRPr>
          </a:p>
          <a:p>
            <a:r>
              <a:rPr lang="en-US" sz="2800" dirty="0">
                <a:solidFill>
                  <a:srgbClr val="3366FF"/>
                </a:solidFill>
                <a:latin typeface="Tahoma"/>
                <a:cs typeface="Tahoma"/>
              </a:rPr>
              <a:t>give high yields plus good quality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5961" y="5036175"/>
            <a:ext cx="1062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‘Picker-breeding’ catalyzed the big change !!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53" y="5945119"/>
            <a:ext cx="506999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0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087" y="173164"/>
            <a:ext cx="6278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D9330"/>
                </a:solidFill>
                <a:latin typeface="Tahoma"/>
                <a:cs typeface="Tahoma"/>
              </a:rPr>
              <a:t>The Cotton Plant</a:t>
            </a:r>
          </a:p>
          <a:p>
            <a:r>
              <a:rPr lang="en-US" sz="3200" b="1" dirty="0">
                <a:solidFill>
                  <a:schemeClr val="accent5"/>
                </a:solidFill>
                <a:latin typeface="Apple Chancery"/>
                <a:cs typeface="Apple Chancery"/>
              </a:rPr>
              <a:t>Secret-2 Canopy 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442" y="1041721"/>
            <a:ext cx="4251100" cy="5207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53" y="5945119"/>
            <a:ext cx="506999" cy="60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9A62AB-4D97-4962-8938-D3860CE7559B}"/>
              </a:ext>
            </a:extLst>
          </p:cNvPr>
          <p:cNvSpPr txBox="1"/>
          <p:nvPr/>
        </p:nvSpPr>
        <p:spPr>
          <a:xfrm>
            <a:off x="817933" y="6250015"/>
            <a:ext cx="182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82828"/>
                </a:solidFill>
              </a:rPr>
              <a:t>www.icac.org</a:t>
            </a:r>
            <a:endParaRPr lang="en-US" sz="2000" b="1" dirty="0">
              <a:solidFill>
                <a:srgbClr val="28282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548" y="1875939"/>
            <a:ext cx="5672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Nodes above the first flower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Cut-out</a:t>
            </a:r>
          </a:p>
        </p:txBody>
      </p:sp>
    </p:spTree>
    <p:extLst>
      <p:ext uri="{BB962C8B-B14F-4D97-AF65-F5344CB8AC3E}">
        <p14:creationId xmlns:p14="http://schemas.microsoft.com/office/powerpoint/2010/main" val="285623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7382" y="414536"/>
            <a:ext cx="1142526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Canopy management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Plant training practices are done for canopy management and also to facilitate nutrients to be redirected to fruiting parts.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Restricting plant height: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Aeration and ventilation in the high density crop is ensured by controlling the plant height to 65-70 cm. 100% compliance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Topping: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100% compliance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Removal of vegetative branches: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Compliance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50-70% of the farms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Removal of unproductive plant parts: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100% compliance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Removal of early fruiting branches: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100% compliance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Bt-cotton in local varieties: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Bt-cotton technology is introduced into the locally adapted varieties for effective bollworm protection.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84" y="158569"/>
            <a:ext cx="506999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01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087" y="346328"/>
            <a:ext cx="62782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ahoma"/>
                <a:cs typeface="Tahoma"/>
              </a:rPr>
              <a:t>Canopy  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Best practices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009" y="1673914"/>
            <a:ext cx="59318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&gt;110,000 to 220,000 plants/ha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10-15 bolls/plant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CROP DURATION: 140-160 days     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40 veg + 70 fruiting + 40 maturation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Short critical window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Efficient management of insect pests, nutrients, water and light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High yields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9346" y="1638720"/>
            <a:ext cx="58163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11,000 to 40,000 plants/ha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45-60 bolls per plant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CROP DURATION: 180-240 days   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50 veg + 120 fruiting + 40 maturation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Long critical window</a:t>
            </a:r>
            <a:endParaRPr lang="en-US" sz="2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Complicated management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Low yields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2433" y="383285"/>
            <a:ext cx="54924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ahoma"/>
                <a:cs typeface="Tahoma"/>
              </a:rPr>
              <a:t>India &amp; Africa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53" y="5945119"/>
            <a:ext cx="506999" cy="60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9A62AB-4D97-4962-8938-D3860CE7559B}"/>
              </a:ext>
            </a:extLst>
          </p:cNvPr>
          <p:cNvSpPr txBox="1"/>
          <p:nvPr/>
        </p:nvSpPr>
        <p:spPr>
          <a:xfrm>
            <a:off x="817933" y="6250015"/>
            <a:ext cx="182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82828"/>
                </a:solidFill>
              </a:rPr>
              <a:t>www.icac.org</a:t>
            </a:r>
            <a:endParaRPr lang="en-US" sz="2000" b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463237728"/>
              </p:ext>
            </p:extLst>
          </p:nvPr>
        </p:nvGraphicFramePr>
        <p:xfrm>
          <a:off x="151649" y="115442"/>
          <a:ext cx="7945079" cy="6609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42084" y="2424290"/>
            <a:ext cx="32329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Australia   43%</a:t>
            </a:r>
          </a:p>
          <a:p>
            <a:r>
              <a:rPr lang="en-US" sz="3200" dirty="0"/>
              <a:t>Africa        43%</a:t>
            </a:r>
          </a:p>
          <a:p>
            <a:r>
              <a:rPr lang="en-US" sz="3200" dirty="0"/>
              <a:t>USA           42%</a:t>
            </a:r>
          </a:p>
          <a:p>
            <a:r>
              <a:rPr lang="en-US" sz="3200" dirty="0"/>
              <a:t>Turkey      42%</a:t>
            </a:r>
          </a:p>
          <a:p>
            <a:r>
              <a:rPr lang="en-US" sz="3200" dirty="0"/>
              <a:t>China        42%</a:t>
            </a:r>
          </a:p>
          <a:p>
            <a:r>
              <a:rPr lang="en-US" sz="3200" dirty="0"/>
              <a:t>Brazil        41%</a:t>
            </a:r>
          </a:p>
          <a:p>
            <a:r>
              <a:rPr lang="en-US" sz="3200" dirty="0"/>
              <a:t>India         </a:t>
            </a:r>
            <a:r>
              <a:rPr lang="en-US" sz="3200" b="1" dirty="0">
                <a:solidFill>
                  <a:srgbClr val="FF0000"/>
                </a:solidFill>
              </a:rPr>
              <a:t>35%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82296" y="129872"/>
            <a:ext cx="3810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radley Hand Bold"/>
                <a:cs typeface="Bradley Hand Bold"/>
              </a:rPr>
              <a:t>Secret-3</a:t>
            </a:r>
            <a:r>
              <a:rPr lang="en-US" sz="4000" dirty="0">
                <a:solidFill>
                  <a:srgbClr val="FD9330"/>
                </a:solidFill>
                <a:latin typeface="Bradley Hand Bold"/>
                <a:cs typeface="Bradley Hand Bold"/>
              </a:rPr>
              <a:t> High ginning%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4909" y="6089423"/>
            <a:ext cx="506999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4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603" y="1553403"/>
            <a:ext cx="7714812" cy="4943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804" y="202784"/>
            <a:ext cx="11329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  <a:latin typeface="Apple Chancery"/>
                <a:ea typeface="Tahoma" pitchFamily="34" charset="0"/>
                <a:cs typeface="Apple Chancery"/>
              </a:rPr>
              <a:t>Secret-4 Harvest Index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370" y="158569"/>
            <a:ext cx="506999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7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6535" y="0"/>
            <a:ext cx="6249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YIELD (Kg/ha) 2017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247887"/>
              </p:ext>
            </p:extLst>
          </p:nvPr>
        </p:nvGraphicFramePr>
        <p:xfrm>
          <a:off x="591741" y="1032052"/>
          <a:ext cx="11315214" cy="514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53" y="5945119"/>
            <a:ext cx="506999" cy="60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A62AB-4D97-4962-8938-D3860CE7559B}"/>
              </a:ext>
            </a:extLst>
          </p:cNvPr>
          <p:cNvSpPr txBox="1"/>
          <p:nvPr/>
        </p:nvSpPr>
        <p:spPr>
          <a:xfrm>
            <a:off x="817933" y="6250015"/>
            <a:ext cx="182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82828"/>
                </a:solidFill>
              </a:rPr>
              <a:t>www.icac.org</a:t>
            </a:r>
            <a:endParaRPr lang="en-US" sz="2000" b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4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871" y="0"/>
            <a:ext cx="8125955" cy="5056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34" y="5184331"/>
            <a:ext cx="11425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000" b="1" dirty="0">
                <a:solidFill>
                  <a:srgbClr val="FD933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40% INCREASE IN HARVEST INDEX IN 80 YRS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113" y="6060726"/>
            <a:ext cx="1151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Harvest index: Africa </a:t>
            </a:r>
            <a:r>
              <a:rPr lang="en-US" sz="2800" b="1" dirty="0">
                <a:latin typeface="Arial"/>
                <a:cs typeface="Arial"/>
              </a:rPr>
              <a:t>0.2</a:t>
            </a:r>
            <a:r>
              <a:rPr lang="en-US" sz="2800" dirty="0">
                <a:latin typeface="Arial"/>
                <a:cs typeface="Arial"/>
              </a:rPr>
              <a:t> compared to </a:t>
            </a:r>
            <a:r>
              <a:rPr lang="en-US" sz="2800" b="1" dirty="0">
                <a:latin typeface="Arial"/>
                <a:cs typeface="Arial"/>
              </a:rPr>
              <a:t>0.45 </a:t>
            </a:r>
            <a:r>
              <a:rPr lang="en-US" sz="2800" dirty="0">
                <a:latin typeface="Arial"/>
                <a:cs typeface="Arial"/>
              </a:rPr>
              <a:t>of the top 5 countries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370" y="158569"/>
            <a:ext cx="506999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82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172" y="1948090"/>
            <a:ext cx="11098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Australia</a:t>
            </a:r>
            <a:r>
              <a:rPr lang="en-US" sz="4000" dirty="0"/>
              <a:t>: 		</a:t>
            </a:r>
            <a:r>
              <a:rPr lang="en-US" sz="4000" dirty="0" err="1"/>
              <a:t>MyBMP</a:t>
            </a:r>
            <a:endParaRPr lang="en-US" sz="4000" dirty="0"/>
          </a:p>
          <a:p>
            <a:r>
              <a:rPr lang="en-US" sz="4000" b="1" dirty="0"/>
              <a:t>USA</a:t>
            </a:r>
            <a:r>
              <a:rPr lang="en-US" sz="4000" dirty="0"/>
              <a:t>: 			COTMAN                        </a:t>
            </a:r>
          </a:p>
          <a:p>
            <a:r>
              <a:rPr lang="en-US" sz="4000" b="1" dirty="0"/>
              <a:t>China</a:t>
            </a:r>
            <a:r>
              <a:rPr lang="en-US" sz="4000" dirty="0"/>
              <a:t>: 			Canopy Trimming</a:t>
            </a:r>
          </a:p>
          <a:p>
            <a:r>
              <a:rPr lang="en-US" sz="4000" b="1" dirty="0"/>
              <a:t>Turkey</a:t>
            </a:r>
            <a:r>
              <a:rPr lang="en-US" sz="4000" dirty="0"/>
              <a:t>: 			Balanced Diet           </a:t>
            </a:r>
          </a:p>
          <a:p>
            <a:r>
              <a:rPr lang="en-US" sz="4000" b="1" dirty="0"/>
              <a:t>Brazil</a:t>
            </a:r>
            <a:r>
              <a:rPr lang="en-US" sz="4000" dirty="0"/>
              <a:t>: 			Zero Tillage</a:t>
            </a:r>
          </a:p>
          <a:p>
            <a:r>
              <a:rPr lang="en-US" sz="4000" b="1" dirty="0"/>
              <a:t>India</a:t>
            </a:r>
            <a:r>
              <a:rPr lang="en-US" sz="4000" dirty="0"/>
              <a:t>: 			</a:t>
            </a:r>
            <a:r>
              <a:rPr lang="en-US" sz="4000" dirty="0">
                <a:solidFill>
                  <a:srgbClr val="FF0000"/>
                </a:solidFill>
              </a:rPr>
              <a:t>Hybrids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085" y="129872"/>
            <a:ext cx="11445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radley Hand Bold"/>
                <a:cs typeface="Bradley Hand Bold"/>
              </a:rPr>
              <a:t>Secret-5</a:t>
            </a:r>
            <a:r>
              <a:rPr lang="en-US" sz="4000" dirty="0">
                <a:solidFill>
                  <a:srgbClr val="FD9330"/>
                </a:solidFill>
                <a:latin typeface="Bradley Hand Bold"/>
                <a:cs typeface="Bradley Hand Bold"/>
              </a:rPr>
              <a:t> Precision Management </a:t>
            </a:r>
          </a:p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Bradley Hand Bold"/>
                <a:cs typeface="Bradley Hand Bold"/>
              </a:rPr>
              <a:t>Crop Management: Soil, Water &amp; Nutrients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53" y="5945119"/>
            <a:ext cx="506999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6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43" y="303036"/>
            <a:ext cx="1104099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ahoma"/>
                <a:cs typeface="Tahoma"/>
              </a:rPr>
              <a:t>Cotton plants need</a:t>
            </a:r>
          </a:p>
          <a:p>
            <a:pPr algn="ctr"/>
            <a:r>
              <a:rPr lang="en-US" sz="3600" b="1" dirty="0">
                <a:solidFill>
                  <a:srgbClr val="FD9733"/>
                </a:solidFill>
                <a:latin typeface="Tahoma"/>
                <a:cs typeface="Tahoma"/>
              </a:rPr>
              <a:t>80% of water and nutrient requirement</a:t>
            </a:r>
          </a:p>
          <a:p>
            <a:pPr algn="ctr"/>
            <a:r>
              <a:rPr lang="en-US" sz="3600" dirty="0">
                <a:latin typeface="Tahoma"/>
                <a:cs typeface="Tahoma"/>
              </a:rPr>
              <a:t>During fruit formation (critical window)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1263" y="3422467"/>
            <a:ext cx="7752837" cy="161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soilcropandmore.info/crops/CottonInformation/insect/B-933/fig1.jpg"/>
          <p:cNvPicPr>
            <a:picLocks noChangeAspect="1" noChangeArrowheads="1"/>
          </p:cNvPicPr>
          <p:nvPr/>
        </p:nvPicPr>
        <p:blipFill rotWithShape="1">
          <a:blip r:embed="rId3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0"/>
          <a:stretch/>
        </p:blipFill>
        <p:spPr bwMode="auto">
          <a:xfrm>
            <a:off x="870458" y="3454481"/>
            <a:ext cx="3070808" cy="178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7847" y="5229218"/>
            <a:ext cx="10880510" cy="369332"/>
          </a:xfrm>
          <a:prstGeom prst="rect">
            <a:avLst/>
          </a:prstGeom>
          <a:solidFill>
            <a:srgbClr val="FFFFD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0"/>
            </a:pPr>
            <a:r>
              <a:rPr lang="en-US" dirty="0"/>
              <a:t>     20         30              40              50                        55           60              65              70              90                     140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1214" y="2993342"/>
            <a:ext cx="3648196" cy="369332"/>
          </a:xfrm>
          <a:prstGeom prst="rect">
            <a:avLst/>
          </a:prstGeom>
          <a:solidFill>
            <a:srgbClr val="CCFFB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Early season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132" y="3003582"/>
            <a:ext cx="4026552" cy="369332"/>
          </a:xfrm>
          <a:prstGeom prst="rect">
            <a:avLst/>
          </a:prstGeom>
          <a:solidFill>
            <a:srgbClr val="FFCCCE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Mid season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74940" y="3003582"/>
            <a:ext cx="30423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   Late season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6659" y="5730000"/>
            <a:ext cx="548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Days after planting</a:t>
            </a:r>
          </a:p>
        </p:txBody>
      </p:sp>
      <p:sp>
        <p:nvSpPr>
          <p:cNvPr id="10" name="Oval 9"/>
          <p:cNvSpPr/>
          <p:nvPr/>
        </p:nvSpPr>
        <p:spPr>
          <a:xfrm>
            <a:off x="4589591" y="2352139"/>
            <a:ext cx="4214340" cy="3362260"/>
          </a:xfrm>
          <a:prstGeom prst="ellipse">
            <a:avLst/>
          </a:prstGeom>
          <a:noFill/>
          <a:ln w="666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93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368" y="1215224"/>
            <a:ext cx="9058324" cy="5107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5611" y="6319978"/>
            <a:ext cx="10976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http://www.cottoninc.com/fiber/agriculturaldisciplines/engineering/irrigation-management/cotton-water-requirements/</a:t>
            </a:r>
            <a:endParaRPr lang="en-US" sz="1600" dirty="0"/>
          </a:p>
        </p:txBody>
      </p:sp>
      <p:pic>
        <p:nvPicPr>
          <p:cNvPr id="4" name="Picture 2" descr="http://ipm.ncsu.edu/cotton/insectcorner/photos/images/Flower_bloom4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27" b="96635" l="1036" r="896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893" y="3499235"/>
            <a:ext cx="1035379" cy="834055"/>
          </a:xfrm>
          <a:prstGeom prst="rect">
            <a:avLst/>
          </a:prstGeom>
          <a:noFill/>
        </p:spPr>
      </p:pic>
      <p:pic>
        <p:nvPicPr>
          <p:cNvPr id="5" name="Picture 2" descr="http://img.ehowcdn.com/article-new/ehow/images/a07/34/mn/cotton-plant-development-800x8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3" b="98936" l="28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407" y="3499235"/>
            <a:ext cx="997659" cy="85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sr.photos3.fotosearch.com/bthumb/FSD/FSD512/x2882001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18" b="90000" l="10000" r="9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8066" y="3499235"/>
            <a:ext cx="1212623" cy="9094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92676" y="1399738"/>
            <a:ext cx="2410256" cy="4098205"/>
          </a:xfrm>
          <a:prstGeom prst="rect">
            <a:avLst/>
          </a:prstGeom>
          <a:solidFill>
            <a:srgbClr val="FEFC0A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8336" y="128401"/>
            <a:ext cx="10997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ahoma"/>
                <a:cs typeface="Tahoma"/>
              </a:rPr>
              <a:t>Critical Stages: Flowering + Green boll stage</a:t>
            </a:r>
          </a:p>
          <a:p>
            <a:pPr algn="ctr"/>
            <a:r>
              <a:rPr lang="en-US" sz="2800" dirty="0">
                <a:latin typeface="Tahoma"/>
                <a:cs typeface="Tahoma"/>
              </a:rPr>
              <a:t>Water stress at critical stage causes 30-70% yield loss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53" y="5945119"/>
            <a:ext cx="506999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03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06" y="2308849"/>
            <a:ext cx="108533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CRITICAL WINDOW ATTRACTS BOLLWORMS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0735" y="3009600"/>
            <a:ext cx="108533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India and Africa have a longer 80-90 days critical window</a:t>
            </a:r>
          </a:p>
          <a:p>
            <a:pPr marL="514350" indent="-514350">
              <a:buAutoNum type="arabicPeriod"/>
            </a:pPr>
            <a:r>
              <a:rPr lang="en-US" sz="3200" b="1" dirty="0"/>
              <a:t>Management is a nightmare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Water &amp; nutrients usage is indiscriminate and soil degradation is high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53" y="5945119"/>
            <a:ext cx="506999" cy="60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9A62AB-4D97-4962-8938-D3860CE7559B}"/>
              </a:ext>
            </a:extLst>
          </p:cNvPr>
          <p:cNvSpPr txBox="1"/>
          <p:nvPr/>
        </p:nvSpPr>
        <p:spPr>
          <a:xfrm>
            <a:off x="817933" y="6250015"/>
            <a:ext cx="182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82828"/>
                </a:solidFill>
              </a:rPr>
              <a:t>www.icac.org</a:t>
            </a:r>
            <a:endParaRPr lang="en-US" sz="2000" b="1" dirty="0">
              <a:solidFill>
                <a:srgbClr val="28282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018" y="389618"/>
            <a:ext cx="10694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pple Chancery"/>
                <a:cs typeface="Apple Chancery"/>
              </a:rPr>
              <a:t>Secret-6 Short critical window</a:t>
            </a:r>
          </a:p>
          <a:p>
            <a:r>
              <a:rPr lang="en-US" sz="3200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3200" b="1" dirty="0">
                <a:latin typeface="Apple Chancery"/>
                <a:cs typeface="Apple Chancery"/>
              </a:rPr>
              <a:t>for efficient crop management &amp; good uniform </a:t>
            </a:r>
            <a:r>
              <a:rPr lang="en-US" sz="3200" b="1" dirty="0" err="1">
                <a:latin typeface="Apple Chancery"/>
                <a:cs typeface="Apple Chancery"/>
              </a:rPr>
              <a:t>fibre</a:t>
            </a:r>
            <a:r>
              <a:rPr lang="en-US" sz="3200" b="1" dirty="0">
                <a:latin typeface="Apple Chancery"/>
                <a:cs typeface="Apple Chancery"/>
              </a:rPr>
              <a:t> quality</a:t>
            </a:r>
          </a:p>
        </p:txBody>
      </p:sp>
    </p:spTree>
    <p:extLst>
      <p:ext uri="{BB962C8B-B14F-4D97-AF65-F5344CB8AC3E}">
        <p14:creationId xmlns:p14="http://schemas.microsoft.com/office/powerpoint/2010/main" val="1324236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120748"/>
            <a:ext cx="10871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1, </a:t>
            </a:r>
            <a:r>
              <a:rPr lang="en-US" sz="2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Natural Control is Nature’s gift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: Conserve it</a:t>
            </a:r>
          </a:p>
          <a:p>
            <a:pPr>
              <a:spcAft>
                <a:spcPts val="1000"/>
              </a:spcAft>
            </a:pP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2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Your intervention can cause Insect pests 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(varieties, insecticides, fertilizers, cropping systems)</a:t>
            </a:r>
          </a:p>
          <a:p>
            <a:pPr>
              <a:spcAft>
                <a:spcPts val="1000"/>
              </a:spcAft>
            </a:pP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26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 insects pests are not harmful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. Some minor pests are useful insects</a:t>
            </a:r>
          </a:p>
          <a:p>
            <a:pPr>
              <a:spcAft>
                <a:spcPts val="1000"/>
              </a:spcAft>
            </a:pP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en-US" sz="2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Effective Passive Pest Management</a:t>
            </a:r>
            <a:endParaRPr lang="en-US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en-US" sz="2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Insecticide for ‘eco-window’ 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and not for pest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4400" y="914401"/>
            <a:ext cx="833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Intelligent Pest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370" y="158569"/>
            <a:ext cx="506999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39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00" y="990600"/>
            <a:ext cx="1137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Pyrethroids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Cause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Helicoverpa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whitelfly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resurgence</a:t>
            </a:r>
          </a:p>
          <a:p>
            <a:pPr>
              <a:spcAft>
                <a:spcPts val="1200"/>
              </a:spcAft>
            </a:pP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Fipronil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Causes whitefly resurgence</a:t>
            </a:r>
          </a:p>
          <a:p>
            <a:pPr>
              <a:spcAft>
                <a:spcPts val="1200"/>
              </a:spcAft>
            </a:pP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Pyrethroid+OP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Hormoligosis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and outbreaks</a:t>
            </a:r>
          </a:p>
          <a:p>
            <a:pPr>
              <a:spcAft>
                <a:spcPts val="1200"/>
              </a:spcAft>
            </a:pP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Spinosad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Causes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Mealybug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resurgence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Organophosphates: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Switching off towards vegetation, resurgence of some sucking pests</a:t>
            </a:r>
          </a:p>
          <a:p>
            <a:pPr>
              <a:spcAft>
                <a:spcPts val="1200"/>
              </a:spcAft>
            </a:pP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Methomyl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Thiodicarb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Cause leaf reddening</a:t>
            </a:r>
          </a:p>
          <a:p>
            <a:pPr>
              <a:spcAft>
                <a:spcPts val="1200"/>
              </a:spcAft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28601"/>
            <a:ext cx="1046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Insecticide Misuse &amp; Resurgence</a:t>
            </a:r>
          </a:p>
        </p:txBody>
      </p:sp>
    </p:spTree>
    <p:extLst>
      <p:ext uri="{BB962C8B-B14F-4D97-AF65-F5344CB8AC3E}">
        <p14:creationId xmlns:p14="http://schemas.microsoft.com/office/powerpoint/2010/main" val="2774388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797" y="196955"/>
            <a:ext cx="1056117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THE FOUR VARIETAL TRAITS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Compact architecture &amp; high harvest index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Short duration (140-160 days)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Resistance to sucking pests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High ginning%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E0E234D-EC4C-8141-B9BD-35AABDB11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95" y="1869103"/>
            <a:ext cx="1132925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THE FOUR STEPS IN PLANTING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Stale seed-bed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Seed treatment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Precision planting (row orientation and 10cm spacing)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Planting on ridges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FBF684D-6E76-B44E-A11E-4C53BDE7C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95" y="5079753"/>
            <a:ext cx="1111480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THE FOUR PRODUCTION PRACTICES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Legume cover-crop/ inter-crop / crop-rotation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Mulching &amp; minimum tillage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Water harvesting &amp; precision irrigation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Precision nutrient management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70C85DC-2CC6-3E43-AE09-DD2F9DE5C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95" y="3407605"/>
            <a:ext cx="1166461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THE FOUR MANAGEMENT INTERVENTIONS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Canopy management 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Square &amp; boll retention management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Ecological engineering for stress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management 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Timely termination and crop residue management</a:t>
            </a:r>
          </a:p>
        </p:txBody>
      </p:sp>
    </p:spTree>
    <p:extLst>
      <p:ext uri="{BB962C8B-B14F-4D97-AF65-F5344CB8AC3E}">
        <p14:creationId xmlns:p14="http://schemas.microsoft.com/office/powerpoint/2010/main" val="4208869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272852-252B-7C4B-8AE9-73F98A4ADB93}"/>
              </a:ext>
            </a:extLst>
          </p:cNvPr>
          <p:cNvSpPr txBox="1"/>
          <p:nvPr/>
        </p:nvSpPr>
        <p:spPr>
          <a:xfrm>
            <a:off x="3079532" y="2911365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0178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3691" y="1659484"/>
            <a:ext cx="10550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Potential Yield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Aus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) = 3,500 Kg lint/ha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Theoretical Yield = 5,034 Kg lint/ha</a:t>
            </a:r>
          </a:p>
          <a:p>
            <a:r>
              <a:rPr lang="en-US" sz="4000" b="1" dirty="0">
                <a:solidFill>
                  <a:srgbClr val="000000"/>
                </a:solidFill>
              </a:rPr>
              <a:t>Reported Yield (China) = 5,005 Kg lint/ha</a:t>
            </a:r>
          </a:p>
          <a:p>
            <a:pPr algn="r"/>
            <a:r>
              <a:rPr lang="en-US" sz="2400" dirty="0">
                <a:solidFill>
                  <a:srgbClr val="000000"/>
                </a:solidFill>
              </a:rPr>
              <a:t>-Ref, </a:t>
            </a:r>
            <a:r>
              <a:rPr lang="en-US" sz="2400" dirty="0">
                <a:solidFill>
                  <a:srgbClr val="000000"/>
                </a:solidFill>
                <a:hlinkClick r:id="rId2"/>
              </a:rPr>
              <a:t>www.nzweek.com</a:t>
            </a:r>
            <a:r>
              <a:rPr lang="en-US" sz="2400" dirty="0">
                <a:solidFill>
                  <a:srgbClr val="000000"/>
                </a:solidFill>
              </a:rPr>
              <a:t> (2013)</a:t>
            </a:r>
          </a:p>
          <a:p>
            <a:endParaRPr lang="en-US" sz="4000" dirty="0"/>
          </a:p>
          <a:p>
            <a:r>
              <a:rPr lang="en-US" sz="3600" dirty="0"/>
              <a:t>Uptake, distribution and </a:t>
            </a:r>
            <a:r>
              <a:rPr lang="en-US" sz="3600" dirty="0">
                <a:solidFill>
                  <a:srgbClr val="FD9330"/>
                </a:solidFill>
              </a:rPr>
              <a:t>redistribution</a:t>
            </a:r>
            <a:r>
              <a:rPr lang="en-US" sz="3600" dirty="0"/>
              <a:t> of NPK is crucial</a:t>
            </a:r>
          </a:p>
          <a:p>
            <a:pPr algn="r"/>
            <a:r>
              <a:rPr lang="en-US" sz="2000" dirty="0"/>
              <a:t>Constable and </a:t>
            </a:r>
            <a:r>
              <a:rPr lang="en-US" sz="2000" dirty="0" err="1"/>
              <a:t>Bange</a:t>
            </a:r>
            <a:r>
              <a:rPr lang="en-US" sz="2000" dirty="0"/>
              <a:t>, 2015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53" y="5945119"/>
            <a:ext cx="506999" cy="60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9A62AB-4D97-4962-8938-D3860CE7559B}"/>
              </a:ext>
            </a:extLst>
          </p:cNvPr>
          <p:cNvSpPr txBox="1"/>
          <p:nvPr/>
        </p:nvSpPr>
        <p:spPr>
          <a:xfrm>
            <a:off x="817933" y="6250015"/>
            <a:ext cx="182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82828"/>
                </a:solidFill>
              </a:rPr>
              <a:t>www.icac.org</a:t>
            </a:r>
            <a:endParaRPr lang="en-US" sz="2000" b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3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6883" y="634933"/>
            <a:ext cx="81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482AC"/>
                </a:solidFill>
                <a:latin typeface="Arial"/>
                <a:cs typeface="Arial"/>
              </a:rPr>
              <a:t>Yields/ha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1476" y="1875940"/>
            <a:ext cx="8029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Bolls/plant x </a:t>
            </a:r>
          </a:p>
          <a:p>
            <a:r>
              <a:rPr lang="en-US" sz="3600" dirty="0">
                <a:latin typeface="Arial"/>
                <a:cs typeface="Arial"/>
              </a:rPr>
              <a:t>plants/ha x </a:t>
            </a:r>
          </a:p>
          <a:p>
            <a:r>
              <a:rPr lang="en-US" sz="3600" dirty="0">
                <a:latin typeface="Arial"/>
                <a:cs typeface="Arial"/>
              </a:rPr>
              <a:t>boll </a:t>
            </a:r>
            <a:r>
              <a:rPr lang="en-US" sz="3600" dirty="0" err="1">
                <a:latin typeface="Arial"/>
                <a:cs typeface="Arial"/>
              </a:rPr>
              <a:t>wt</a:t>
            </a:r>
            <a:r>
              <a:rPr lang="en-US" sz="3600" dirty="0">
                <a:latin typeface="Arial"/>
                <a:cs typeface="Arial"/>
              </a:rPr>
              <a:t> x </a:t>
            </a:r>
          </a:p>
          <a:p>
            <a:r>
              <a:rPr lang="en-US" sz="3600" dirty="0">
                <a:latin typeface="Arial"/>
                <a:cs typeface="Arial"/>
              </a:rPr>
              <a:t>ginning%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7048" y="1875940"/>
            <a:ext cx="1688710" cy="23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370" y="158569"/>
            <a:ext cx="506999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8941" y="982290"/>
            <a:ext cx="10117302" cy="560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Apple Chancery"/>
                <a:cs typeface="Apple Chancery"/>
              </a:rPr>
              <a:t>Breeding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3600" b="1" dirty="0">
                <a:latin typeface="Apple Chancery"/>
                <a:cs typeface="Apple Chancery"/>
              </a:rPr>
              <a:t>Compact Architecture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600" b="1" dirty="0">
                <a:latin typeface="Apple Chancery"/>
                <a:cs typeface="Apple Chancery"/>
              </a:rPr>
              <a:t>High ginning%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600" b="1" dirty="0">
                <a:latin typeface="Apple Chancery"/>
                <a:cs typeface="Apple Chancery"/>
              </a:rPr>
              <a:t>High harvest index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Apple Chancery"/>
                <a:cs typeface="Apple Chancery"/>
              </a:rPr>
              <a:t>Management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3600" b="1" dirty="0">
                <a:latin typeface="Apple Chancery"/>
                <a:cs typeface="Apple Chancery"/>
              </a:rPr>
              <a:t>High density + Canopy Management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600" b="1" dirty="0">
                <a:latin typeface="Apple Chancery"/>
                <a:cs typeface="Apple Chancery"/>
              </a:rPr>
              <a:t>Precision Management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600" b="1" dirty="0">
                <a:latin typeface="Apple Chancery"/>
                <a:cs typeface="Apple Chancery"/>
              </a:rPr>
              <a:t>Short critical window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0194" y="245314"/>
            <a:ext cx="6552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D9330"/>
                </a:solidFill>
                <a:latin typeface="Apple Chancery"/>
                <a:cs typeface="Apple Chancery"/>
              </a:rPr>
              <a:t>The Six Main Secrets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53" y="5945119"/>
            <a:ext cx="506999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86" y="346326"/>
            <a:ext cx="6018425" cy="555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305" y="808097"/>
            <a:ext cx="4292735" cy="49784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02902" y="3636435"/>
            <a:ext cx="1140181" cy="210682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1216955">
            <a:off x="4358668" y="3327066"/>
            <a:ext cx="678336" cy="199771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614309" y="4733139"/>
            <a:ext cx="2035006" cy="245315"/>
          </a:xfrm>
          <a:prstGeom prst="rightArrow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99969" y="6031865"/>
            <a:ext cx="97709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ahoma"/>
                <a:cs typeface="Tahoma"/>
              </a:rPr>
              <a:t>Plant type was unsuitable for pickers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370" y="158569"/>
            <a:ext cx="506999" cy="60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17365" y="144303"/>
            <a:ext cx="3824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D9330"/>
                </a:solidFill>
              </a:rPr>
              <a:t>Breeding</a:t>
            </a:r>
          </a:p>
        </p:txBody>
      </p:sp>
    </p:spTree>
    <p:extLst>
      <p:ext uri="{BB962C8B-B14F-4D97-AF65-F5344CB8AC3E}">
        <p14:creationId xmlns:p14="http://schemas.microsoft.com/office/powerpoint/2010/main" val="235854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736" y="407182"/>
            <a:ext cx="4671765" cy="371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8425" y="409787"/>
            <a:ext cx="5282358" cy="37172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8442" y="4531114"/>
            <a:ext cx="11329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D9330"/>
                </a:solidFill>
                <a:latin typeface="Tahoma"/>
                <a:cs typeface="Tahoma"/>
              </a:rPr>
              <a:t>Objective: Breeding plants for the Picker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Tahoma"/>
                <a:cs typeface="Tahoma"/>
              </a:rPr>
              <a:t>100</a:t>
            </a:r>
            <a:r>
              <a:rPr lang="en-US" sz="2800" b="1" dirty="0">
                <a:latin typeface="Tahoma"/>
                <a:cs typeface="Tahoma"/>
              </a:rPr>
              <a:t> </a:t>
            </a:r>
            <a:r>
              <a:rPr lang="en-US" sz="2800" dirty="0">
                <a:solidFill>
                  <a:srgbClr val="1CADE4"/>
                </a:solidFill>
                <a:latin typeface="Tahoma"/>
                <a:cs typeface="Tahoma"/>
              </a:rPr>
              <a:t>cm</a:t>
            </a:r>
            <a:r>
              <a:rPr lang="en-US" sz="2800" dirty="0">
                <a:latin typeface="Tahoma"/>
                <a:cs typeface="Tahoma"/>
              </a:rPr>
              <a:t> tall</a:t>
            </a:r>
          </a:p>
          <a:p>
            <a:pPr algn="ctr"/>
            <a:r>
              <a:rPr lang="en-US" sz="2800" b="1" dirty="0">
                <a:solidFill>
                  <a:srgbClr val="1CADE4"/>
                </a:solidFill>
                <a:latin typeface="Tahoma"/>
                <a:cs typeface="Tahoma"/>
              </a:rPr>
              <a:t>70 </a:t>
            </a:r>
            <a:r>
              <a:rPr lang="en-US" sz="2800" dirty="0">
                <a:solidFill>
                  <a:srgbClr val="1CADE4"/>
                </a:solidFill>
                <a:latin typeface="Tahoma"/>
                <a:cs typeface="Tahoma"/>
              </a:rPr>
              <a:t>cm </a:t>
            </a:r>
            <a:r>
              <a:rPr lang="en-US" sz="2800" dirty="0">
                <a:latin typeface="Tahoma"/>
                <a:cs typeface="Tahoma"/>
              </a:rPr>
              <a:t>wide</a:t>
            </a:r>
          </a:p>
          <a:p>
            <a:pPr algn="ctr"/>
            <a:r>
              <a:rPr lang="en-US" sz="2800" dirty="0">
                <a:latin typeface="Tahoma"/>
                <a:cs typeface="Tahoma"/>
              </a:rPr>
              <a:t>One-time picking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53" y="5945119"/>
            <a:ext cx="506999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253" y="-1"/>
            <a:ext cx="2225094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60"/>
            <a:ext cx="4352353" cy="68174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1" y="6488668"/>
            <a:ext cx="2121603" cy="369332"/>
          </a:xfrm>
          <a:prstGeom prst="rect">
            <a:avLst/>
          </a:prstGeom>
          <a:solidFill>
            <a:srgbClr val="8C241A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Photo: James Quinn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29588" y="966830"/>
            <a:ext cx="2121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60%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70397" y="795430"/>
            <a:ext cx="159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10%</a:t>
            </a:r>
          </a:p>
        </p:txBody>
      </p:sp>
      <p:sp>
        <p:nvSpPr>
          <p:cNvPr id="27" name="Down Arrow 26"/>
          <p:cNvSpPr/>
          <p:nvPr/>
        </p:nvSpPr>
        <p:spPr>
          <a:xfrm rot="19421361" flipH="1">
            <a:off x="7584855" y="1895562"/>
            <a:ext cx="305960" cy="879550"/>
          </a:xfrm>
          <a:prstGeom prst="downArrow">
            <a:avLst/>
          </a:prstGeom>
          <a:solidFill>
            <a:srgbClr val="FFCCCE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CCE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 flipH="1">
            <a:off x="9101687" y="1789357"/>
            <a:ext cx="380577" cy="724987"/>
          </a:xfrm>
          <a:prstGeom prst="downArrow">
            <a:avLst/>
          </a:prstGeom>
          <a:solidFill>
            <a:srgbClr val="FFCCCE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473130" flipH="1">
            <a:off x="10387556" y="2062756"/>
            <a:ext cx="285505" cy="498347"/>
          </a:xfrm>
          <a:prstGeom prst="downArrow">
            <a:avLst/>
          </a:prstGeom>
          <a:solidFill>
            <a:srgbClr val="FFCCCE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292427" y="801763"/>
            <a:ext cx="172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30%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682" y="2685132"/>
            <a:ext cx="4892676" cy="30040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3355" y="5916423"/>
            <a:ext cx="50081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D9330"/>
                </a:solidFill>
                <a:latin typeface="Tahoma"/>
                <a:cs typeface="Tahoma"/>
              </a:rPr>
              <a:t>Fruiting Branch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370" y="158569"/>
            <a:ext cx="506999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4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62" y="230860"/>
            <a:ext cx="4802907" cy="5570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314" y="3290109"/>
            <a:ext cx="2062329" cy="245687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408107" y="4011624"/>
            <a:ext cx="1154614" cy="5772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7201" y="6060726"/>
            <a:ext cx="490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ahoma"/>
                <a:cs typeface="Tahoma"/>
              </a:rPr>
              <a:t>Inefficient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6890" y="6068823"/>
            <a:ext cx="490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ahoma"/>
                <a:cs typeface="Tahoma"/>
              </a:rPr>
              <a:t>                Efficient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6316" y="1191381"/>
            <a:ext cx="490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Breeding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76936" y="3630102"/>
            <a:ext cx="1140181" cy="210682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62782" y="2207836"/>
            <a:ext cx="2597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Tall plants</a:t>
            </a:r>
          </a:p>
          <a:p>
            <a:r>
              <a:rPr lang="en-US" sz="2800" dirty="0"/>
              <a:t>Wide branches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97571" y="2201503"/>
            <a:ext cx="3094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Compact plants</a:t>
            </a:r>
          </a:p>
          <a:p>
            <a:r>
              <a:rPr lang="en-US" sz="2800" dirty="0"/>
              <a:t>Narrow branches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51F42C-24B0-4995-A0B3-7A669A347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53" y="5945119"/>
            <a:ext cx="506999" cy="608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6080" y="187594"/>
            <a:ext cx="710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Bradley Hand Bold"/>
                <a:cs typeface="Bradley Hand Bold"/>
              </a:rPr>
              <a:t>Secret-1 </a:t>
            </a:r>
            <a:r>
              <a:rPr lang="en-US" sz="3600" b="1" dirty="0">
                <a:latin typeface="Bradley Hand Bold"/>
                <a:cs typeface="Bradley Hand Bold"/>
              </a:rPr>
              <a:t>Compact architecture</a:t>
            </a:r>
          </a:p>
        </p:txBody>
      </p:sp>
    </p:spTree>
    <p:extLst>
      <p:ext uri="{BB962C8B-B14F-4D97-AF65-F5344CB8AC3E}">
        <p14:creationId xmlns:p14="http://schemas.microsoft.com/office/powerpoint/2010/main" val="106666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3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6846</TotalTime>
  <Words>947</Words>
  <Application>Microsoft Macintosh PowerPoint</Application>
  <PresentationFormat>Widescreen</PresentationFormat>
  <Paragraphs>196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Apple Chancery</vt:lpstr>
      <vt:lpstr>Arial</vt:lpstr>
      <vt:lpstr>Bradley Hand Bold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Gibson</dc:creator>
  <cp:lastModifiedBy>Keshav Kranthi</cp:lastModifiedBy>
  <cp:revision>745</cp:revision>
  <dcterms:created xsi:type="dcterms:W3CDTF">2017-08-17T18:12:00Z</dcterms:created>
  <dcterms:modified xsi:type="dcterms:W3CDTF">2018-07-26T13:06:56Z</dcterms:modified>
</cp:coreProperties>
</file>