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5"/>
  </p:notesMasterIdLst>
  <p:handoutMasterIdLst>
    <p:handoutMasterId r:id="rId26"/>
  </p:handoutMasterIdLst>
  <p:sldIdLst>
    <p:sldId id="270" r:id="rId2"/>
    <p:sldId id="272" r:id="rId3"/>
    <p:sldId id="273" r:id="rId4"/>
    <p:sldId id="276" r:id="rId5"/>
    <p:sldId id="271" r:id="rId6"/>
    <p:sldId id="257" r:id="rId7"/>
    <p:sldId id="259" r:id="rId8"/>
    <p:sldId id="267" r:id="rId9"/>
    <p:sldId id="260" r:id="rId10"/>
    <p:sldId id="268" r:id="rId11"/>
    <p:sldId id="261" r:id="rId12"/>
    <p:sldId id="262" r:id="rId13"/>
    <p:sldId id="264" r:id="rId14"/>
    <p:sldId id="269" r:id="rId15"/>
    <p:sldId id="265" r:id="rId16"/>
    <p:sldId id="258" r:id="rId17"/>
    <p:sldId id="281" r:id="rId18"/>
    <p:sldId id="277" r:id="rId19"/>
    <p:sldId id="282" r:id="rId20"/>
    <p:sldId id="278" r:id="rId21"/>
    <p:sldId id="279" r:id="rId22"/>
    <p:sldId id="266" r:id="rId23"/>
    <p:sldId id="28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800" y="-29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913AB9-EEAC-4FBC-9A14-10F7899135D8}" type="datetimeFigureOut">
              <a:rPr lang="en-US" smtClean="0"/>
              <a:pPr/>
              <a:t>2/16/18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DA4DF-99FC-4426-AEF6-2BE1756708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44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61B9D-10F3-43F9-B52F-6C4C7C9F3D87}" type="datetimeFigureOut">
              <a:rPr lang="en-US" smtClean="0"/>
              <a:pPr/>
              <a:t>2/16/18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CF8C5-0619-42EC-B622-2575CACD5D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41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76678D-646F-4403-BE0C-B80C149FDEA8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FBDE7D-76DA-4B98-824F-0D095543A8A6}" type="slidenum">
              <a:rPr lang="en-US"/>
              <a:pPr/>
              <a:t>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EFC03A81-16CA-46D5-9A3A-512B2D70F849}" type="datetime1">
              <a:rPr lang="en-US" smtClean="0"/>
              <a:pPr/>
              <a:t>2/16/18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C05B6802-0F41-4790-B85A-4AD631527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B2E1-2D76-4A9B-9F9F-DE42A156A98F}" type="datetime1">
              <a:rPr lang="en-US" smtClean="0"/>
              <a:pPr/>
              <a:t>2/16/18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6802-0F41-4790-B85A-4AD631527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0BDDD-3A70-403D-87E6-858DFD14811B}" type="datetime1">
              <a:rPr lang="en-US" smtClean="0"/>
              <a:pPr/>
              <a:t>2/16/18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6802-0F41-4790-B85A-4AD631527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521968-7B33-4432-8B6A-777BAA81FE64}" type="datetime1">
              <a:rPr lang="en-US" smtClean="0"/>
              <a:pPr/>
              <a:t>2/16/18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5B6802-0F41-4790-B85A-4AD6315270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FC481457-1EB6-476E-B5B9-E80355E457CA}" type="datetime1">
              <a:rPr lang="en-US" smtClean="0"/>
              <a:pPr/>
              <a:t>2/16/18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C05B6802-0F41-4790-B85A-4AD631527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B722-73E8-44E2-9547-14A6FDD7DF24}" type="datetime1">
              <a:rPr lang="en-US" smtClean="0"/>
              <a:pPr/>
              <a:t>2/16/18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6802-0F41-4790-B85A-4AD6315270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99266-33D7-482E-8868-43C94C76BE95}" type="datetime1">
              <a:rPr lang="en-US" smtClean="0"/>
              <a:pPr/>
              <a:t>2/16/18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6802-0F41-4790-B85A-4AD6315270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E22B82-003D-4E69-BA73-8936E1BE22FF}" type="datetime1">
              <a:rPr lang="en-US" smtClean="0"/>
              <a:pPr/>
              <a:t>2/16/18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5B6802-0F41-4790-B85A-4AD6315270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EE54B-8914-496C-A8DF-F3827F5B976F}" type="datetime1">
              <a:rPr lang="en-US" smtClean="0"/>
              <a:pPr/>
              <a:t>2/16/18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6802-0F41-4790-B85A-4AD631527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E26D9B-AD0E-48C1-9F61-3D7A8008F946}" type="datetime1">
              <a:rPr lang="en-US" smtClean="0"/>
              <a:pPr/>
              <a:t>2/16/18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5B6802-0F41-4790-B85A-4AD6315270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57168D-94DD-40A4-9F53-7B4FD81E8E5E}" type="datetime1">
              <a:rPr lang="en-US" smtClean="0"/>
              <a:pPr/>
              <a:t>2/16/18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5B6802-0F41-4790-B85A-4AD6315270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57FE077-1CA3-45B4-BC5B-B96CFE40F6F9}" type="datetime1">
              <a:rPr lang="en-US" smtClean="0"/>
              <a:pPr/>
              <a:t>2/16/18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05B6802-0F41-4790-B85A-4AD631527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5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05684" y="520253"/>
            <a:ext cx="460675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 smtClean="0">
                <a:solidFill>
                  <a:srgbClr val="031871"/>
                </a:solidFill>
                <a:latin typeface="Algerian" pitchFamily="82" charset="0"/>
              </a:rPr>
              <a:t>Welcome </a:t>
            </a:r>
          </a:p>
          <a:p>
            <a:pPr algn="ctr"/>
            <a:endParaRPr lang="en-US" sz="3200" dirty="0">
              <a:latin typeface="Algerian" pitchFamily="82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119914" y="2324959"/>
            <a:ext cx="8422105" cy="1953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SELECTION OF SHORT DURATION COTTON (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Gossypium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hirsutum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GENOTYPES FOR BREEDING PROGRAM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6802-0F41-4790-B85A-4AD63152707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310633" y="6271313"/>
            <a:ext cx="27462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Algerian" pitchFamily="82" charset="0"/>
              </a:rPr>
              <a:t>breeding discipline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9293" y="784861"/>
            <a:ext cx="1068705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Number of sympodial branch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Mean number of sympodial branch ranges from 14 to 18 among the genotypes whereas mean number of sympodial branches in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original germplasm consists of 100 genotypes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ranges from 12 to 24 (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Akter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2016).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highest number of sympodial branches per plant were found in SR-15.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lowest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number of sympodial branches per plant were found in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BC-0383 and BC-0349.</a:t>
            </a:r>
            <a:endParaRPr lang="en-US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900958"/>
              </p:ext>
            </p:extLst>
          </p:nvPr>
        </p:nvGraphicFramePr>
        <p:xfrm>
          <a:off x="719292" y="4412826"/>
          <a:ext cx="10687053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2351">
                  <a:extLst>
                    <a:ext uri="{9D8B030D-6E8A-4147-A177-3AD203B41FA5}">
                      <a16:colId xmlns="" xmlns:a16="http://schemas.microsoft.com/office/drawing/2014/main" val="2509328436"/>
                    </a:ext>
                  </a:extLst>
                </a:gridCol>
                <a:gridCol w="3562351">
                  <a:extLst>
                    <a:ext uri="{9D8B030D-6E8A-4147-A177-3AD203B41FA5}">
                      <a16:colId xmlns="" xmlns:a16="http://schemas.microsoft.com/office/drawing/2014/main" val="1238097447"/>
                    </a:ext>
                  </a:extLst>
                </a:gridCol>
                <a:gridCol w="3562351">
                  <a:extLst>
                    <a:ext uri="{9D8B030D-6E8A-4147-A177-3AD203B41FA5}">
                      <a16:colId xmlns="" xmlns:a16="http://schemas.microsoft.com/office/drawing/2014/main" val="329602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Genotype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SR-15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BC-0383 and BC-0349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75356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Number of sympodial 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17.90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(Highest)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14.17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(Lowest)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2565485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10838688" y="5734050"/>
            <a:ext cx="812800" cy="521208"/>
          </a:xfrm>
        </p:spPr>
        <p:txBody>
          <a:bodyPr/>
          <a:lstStyle/>
          <a:p>
            <a:fld id="{C05B6802-0F41-4790-B85A-4AD63152707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268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7762" y="545741"/>
            <a:ext cx="1068705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Number of monopodial branches</a:t>
            </a:r>
          </a:p>
          <a:p>
            <a:pPr marL="346075" indent="-346075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number of monopodial branches ranges from 0.60 (BC-0319) to 1.43 (BC-0111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endParaRPr lang="en-US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1200" b="1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Number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of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secondary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fruiting branches</a:t>
            </a:r>
          </a:p>
          <a:p>
            <a:pPr marL="346075" indent="-346075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genotype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BC-0111 (5.13) produced the highest number of secondary fruiting branches per plant and the lowest in BC-0319 (2.10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en-US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550921"/>
              </p:ext>
            </p:extLst>
          </p:nvPr>
        </p:nvGraphicFramePr>
        <p:xfrm>
          <a:off x="687760" y="1868656"/>
          <a:ext cx="10687055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3">
                  <a:extLst>
                    <a:ext uri="{9D8B030D-6E8A-4147-A177-3AD203B41FA5}">
                      <a16:colId xmlns="" xmlns:a16="http://schemas.microsoft.com/office/drawing/2014/main" val="2509328436"/>
                    </a:ext>
                  </a:extLst>
                </a:gridCol>
                <a:gridCol w="3448051">
                  <a:extLst>
                    <a:ext uri="{9D8B030D-6E8A-4147-A177-3AD203B41FA5}">
                      <a16:colId xmlns="" xmlns:a16="http://schemas.microsoft.com/office/drawing/2014/main" val="1238097447"/>
                    </a:ext>
                  </a:extLst>
                </a:gridCol>
                <a:gridCol w="3429001">
                  <a:extLst>
                    <a:ext uri="{9D8B030D-6E8A-4147-A177-3AD203B41FA5}">
                      <a16:colId xmlns="" xmlns:a16="http://schemas.microsoft.com/office/drawing/2014/main" val="329602849"/>
                    </a:ext>
                  </a:extLst>
                </a:gridCol>
              </a:tblGrid>
              <a:tr h="3144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Genotype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BC-0111</a:t>
                      </a: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BC-0319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75356714"/>
                  </a:ext>
                </a:extLst>
              </a:tr>
              <a:tr h="4353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Number of monopodial branches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0.60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(Lowest)</a:t>
                      </a: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1.43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(Highest)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256548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873270"/>
              </p:ext>
            </p:extLst>
          </p:nvPr>
        </p:nvGraphicFramePr>
        <p:xfrm>
          <a:off x="687760" y="5208988"/>
          <a:ext cx="10687055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0103">
                  <a:extLst>
                    <a:ext uri="{9D8B030D-6E8A-4147-A177-3AD203B41FA5}">
                      <a16:colId xmlns="" xmlns:a16="http://schemas.microsoft.com/office/drawing/2014/main" val="2509328436"/>
                    </a:ext>
                  </a:extLst>
                </a:gridCol>
                <a:gridCol w="3028951">
                  <a:extLst>
                    <a:ext uri="{9D8B030D-6E8A-4147-A177-3AD203B41FA5}">
                      <a16:colId xmlns="" xmlns:a16="http://schemas.microsoft.com/office/drawing/2014/main" val="1238097447"/>
                    </a:ext>
                  </a:extLst>
                </a:gridCol>
                <a:gridCol w="3048001">
                  <a:extLst>
                    <a:ext uri="{9D8B030D-6E8A-4147-A177-3AD203B41FA5}">
                      <a16:colId xmlns="" xmlns:a16="http://schemas.microsoft.com/office/drawing/2014/main" val="329602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Genotype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BC-0111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BC-0319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75356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Number of secondary fruiting branches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5.13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(Highest)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2.10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(Lowest)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2565485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05B6802-0F41-4790-B85A-4AD63152707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9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8486" y="460299"/>
            <a:ext cx="10687052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Plant height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It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was observed in this experiment that plant height ranges from 69.47 to 135.17 cm. </a:t>
            </a:r>
            <a:endParaRPr lang="en-US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lowest</a:t>
            </a:r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plant height was observed in BC-0304 and the highest was observed in BC-0332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/>
            <a:endParaRPr lang="en-US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>
              <a:lnSpc>
                <a:spcPct val="150000"/>
              </a:lnSpc>
            </a:pPr>
            <a:endParaRPr lang="en-US" sz="1100" b="1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Number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of bolls per plant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genotype BC-0349 (33.13) produced the maximum number of bolls per plant while genotype Winall-6 formed minimum number of bolls (21.40) </a:t>
            </a:r>
            <a:endParaRPr lang="en-US" sz="2000" b="1" dirty="0">
              <a:solidFill>
                <a:prstClr val="black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067449"/>
              </p:ext>
            </p:extLst>
          </p:nvPr>
        </p:nvGraphicFramePr>
        <p:xfrm>
          <a:off x="908484" y="2242434"/>
          <a:ext cx="10687055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3">
                  <a:extLst>
                    <a:ext uri="{9D8B030D-6E8A-4147-A177-3AD203B41FA5}">
                      <a16:colId xmlns="" xmlns:a16="http://schemas.microsoft.com/office/drawing/2014/main" val="2509328436"/>
                    </a:ext>
                  </a:extLst>
                </a:gridCol>
                <a:gridCol w="3448051">
                  <a:extLst>
                    <a:ext uri="{9D8B030D-6E8A-4147-A177-3AD203B41FA5}">
                      <a16:colId xmlns="" xmlns:a16="http://schemas.microsoft.com/office/drawing/2014/main" val="1238097447"/>
                    </a:ext>
                  </a:extLst>
                </a:gridCol>
                <a:gridCol w="3429001">
                  <a:extLst>
                    <a:ext uri="{9D8B030D-6E8A-4147-A177-3AD203B41FA5}">
                      <a16:colId xmlns="" xmlns:a16="http://schemas.microsoft.com/office/drawing/2014/main" val="329602849"/>
                    </a:ext>
                  </a:extLst>
                </a:gridCol>
              </a:tblGrid>
              <a:tr h="33521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Genotype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BC-0304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BC-0332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75356714"/>
                  </a:ext>
                </a:extLst>
              </a:tr>
              <a:tr h="4177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Plant height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69.47 cm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(Lowest)</a:t>
                      </a: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135.17 cm </a:t>
                      </a:r>
                      <a:r>
                        <a:rPr lang="en-US" sz="2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(Highest)</a:t>
                      </a:r>
                      <a:endParaRPr lang="en-US" sz="200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256548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683732"/>
              </p:ext>
            </p:extLst>
          </p:nvPr>
        </p:nvGraphicFramePr>
        <p:xfrm>
          <a:off x="908484" y="5411970"/>
          <a:ext cx="10687054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2">
                  <a:extLst>
                    <a:ext uri="{9D8B030D-6E8A-4147-A177-3AD203B41FA5}">
                      <a16:colId xmlns="" xmlns:a16="http://schemas.microsoft.com/office/drawing/2014/main" val="2509328436"/>
                    </a:ext>
                  </a:extLst>
                </a:gridCol>
                <a:gridCol w="3409951">
                  <a:extLst>
                    <a:ext uri="{9D8B030D-6E8A-4147-A177-3AD203B41FA5}">
                      <a16:colId xmlns="" xmlns:a16="http://schemas.microsoft.com/office/drawing/2014/main" val="1238097447"/>
                    </a:ext>
                  </a:extLst>
                </a:gridCol>
                <a:gridCol w="3371851">
                  <a:extLst>
                    <a:ext uri="{9D8B030D-6E8A-4147-A177-3AD203B41FA5}">
                      <a16:colId xmlns="" xmlns:a16="http://schemas.microsoft.com/office/drawing/2014/main" val="329602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Genotype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BC-0349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Winall-6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75356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Number of bolls per plant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33.13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(Highest)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21.40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(Lowest)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2565485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10854454" y="5734050"/>
            <a:ext cx="812800" cy="521208"/>
          </a:xfrm>
        </p:spPr>
        <p:txBody>
          <a:bodyPr/>
          <a:lstStyle/>
          <a:p>
            <a:fld id="{C05B6802-0F41-4790-B85A-4AD63152707D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456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7837" y="887078"/>
            <a:ext cx="106870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Seed cotton yield per plant (g)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Seed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cotton yield per plant ranges from 77.58 to 126.59 g per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plant.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highest seed cotton yield per plant (126.59 g) was found in the genotype BC-0353 followed by 124 g in BC-0337 and BC-0386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lowest seed cotton yield per plant was observed in BC-0383 (77.58g) followed by BC-0349 (85.00g). </a:t>
            </a:r>
            <a:endParaRPr lang="en-US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937285"/>
              </p:ext>
            </p:extLst>
          </p:nvPr>
        </p:nvGraphicFramePr>
        <p:xfrm>
          <a:off x="727837" y="4569164"/>
          <a:ext cx="10687055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3">
                  <a:extLst>
                    <a:ext uri="{9D8B030D-6E8A-4147-A177-3AD203B41FA5}">
                      <a16:colId xmlns="" xmlns:a16="http://schemas.microsoft.com/office/drawing/2014/main" val="2509328436"/>
                    </a:ext>
                  </a:extLst>
                </a:gridCol>
                <a:gridCol w="3448051">
                  <a:extLst>
                    <a:ext uri="{9D8B030D-6E8A-4147-A177-3AD203B41FA5}">
                      <a16:colId xmlns="" xmlns:a16="http://schemas.microsoft.com/office/drawing/2014/main" val="1238097447"/>
                    </a:ext>
                  </a:extLst>
                </a:gridCol>
                <a:gridCol w="3429001">
                  <a:extLst>
                    <a:ext uri="{9D8B030D-6E8A-4147-A177-3AD203B41FA5}">
                      <a16:colId xmlns="" xmlns:a16="http://schemas.microsoft.com/office/drawing/2014/main" val="329602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Genotype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BC-0353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BC-0349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75356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Seed cotton yield per plant (g)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126.59 g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(Highest)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77.58g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(Lowest)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2565485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05B6802-0F41-4790-B85A-4AD63152707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27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1122" y="555992"/>
            <a:ext cx="10591801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Seed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cotton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yield (t/ha)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Seed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cotton yield per plot were converted into ton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 hectare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Ranged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 1.90 to 3.05 t/ha among the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genotypes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highest seed cotton yield was observed in the genotype BC-0386 (3.05 t/ha) followed by BC-0353 and BC-0.66 (3.00 t/ha). </a:t>
            </a:r>
            <a:endParaRPr lang="en-US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lowest yield was obtained from the genotype BC-0383 (1.90 t/ha) followed by Winall-6 (1.97 t/ha).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218650"/>
              </p:ext>
            </p:extLst>
          </p:nvPr>
        </p:nvGraphicFramePr>
        <p:xfrm>
          <a:off x="769221" y="4663760"/>
          <a:ext cx="10572752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9253">
                  <a:extLst>
                    <a:ext uri="{9D8B030D-6E8A-4147-A177-3AD203B41FA5}">
                      <a16:colId xmlns="" xmlns:a16="http://schemas.microsoft.com/office/drawing/2014/main" val="2509328436"/>
                    </a:ext>
                  </a:extLst>
                </a:gridCol>
                <a:gridCol w="3411172">
                  <a:extLst>
                    <a:ext uri="{9D8B030D-6E8A-4147-A177-3AD203B41FA5}">
                      <a16:colId xmlns="" xmlns:a16="http://schemas.microsoft.com/office/drawing/2014/main" val="1238097447"/>
                    </a:ext>
                  </a:extLst>
                </a:gridCol>
                <a:gridCol w="3392327">
                  <a:extLst>
                    <a:ext uri="{9D8B030D-6E8A-4147-A177-3AD203B41FA5}">
                      <a16:colId xmlns="" xmlns:a16="http://schemas.microsoft.com/office/drawing/2014/main" val="329602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Genotype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BC-0386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BC-0383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75356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Seed cotton yield (t/ha)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3.05 t/ha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(Highest)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1.90 t/ha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(Lowest)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2565485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05B6802-0F41-4790-B85A-4AD63152707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10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7760" y="863691"/>
            <a:ext cx="10687053" cy="337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Earliness index (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Bartlett’s earliness index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11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genotype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BC-0382 and CC-8 had the highest (0.86) value of earliness index indicated that this genotypes were rated as the earliest genotypes followed by BC-0383 (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0.83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), BC-0386 (0.82), Winall-6 (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0.82).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BC-0358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as late genotype among the 25 genotypes having the lowest value (0. 67) of earliness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index. </a:t>
            </a:r>
            <a:endParaRPr lang="en-US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516578"/>
              </p:ext>
            </p:extLst>
          </p:nvPr>
        </p:nvGraphicFramePr>
        <p:xfrm>
          <a:off x="687760" y="4799100"/>
          <a:ext cx="10687054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52">
                  <a:extLst>
                    <a:ext uri="{9D8B030D-6E8A-4147-A177-3AD203B41FA5}">
                      <a16:colId xmlns="" xmlns:a16="http://schemas.microsoft.com/office/drawing/2014/main" val="2509328436"/>
                    </a:ext>
                  </a:extLst>
                </a:gridCol>
                <a:gridCol w="3409951">
                  <a:extLst>
                    <a:ext uri="{9D8B030D-6E8A-4147-A177-3AD203B41FA5}">
                      <a16:colId xmlns="" xmlns:a16="http://schemas.microsoft.com/office/drawing/2014/main" val="1238097447"/>
                    </a:ext>
                  </a:extLst>
                </a:gridCol>
                <a:gridCol w="3371851">
                  <a:extLst>
                    <a:ext uri="{9D8B030D-6E8A-4147-A177-3AD203B41FA5}">
                      <a16:colId xmlns="" xmlns:a16="http://schemas.microsoft.com/office/drawing/2014/main" val="329602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Genotype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BC-0382 and CC-8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BC-0358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75356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Earliness 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0.86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(Highest)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0.67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(Lowest)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2565485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05B6802-0F41-4790-B85A-4AD63152707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44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176685"/>
              </p:ext>
            </p:extLst>
          </p:nvPr>
        </p:nvGraphicFramePr>
        <p:xfrm>
          <a:off x="370404" y="1216304"/>
          <a:ext cx="11079488" cy="44958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7757">
                  <a:extLst>
                    <a:ext uri="{9D8B030D-6E8A-4147-A177-3AD203B41FA5}">
                      <a16:colId xmlns="" xmlns:a16="http://schemas.microsoft.com/office/drawing/2014/main" val="1757418080"/>
                    </a:ext>
                  </a:extLst>
                </a:gridCol>
                <a:gridCol w="1008087">
                  <a:extLst>
                    <a:ext uri="{9D8B030D-6E8A-4147-A177-3AD203B41FA5}">
                      <a16:colId xmlns="" xmlns:a16="http://schemas.microsoft.com/office/drawing/2014/main" val="2454956696"/>
                    </a:ext>
                  </a:extLst>
                </a:gridCol>
                <a:gridCol w="1008087">
                  <a:extLst>
                    <a:ext uri="{9D8B030D-6E8A-4147-A177-3AD203B41FA5}">
                      <a16:colId xmlns="" xmlns:a16="http://schemas.microsoft.com/office/drawing/2014/main" val="2122116549"/>
                    </a:ext>
                  </a:extLst>
                </a:gridCol>
                <a:gridCol w="1008087">
                  <a:extLst>
                    <a:ext uri="{9D8B030D-6E8A-4147-A177-3AD203B41FA5}">
                      <a16:colId xmlns="" xmlns:a16="http://schemas.microsoft.com/office/drawing/2014/main" val="1084484850"/>
                    </a:ext>
                  </a:extLst>
                </a:gridCol>
                <a:gridCol w="1008087">
                  <a:extLst>
                    <a:ext uri="{9D8B030D-6E8A-4147-A177-3AD203B41FA5}">
                      <a16:colId xmlns="" xmlns:a16="http://schemas.microsoft.com/office/drawing/2014/main" val="681935984"/>
                    </a:ext>
                  </a:extLst>
                </a:gridCol>
                <a:gridCol w="1008087">
                  <a:extLst>
                    <a:ext uri="{9D8B030D-6E8A-4147-A177-3AD203B41FA5}">
                      <a16:colId xmlns="" xmlns:a16="http://schemas.microsoft.com/office/drawing/2014/main" val="2658038102"/>
                    </a:ext>
                  </a:extLst>
                </a:gridCol>
                <a:gridCol w="1008087">
                  <a:extLst>
                    <a:ext uri="{9D8B030D-6E8A-4147-A177-3AD203B41FA5}">
                      <a16:colId xmlns="" xmlns:a16="http://schemas.microsoft.com/office/drawing/2014/main" val="3901889380"/>
                    </a:ext>
                  </a:extLst>
                </a:gridCol>
                <a:gridCol w="1008087">
                  <a:extLst>
                    <a:ext uri="{9D8B030D-6E8A-4147-A177-3AD203B41FA5}">
                      <a16:colId xmlns="" xmlns:a16="http://schemas.microsoft.com/office/drawing/2014/main" val="4059006158"/>
                    </a:ext>
                  </a:extLst>
                </a:gridCol>
                <a:gridCol w="1008087">
                  <a:extLst>
                    <a:ext uri="{9D8B030D-6E8A-4147-A177-3AD203B41FA5}">
                      <a16:colId xmlns="" xmlns:a16="http://schemas.microsoft.com/office/drawing/2014/main" val="2419775661"/>
                    </a:ext>
                  </a:extLst>
                </a:gridCol>
                <a:gridCol w="1008087">
                  <a:extLst>
                    <a:ext uri="{9D8B030D-6E8A-4147-A177-3AD203B41FA5}">
                      <a16:colId xmlns="" xmlns:a16="http://schemas.microsoft.com/office/drawing/2014/main" val="471633870"/>
                    </a:ext>
                  </a:extLst>
                </a:gridCol>
                <a:gridCol w="1008948">
                  <a:extLst>
                    <a:ext uri="{9D8B030D-6E8A-4147-A177-3AD203B41FA5}">
                      <a16:colId xmlns="" xmlns:a16="http://schemas.microsoft.com/office/drawing/2014/main" val="1750778613"/>
                    </a:ext>
                  </a:extLst>
                </a:gridCol>
              </a:tblGrid>
              <a:tr h="408710">
                <a:tc>
                  <a:txBody>
                    <a:bodyPr/>
                    <a:lstStyle/>
                    <a:p>
                      <a:endParaRPr lang="en-US" sz="15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DFF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NFB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PH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NMB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SFB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NSB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NBP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DBO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ERI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YPP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33008082"/>
                  </a:ext>
                </a:extLst>
              </a:tr>
              <a:tr h="4087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DFF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1.00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-0.0703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-0.2248*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0.0564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-0.0122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-0.0775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-0.0994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0.6159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0.1248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-0.3346**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83620964"/>
                  </a:ext>
                </a:extLst>
              </a:tr>
              <a:tr h="4087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NFB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 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1.00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0.0831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-0.0424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0.0416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0.0683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0.1027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-0.1774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-0.0252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-0.0087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75089984"/>
                  </a:ext>
                </a:extLst>
              </a:tr>
              <a:tr h="4087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PH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 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1.00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0.2190*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0.2328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0.4375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0.2205*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-0.1758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-0.1726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0.4080**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53762217"/>
                  </a:ext>
                </a:extLst>
              </a:tr>
              <a:tr h="4087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NMB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 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1.00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0.8030**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0.1059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0.1025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0.0730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-0.0664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0.1499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83997233"/>
                  </a:ext>
                </a:extLst>
              </a:tr>
              <a:tr h="4087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SFB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 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1.00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0.2326*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0.2577*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0.0387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-0.1421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0.2796**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75753551"/>
                  </a:ext>
                </a:extLst>
              </a:tr>
              <a:tr h="4087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NSB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 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1.00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0.1472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-0.0718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-0.2429*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0.5177**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105759329"/>
                  </a:ext>
                </a:extLst>
              </a:tr>
              <a:tr h="4087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NBP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 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1.00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-0.1556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-0.1552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0.2486*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122680722"/>
                  </a:ext>
                </a:extLst>
              </a:tr>
              <a:tr h="4087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DBO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 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1.00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0.0621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-0.3067**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35169385"/>
                  </a:ext>
                </a:extLst>
              </a:tr>
              <a:tr h="4087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ERI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 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1.00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-0.4300**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09238686"/>
                  </a:ext>
                </a:extLst>
              </a:tr>
              <a:tr h="40871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YPP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 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5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1.00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0450194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51191" y="616456"/>
            <a:ext cx="113385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Table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4.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Correlation among 10 important traits related to earliness and yield of 25 short duration cotton genotypes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05B6802-0F41-4790-B85A-4AD63152707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6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05B6802-0F41-4790-B85A-4AD63152707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7760" y="863691"/>
            <a:ext cx="10687053" cy="463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Correlation Coefficients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11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Positive and significant correlation between </a:t>
            </a:r>
          </a:p>
          <a:p>
            <a:pPr marL="342900" indent="3175" algn="just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Plant height</a:t>
            </a:r>
          </a:p>
          <a:p>
            <a:pPr marL="342900" indent="3175" algn="just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Number of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sympodial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branches per plant</a:t>
            </a:r>
          </a:p>
          <a:p>
            <a:pPr marL="342900" indent="3175" algn="just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Secondary fruiting branches per pant</a:t>
            </a:r>
          </a:p>
          <a:p>
            <a:pPr marL="342900" indent="3175" algn="just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Number of balls per plant</a:t>
            </a:r>
          </a:p>
          <a:p>
            <a:pPr marL="342900" indent="3175" algn="just">
              <a:lnSpc>
                <a:spcPct val="150000"/>
              </a:lnSpc>
            </a:pPr>
            <a:endParaRPr lang="en-US" sz="1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3175" algn="just">
              <a:lnSpc>
                <a:spcPct val="150000"/>
              </a:lnSpc>
            </a:pP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&amp; seed cotton yield indicates that these traits are able to enhance the yield.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05B6802-0F41-4790-B85A-4AD63152707D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46388" y="1166648"/>
          <a:ext cx="10421007" cy="4587764"/>
        </p:xfrm>
        <a:graphic>
          <a:graphicData uri="http://schemas.openxmlformats.org/drawingml/2006/table">
            <a:tbl>
              <a:tblPr/>
              <a:tblGrid>
                <a:gridCol w="1289577"/>
                <a:gridCol w="736901"/>
                <a:gridCol w="921125"/>
                <a:gridCol w="741526"/>
                <a:gridCol w="640163"/>
                <a:gridCol w="829014"/>
                <a:gridCol w="829014"/>
                <a:gridCol w="899633"/>
                <a:gridCol w="976393"/>
                <a:gridCol w="807522"/>
                <a:gridCol w="921125"/>
                <a:gridCol w="829014"/>
              </a:tblGrid>
              <a:tr h="5433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Acc. No.</a:t>
                      </a:r>
                      <a:endParaRPr lang="en-US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DFF</a:t>
                      </a:r>
                      <a:endParaRPr lang="en-US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PH</a:t>
                      </a:r>
                      <a:endParaRPr lang="en-US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NMB</a:t>
                      </a:r>
                      <a:endParaRPr lang="en-US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SFB</a:t>
                      </a:r>
                      <a:endParaRPr lang="en-US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NSB</a:t>
                      </a:r>
                      <a:endParaRPr lang="en-US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NBP</a:t>
                      </a:r>
                      <a:endParaRPr lang="en-US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PFP</a:t>
                      </a:r>
                      <a:endParaRPr lang="en-US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DBO</a:t>
                      </a:r>
                      <a:endParaRPr lang="en-US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ERI</a:t>
                      </a:r>
                      <a:endParaRPr lang="en-US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YPP</a:t>
                      </a:r>
                      <a:endParaRPr lang="en-US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YTH</a:t>
                      </a:r>
                      <a:endParaRPr lang="en-US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11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BC-0111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63.33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122.63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1.43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5.13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16.00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24.97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41.01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122.67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0.77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108.19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2.65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111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BC-0304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63.33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69.47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0.83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3.27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14.67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23.20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33.08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122.00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0.73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105.19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2.48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BC-0319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60.00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105.20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0.60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2.10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14.67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22.37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46.49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121.33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0.79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90.65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2.12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111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BC-0349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62.00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97.70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0.73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3.03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14.17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33.13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48.66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123.33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0.81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85.25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2.05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BC-0353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58.33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124.77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1.20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4.07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15.77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27.37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46.45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121.33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0.79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126.59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3.00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111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BC-0378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62.33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119.23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1.10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3.80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15.00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26.20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43.86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121.67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0.78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93.46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2.26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BC-0382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62.00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125.67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1.03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3.37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15.17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24.30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69.04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121.33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0.86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89.53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2.12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111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BC-0383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64.33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97.87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1.03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3.27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14.17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22.03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54.93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124.00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0.83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77.58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1.90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BC-0386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60.00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128.97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1.00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3.13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15.23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27.43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55.24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119.00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0.82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124.32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3.03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111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CB-14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58.67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127.30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1.10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4.10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16.33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26.73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29.36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121.00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0.72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110.25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2.58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CC-8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60.67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109.30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0.77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2.67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14.77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24.30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61.32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120.33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0.86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91.11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2.19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111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SR-15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63.00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128.40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0.77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2.70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17.90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24.03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44.53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123.00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0.78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117.74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2.64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WIN-6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63.33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103.63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0.90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2.40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14.67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21.40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52.93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123.33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0.82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latin typeface="Times New Roman"/>
                          <a:ea typeface="Times New Roman"/>
                          <a:cs typeface="Times New Roman"/>
                        </a:rPr>
                        <a:t>81.61</a:t>
                      </a:r>
                      <a:endParaRPr lang="en-US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latin typeface="Times New Roman"/>
                          <a:ea typeface="Times New Roman"/>
                          <a:cs typeface="Times New Roman"/>
                        </a:rPr>
                        <a:t>1.97</a:t>
                      </a:r>
                      <a:endParaRPr lang="en-US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46386" y="488679"/>
            <a:ext cx="104525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 3. Genotypes showing better mean performance for important traits </a:t>
            </a:r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05B6802-0F41-4790-B85A-4AD63152707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7760" y="532605"/>
            <a:ext cx="10687053" cy="5978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Selection of Parents for hybridization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11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Selection Criteria</a:t>
            </a:r>
          </a:p>
          <a:p>
            <a:pPr marL="342900" indent="3175"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Considering two (2) years data</a:t>
            </a:r>
          </a:p>
          <a:p>
            <a:pPr marL="342900" indent="3175"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Earliness or crop duration</a:t>
            </a:r>
          </a:p>
          <a:p>
            <a:pPr marL="342900" indent="3175"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Plant height</a:t>
            </a:r>
          </a:p>
          <a:p>
            <a:pPr marL="342900" indent="3175"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Node number for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sympodial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branch</a:t>
            </a:r>
          </a:p>
          <a:p>
            <a:pPr marL="342900" indent="3175"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Number of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sympodial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branches per plant</a:t>
            </a:r>
          </a:p>
          <a:p>
            <a:pPr marL="342900" indent="3175"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Secondary fruiting branches per pant</a:t>
            </a:r>
          </a:p>
          <a:p>
            <a:pPr marL="342900" indent="3175"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Number of balls per plant</a:t>
            </a:r>
          </a:p>
          <a:p>
            <a:pPr marL="342900" indent="3175"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Seed Cotton Yield per plant (g) and yield (t/ha)</a:t>
            </a:r>
          </a:p>
          <a:p>
            <a:pPr marL="342900" indent="3175" algn="just"/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GOT (%)</a:t>
            </a:r>
            <a:endParaRPr lang="en-US" sz="1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3175" algn="just">
              <a:lnSpc>
                <a:spcPct val="150000"/>
              </a:lnSpc>
            </a:pPr>
            <a:endParaRPr lang="en-US" sz="2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3175" algn="just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Eight (8) cotton genotypes (BC-0349, BC-0378, BC-0382, BC-0386, CB-14, SR-15, CC-8 and Winall-6 were selected as parents for future breeding program.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1922" y="836290"/>
            <a:ext cx="3962400" cy="735013"/>
          </a:xfr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lvl="0" algn="ctr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Objectives</a:t>
            </a:r>
            <a:r>
              <a:rPr lang="en-US" sz="4000" dirty="0" smtClean="0"/>
              <a:t>  </a:t>
            </a:r>
            <a:endParaRPr lang="x-none" sz="4000" dirty="0"/>
          </a:p>
        </p:txBody>
      </p:sp>
      <p:sp>
        <p:nvSpPr>
          <p:cNvPr id="169985" name="Rectangle 1"/>
          <p:cNvSpPr>
            <a:spLocks noChangeArrowheads="1"/>
          </p:cNvSpPr>
          <p:nvPr/>
        </p:nvSpPr>
        <p:spPr bwMode="auto">
          <a:xfrm>
            <a:off x="669149" y="1866739"/>
            <a:ext cx="10603186" cy="334957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>
              <a:lnSpc>
                <a:spcPct val="15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Various  plant  characteristics  have  been  used  to  determine  earliness  in  cotton.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This research 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was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conducted with the following objective: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6075" indent="-346075" eaLnBrk="0" hangingPunct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To identify short duration cotton genotypes by confirming the results of first year experiment.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10822913" y="5718295"/>
            <a:ext cx="812800" cy="521208"/>
          </a:xfrm>
        </p:spPr>
        <p:txBody>
          <a:bodyPr/>
          <a:lstStyle/>
          <a:p>
            <a:fld id="{C05B6802-0F41-4790-B85A-4AD6315270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99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99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10838688" y="5718284"/>
            <a:ext cx="812800" cy="521208"/>
          </a:xfrm>
        </p:spPr>
        <p:txBody>
          <a:bodyPr/>
          <a:lstStyle/>
          <a:p>
            <a:fld id="{C05B6802-0F41-4790-B85A-4AD63152707D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>
              <a:solidFill>
                <a:schemeClr val="tx1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327" y="346829"/>
            <a:ext cx="4698135" cy="2806262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80524" y="346829"/>
            <a:ext cx="4488957" cy="2819944"/>
          </a:xfrm>
          <a:prstGeom prst="rect">
            <a:avLst/>
          </a:prstGeom>
          <a:noFill/>
        </p:spPr>
      </p:pic>
      <p:pic>
        <p:nvPicPr>
          <p:cNvPr id="1028" name="Picture 2" descr="IMG2015120113442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1231" y="3247680"/>
            <a:ext cx="2387920" cy="2364827"/>
          </a:xfrm>
          <a:prstGeom prst="rect">
            <a:avLst/>
          </a:prstGeom>
          <a:noFill/>
        </p:spPr>
      </p:pic>
      <p:pic>
        <p:nvPicPr>
          <p:cNvPr id="1027" name="Picture 4" descr="IMG2015120113544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9591" y="3201697"/>
            <a:ext cx="2159876" cy="2410812"/>
          </a:xfrm>
          <a:prstGeom prst="rect">
            <a:avLst/>
          </a:prstGeom>
          <a:noFill/>
        </p:spPr>
      </p:pic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2865" y="3236756"/>
            <a:ext cx="2380594" cy="2359988"/>
          </a:xfrm>
          <a:prstGeom prst="rect">
            <a:avLst/>
          </a:prstGeom>
          <a:noFill/>
        </p:spPr>
      </p:pic>
      <p:pic>
        <p:nvPicPr>
          <p:cNvPr id="1025" name="Picture 3" descr="IMG20151201135417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47697" y="3184619"/>
            <a:ext cx="2270234" cy="2412123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19804" y="5722883"/>
            <a:ext cx="9506607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 1. Showing growth and development of several </a:t>
            </a:r>
            <a:r>
              <a:rPr kumimoji="0" lang="en-US" sz="17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promising</a:t>
            </a:r>
            <a:r>
              <a:rPr kumimoji="0" lang="en-US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cotton genotypes in the field condition.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10838688" y="5749816"/>
            <a:ext cx="812800" cy="521208"/>
          </a:xfrm>
        </p:spPr>
        <p:txBody>
          <a:bodyPr/>
          <a:lstStyle/>
          <a:p>
            <a:fld id="{C05B6802-0F41-4790-B85A-4AD63152707D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99542" y="5833233"/>
            <a:ext cx="105944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 2. Showing growth and development of several promising cotton genotypes </a:t>
            </a:r>
            <a:r>
              <a:rPr lang="en-US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 breeding program in controlled condition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2" descr="C:\Users\user\Desktop\Cotton 17\DSC_918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5644" y="173418"/>
            <a:ext cx="4979425" cy="2834640"/>
          </a:xfrm>
          <a:prstGeom prst="rect">
            <a:avLst/>
          </a:prstGeom>
          <a:noFill/>
        </p:spPr>
      </p:pic>
      <p:pic>
        <p:nvPicPr>
          <p:cNvPr id="36869" name="Picture 5" descr="C:\Users\user\Desktop\Cotton 17\FB_IMG_149693650975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3499" y="206524"/>
            <a:ext cx="4984349" cy="2834640"/>
          </a:xfrm>
          <a:prstGeom prst="rect">
            <a:avLst/>
          </a:prstGeom>
          <a:noFill/>
        </p:spPr>
      </p:pic>
      <p:pic>
        <p:nvPicPr>
          <p:cNvPr id="1026" name="Picture 2" descr="C:\Users\user\Desktop\Cotton 17\DSC_999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5946" y="3028533"/>
            <a:ext cx="4994344" cy="2834640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5668" y="3011214"/>
            <a:ext cx="4981903" cy="283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3224" y="1066803"/>
            <a:ext cx="10021087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</a:t>
            </a:r>
          </a:p>
          <a:p>
            <a:pPr algn="ctr"/>
            <a:endParaRPr lang="en-US" sz="32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6075" indent="-346075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Considering earliness and other yield contributing characters eight cotton genotypes are identified as short duration with high yield potential for future breeding program. The selected genotypes are BC-0349, BC-0378, BC-0382, BC-0386, CB-14, SR-15, CC-8 and Win all 6. </a:t>
            </a:r>
            <a:endParaRPr lang="en-US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6075" indent="-346075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Correlation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studies indicates that plant height, number of sympodial branches per plant, secondary fruiting branches per pant, number of balls per plant are the yield contributing traits In cotton.</a:t>
            </a:r>
            <a:endParaRPr lang="en-US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05B6802-0F41-4790-B85A-4AD63152707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18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05B6802-0F41-4790-B85A-4AD63152707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00400" y="1806476"/>
            <a:ext cx="47244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0" cap="none" spc="0" normalizeH="0" baseline="0" noProof="0" dirty="0" smtClean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lgerian" pitchFamily="82" charset="0"/>
              </a:rPr>
              <a:t>Thank You </a:t>
            </a:r>
            <a:endParaRPr kumimoji="0" lang="en-US" sz="9600" b="1" i="0" u="none" strike="noStrike" kern="0" cap="none" spc="0" normalizeH="0" baseline="0" noProof="0" dirty="0">
              <a:ln w="18000">
                <a:solidFill>
                  <a:srgbClr val="002060"/>
                </a:solidFill>
                <a:prstDash val="solid"/>
                <a:miter lim="800000"/>
              </a:ln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387" y="352508"/>
            <a:ext cx="5149882" cy="593417"/>
          </a:xfr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Experimental Details</a:t>
            </a:r>
            <a:endParaRPr lang="x-none" sz="24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78177" name="Rectangle 1"/>
          <p:cNvSpPr>
            <a:spLocks noChangeArrowheads="1"/>
          </p:cNvSpPr>
          <p:nvPr/>
        </p:nvSpPr>
        <p:spPr bwMode="auto">
          <a:xfrm>
            <a:off x="4322795" y="1406455"/>
            <a:ext cx="7091440" cy="224157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Seeds of 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25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genotypes identified as short duration cotton genotypes from 100 genotypes from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CDB gene Bank from the results of the experiment of 2015-2016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0223" y="1503409"/>
            <a:ext cx="3421129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Experimental Materials: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10854454" y="5734050"/>
            <a:ext cx="812800" cy="521208"/>
          </a:xfrm>
        </p:spPr>
        <p:txBody>
          <a:bodyPr/>
          <a:lstStyle/>
          <a:p>
            <a:fld id="{C05B6802-0F41-4790-B85A-4AD63152707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4963" y="3784219"/>
            <a:ext cx="332014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Experimental Location:</a:t>
            </a:r>
          </a:p>
        </p:txBody>
      </p:sp>
      <p:sp>
        <p:nvSpPr>
          <p:cNvPr id="8" name="Rectangle 7"/>
          <p:cNvSpPr/>
          <p:nvPr/>
        </p:nvSpPr>
        <p:spPr>
          <a:xfrm>
            <a:off x="4309242" y="3699940"/>
            <a:ext cx="72311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Experimental field of Cotton Research, Training and Seed Multiplication Farm, CBD,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Sreepur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Gazipur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38988" y="5066929"/>
            <a:ext cx="628697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Date of Sowing  :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24 July, 2016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0769" y="5403666"/>
            <a:ext cx="644284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Design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: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RCBD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315733" y="5760623"/>
            <a:ext cx="510909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Unit Plot size      : 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4.50 m x 2.70 m</a:t>
            </a:r>
          </a:p>
        </p:txBody>
      </p:sp>
    </p:spTree>
  </p:cSld>
  <p:clrMapOvr>
    <a:masterClrMapping/>
  </p:clrMapOvr>
  <p:transition xmlns:p14="http://schemas.microsoft.com/office/powerpoint/2010/main" spd="slow">
    <p:pull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40241" y="379153"/>
            <a:ext cx="401206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Data recorded on:</a:t>
            </a:r>
            <a:endParaRPr lang="en-US" sz="2800" dirty="0" smtClean="0">
              <a:solidFill>
                <a:srgbClr val="00206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10838687" y="5954762"/>
            <a:ext cx="815185" cy="521208"/>
          </a:xfrm>
        </p:spPr>
        <p:txBody>
          <a:bodyPr/>
          <a:lstStyle/>
          <a:p>
            <a:fld id="{C05B6802-0F41-4790-B85A-4AD63152707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198191" y="1054894"/>
            <a:ext cx="7036243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6075" marR="0" lvl="0" indent="-346075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Days to first flowering</a:t>
            </a:r>
          </a:p>
          <a:p>
            <a:pPr marL="346075" marR="0" lvl="0" indent="-346075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Number of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monopodial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branch</a:t>
            </a:r>
          </a:p>
          <a:p>
            <a:pPr marL="346075" marR="0" lvl="0" indent="-346075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Number of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sympodial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branch</a:t>
            </a:r>
          </a:p>
          <a:p>
            <a:pPr marL="346075" marR="0" lvl="0" indent="-346075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Number of secondary fruiting branch</a:t>
            </a:r>
          </a:p>
          <a:p>
            <a:pPr marL="346075" marR="0" lvl="0" indent="-346075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Number of bolls per plant</a:t>
            </a:r>
          </a:p>
          <a:p>
            <a:pPr marL="346075" marR="0" lvl="0" indent="-346075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Plant height (cm)</a:t>
            </a:r>
          </a:p>
          <a:p>
            <a:pPr marL="346075" marR="0" lvl="0" indent="-346075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Days to first boll opening</a:t>
            </a:r>
          </a:p>
          <a:p>
            <a:pPr marL="346075" marR="0" lvl="0" indent="-346075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Percent first pick days to boll maturity </a:t>
            </a:r>
          </a:p>
          <a:p>
            <a:pPr marL="346075" marR="0" lvl="0" indent="-346075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Earliness index</a:t>
            </a:r>
          </a:p>
          <a:p>
            <a:pPr marL="346075" marR="0" lvl="0" indent="-346075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Seed cotton yield per plant (g) &amp; yield (t/ha)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3079"/>
      </p:ext>
    </p:extLst>
  </p:cSld>
  <p:clrMapOvr>
    <a:masterClrMapping/>
  </p:clrMapOvr>
  <p:transition xmlns:p14="http://schemas.microsoft.com/office/powerpoint/2010/main" spd="slow">
    <p:split orient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321764"/>
              </p:ext>
            </p:extLst>
          </p:nvPr>
        </p:nvGraphicFramePr>
        <p:xfrm>
          <a:off x="485578" y="2040056"/>
          <a:ext cx="11094726" cy="4221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7729">
                  <a:extLst>
                    <a:ext uri="{9D8B030D-6E8A-4147-A177-3AD203B41FA5}">
                      <a16:colId xmlns="" xmlns:a16="http://schemas.microsoft.com/office/drawing/2014/main" val="2151147219"/>
                    </a:ext>
                  </a:extLst>
                </a:gridCol>
                <a:gridCol w="382576">
                  <a:extLst>
                    <a:ext uri="{9D8B030D-6E8A-4147-A177-3AD203B41FA5}">
                      <a16:colId xmlns="" xmlns:a16="http://schemas.microsoft.com/office/drawing/2014/main" val="946797119"/>
                    </a:ext>
                  </a:extLst>
                </a:gridCol>
                <a:gridCol w="612123">
                  <a:extLst>
                    <a:ext uri="{9D8B030D-6E8A-4147-A177-3AD203B41FA5}">
                      <a16:colId xmlns="" xmlns:a16="http://schemas.microsoft.com/office/drawing/2014/main" val="2108828739"/>
                    </a:ext>
                  </a:extLst>
                </a:gridCol>
                <a:gridCol w="612123">
                  <a:extLst>
                    <a:ext uri="{9D8B030D-6E8A-4147-A177-3AD203B41FA5}">
                      <a16:colId xmlns="" xmlns:a16="http://schemas.microsoft.com/office/drawing/2014/main" val="1851901826"/>
                    </a:ext>
                  </a:extLst>
                </a:gridCol>
                <a:gridCol w="765155">
                  <a:extLst>
                    <a:ext uri="{9D8B030D-6E8A-4147-A177-3AD203B41FA5}">
                      <a16:colId xmlns="" xmlns:a16="http://schemas.microsoft.com/office/drawing/2014/main" val="4001412063"/>
                    </a:ext>
                  </a:extLst>
                </a:gridCol>
                <a:gridCol w="688637">
                  <a:extLst>
                    <a:ext uri="{9D8B030D-6E8A-4147-A177-3AD203B41FA5}">
                      <a16:colId xmlns="" xmlns:a16="http://schemas.microsoft.com/office/drawing/2014/main" val="1206435670"/>
                    </a:ext>
                  </a:extLst>
                </a:gridCol>
                <a:gridCol w="612123">
                  <a:extLst>
                    <a:ext uri="{9D8B030D-6E8A-4147-A177-3AD203B41FA5}">
                      <a16:colId xmlns="" xmlns:a16="http://schemas.microsoft.com/office/drawing/2014/main" val="2857410650"/>
                    </a:ext>
                  </a:extLst>
                </a:gridCol>
                <a:gridCol w="688637">
                  <a:extLst>
                    <a:ext uri="{9D8B030D-6E8A-4147-A177-3AD203B41FA5}">
                      <a16:colId xmlns="" xmlns:a16="http://schemas.microsoft.com/office/drawing/2014/main" val="3781901832"/>
                    </a:ext>
                  </a:extLst>
                </a:gridCol>
                <a:gridCol w="765155">
                  <a:extLst>
                    <a:ext uri="{9D8B030D-6E8A-4147-A177-3AD203B41FA5}">
                      <a16:colId xmlns="" xmlns:a16="http://schemas.microsoft.com/office/drawing/2014/main" val="1232043632"/>
                    </a:ext>
                  </a:extLst>
                </a:gridCol>
                <a:gridCol w="841669">
                  <a:extLst>
                    <a:ext uri="{9D8B030D-6E8A-4147-A177-3AD203B41FA5}">
                      <a16:colId xmlns="" xmlns:a16="http://schemas.microsoft.com/office/drawing/2014/main" val="1170063030"/>
                    </a:ext>
                  </a:extLst>
                </a:gridCol>
                <a:gridCol w="841669">
                  <a:extLst>
                    <a:ext uri="{9D8B030D-6E8A-4147-A177-3AD203B41FA5}">
                      <a16:colId xmlns="" xmlns:a16="http://schemas.microsoft.com/office/drawing/2014/main" val="3069509686"/>
                    </a:ext>
                  </a:extLst>
                </a:gridCol>
                <a:gridCol w="765155">
                  <a:extLst>
                    <a:ext uri="{9D8B030D-6E8A-4147-A177-3AD203B41FA5}">
                      <a16:colId xmlns="" xmlns:a16="http://schemas.microsoft.com/office/drawing/2014/main" val="1741926699"/>
                    </a:ext>
                  </a:extLst>
                </a:gridCol>
                <a:gridCol w="688637">
                  <a:extLst>
                    <a:ext uri="{9D8B030D-6E8A-4147-A177-3AD203B41FA5}">
                      <a16:colId xmlns="" xmlns:a16="http://schemas.microsoft.com/office/drawing/2014/main" val="1412072935"/>
                    </a:ext>
                  </a:extLst>
                </a:gridCol>
                <a:gridCol w="765155">
                  <a:extLst>
                    <a:ext uri="{9D8B030D-6E8A-4147-A177-3AD203B41FA5}">
                      <a16:colId xmlns="" xmlns:a16="http://schemas.microsoft.com/office/drawing/2014/main" val="683069735"/>
                    </a:ext>
                  </a:extLst>
                </a:gridCol>
                <a:gridCol w="918183">
                  <a:extLst>
                    <a:ext uri="{9D8B030D-6E8A-4147-A177-3AD203B41FA5}">
                      <a16:colId xmlns="" xmlns:a16="http://schemas.microsoft.com/office/drawing/2014/main" val="3141964951"/>
                    </a:ext>
                  </a:extLst>
                </a:gridCol>
              </a:tblGrid>
              <a:tr h="12549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Sources of Variation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df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DFF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NFB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PH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NMB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SFB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NSB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NBP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PFP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PSP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PTP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DBO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ERI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YPP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8116496"/>
                  </a:ext>
                </a:extLst>
              </a:tr>
              <a:tr h="59330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Replication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2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6.65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0.47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401.91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0.06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0.16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2.56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41.24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288.11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4.29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149.62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3.04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0.087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777.31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50920758"/>
                  </a:ext>
                </a:extLst>
              </a:tr>
              <a:tr h="59330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Genotypes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24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7.86*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0.32*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577.75*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0.12**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1.77*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1.80ns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16.63ns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336.64**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146.31**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45.89ns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3.79ns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0.059**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640.48**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99776127"/>
                  </a:ext>
                </a:extLst>
              </a:tr>
              <a:tr h="59330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Error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48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4.71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0.17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234.95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0.04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0.92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1.64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16.66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63.89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34.28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28.79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3.47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0.016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292.02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91886795"/>
                  </a:ext>
                </a:extLst>
              </a:tr>
              <a:tr h="59330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CV (%)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--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3.54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7.34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13.03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21.02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28.26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8.39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16.08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17.86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12.25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64.84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3.06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5.06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16.32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261095240"/>
                  </a:ext>
                </a:extLst>
              </a:tr>
              <a:tr h="59330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RE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 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1.01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1.05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1.02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1.01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0.98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1.02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1.04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1.09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0.98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1.11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1.00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</a:rPr>
                        <a:t>1.12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</a:rPr>
                        <a:t>1.04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0008074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85578" y="498807"/>
            <a:ext cx="11094719" cy="966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7900" marR="0" indent="-977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 1.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Analysis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variance (ANOVA) for 13 important traits related to earliness and yield of 25 short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duration cotton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genotypes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10838688" y="6238543"/>
            <a:ext cx="812800" cy="521208"/>
          </a:xfrm>
        </p:spPr>
        <p:txBody>
          <a:bodyPr/>
          <a:lstStyle/>
          <a:p>
            <a:fld id="{C05B6802-0F41-4790-B85A-4AD63152707D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51270" y="220454"/>
            <a:ext cx="10926027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indent="-4572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7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 2. Mean performance for 13 important traits related to earliness and yield of 25 selected genotypes of cotton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778036"/>
              </p:ext>
            </p:extLst>
          </p:nvPr>
        </p:nvGraphicFramePr>
        <p:xfrm>
          <a:off x="567035" y="788255"/>
          <a:ext cx="11020623" cy="56432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4060">
                  <a:extLst>
                    <a:ext uri="{9D8B030D-6E8A-4147-A177-3AD203B41FA5}">
                      <a16:colId xmlns="" xmlns:a16="http://schemas.microsoft.com/office/drawing/2014/main" val="181671106"/>
                    </a:ext>
                  </a:extLst>
                </a:gridCol>
                <a:gridCol w="608035">
                  <a:extLst>
                    <a:ext uri="{9D8B030D-6E8A-4147-A177-3AD203B41FA5}">
                      <a16:colId xmlns="" xmlns:a16="http://schemas.microsoft.com/office/drawing/2014/main" val="4171324947"/>
                    </a:ext>
                  </a:extLst>
                </a:gridCol>
                <a:gridCol w="608035">
                  <a:extLst>
                    <a:ext uri="{9D8B030D-6E8A-4147-A177-3AD203B41FA5}">
                      <a16:colId xmlns="" xmlns:a16="http://schemas.microsoft.com/office/drawing/2014/main" val="1796592412"/>
                    </a:ext>
                  </a:extLst>
                </a:gridCol>
                <a:gridCol w="760044">
                  <a:extLst>
                    <a:ext uri="{9D8B030D-6E8A-4147-A177-3AD203B41FA5}">
                      <a16:colId xmlns="" xmlns:a16="http://schemas.microsoft.com/office/drawing/2014/main" val="3829619208"/>
                    </a:ext>
                  </a:extLst>
                </a:gridCol>
                <a:gridCol w="608035">
                  <a:extLst>
                    <a:ext uri="{9D8B030D-6E8A-4147-A177-3AD203B41FA5}">
                      <a16:colId xmlns="" xmlns:a16="http://schemas.microsoft.com/office/drawing/2014/main" val="3504072633"/>
                    </a:ext>
                  </a:extLst>
                </a:gridCol>
                <a:gridCol w="532031">
                  <a:extLst>
                    <a:ext uri="{9D8B030D-6E8A-4147-A177-3AD203B41FA5}">
                      <a16:colId xmlns="" xmlns:a16="http://schemas.microsoft.com/office/drawing/2014/main" val="454816757"/>
                    </a:ext>
                  </a:extLst>
                </a:gridCol>
                <a:gridCol w="684037">
                  <a:extLst>
                    <a:ext uri="{9D8B030D-6E8A-4147-A177-3AD203B41FA5}">
                      <a16:colId xmlns="" xmlns:a16="http://schemas.microsoft.com/office/drawing/2014/main" val="89021002"/>
                    </a:ext>
                  </a:extLst>
                </a:gridCol>
                <a:gridCol w="684037">
                  <a:extLst>
                    <a:ext uri="{9D8B030D-6E8A-4147-A177-3AD203B41FA5}">
                      <a16:colId xmlns="" xmlns:a16="http://schemas.microsoft.com/office/drawing/2014/main" val="3255567930"/>
                    </a:ext>
                  </a:extLst>
                </a:gridCol>
                <a:gridCol w="742308">
                  <a:extLst>
                    <a:ext uri="{9D8B030D-6E8A-4147-A177-3AD203B41FA5}">
                      <a16:colId xmlns="" xmlns:a16="http://schemas.microsoft.com/office/drawing/2014/main" val="2013529156"/>
                    </a:ext>
                  </a:extLst>
                </a:gridCol>
                <a:gridCol w="898539">
                  <a:extLst>
                    <a:ext uri="{9D8B030D-6E8A-4147-A177-3AD203B41FA5}">
                      <a16:colId xmlns="" xmlns:a16="http://schemas.microsoft.com/office/drawing/2014/main" val="1795093062"/>
                    </a:ext>
                  </a:extLst>
                </a:gridCol>
                <a:gridCol w="915430">
                  <a:extLst>
                    <a:ext uri="{9D8B030D-6E8A-4147-A177-3AD203B41FA5}">
                      <a16:colId xmlns="" xmlns:a16="http://schemas.microsoft.com/office/drawing/2014/main" val="537761643"/>
                    </a:ext>
                  </a:extLst>
                </a:gridCol>
                <a:gridCol w="805648">
                  <a:extLst>
                    <a:ext uri="{9D8B030D-6E8A-4147-A177-3AD203B41FA5}">
                      <a16:colId xmlns="" xmlns:a16="http://schemas.microsoft.com/office/drawing/2014/main" val="240224422"/>
                    </a:ext>
                  </a:extLst>
                </a:gridCol>
                <a:gridCol w="666303">
                  <a:extLst>
                    <a:ext uri="{9D8B030D-6E8A-4147-A177-3AD203B41FA5}">
                      <a16:colId xmlns="" xmlns:a16="http://schemas.microsoft.com/office/drawing/2014/main" val="2514404272"/>
                    </a:ext>
                  </a:extLst>
                </a:gridCol>
                <a:gridCol w="760044">
                  <a:extLst>
                    <a:ext uri="{9D8B030D-6E8A-4147-A177-3AD203B41FA5}">
                      <a16:colId xmlns="" xmlns:a16="http://schemas.microsoft.com/office/drawing/2014/main" val="3398347942"/>
                    </a:ext>
                  </a:extLst>
                </a:gridCol>
                <a:gridCol w="684037">
                  <a:extLst>
                    <a:ext uri="{9D8B030D-6E8A-4147-A177-3AD203B41FA5}">
                      <a16:colId xmlns="" xmlns:a16="http://schemas.microsoft.com/office/drawing/2014/main" val="353119164"/>
                    </a:ext>
                  </a:extLst>
                </a:gridCol>
              </a:tblGrid>
              <a:tr h="2082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Acc. No.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DFF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NFB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PH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NMB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SFB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NSB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NBP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PFP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PSP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PTP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DBO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ERI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YPP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YTH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extLst>
                  <a:ext uri="{0D108BD9-81ED-4DB2-BD59-A6C34878D82A}">
                    <a16:rowId xmlns="" xmlns:a16="http://schemas.microsoft.com/office/drawing/2014/main" val="2064490336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BC-0002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60.33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5.40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120.87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0.93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3.40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15.33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26.47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46.38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48.86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4.75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122.00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0.81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103.90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2.48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4133227453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BC-0111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63.33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6.03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122.63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1.43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5.13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16.00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24.97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41.01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50.91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8.48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122.67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108.19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2.65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94993125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BC-0119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62.33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5.70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121.67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0.97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3.20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15.13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25.53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42.37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51.65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6.21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123.00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0.79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87.86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2.11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41814176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BC-0289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59.00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5.57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119.33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1.13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3.23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15.23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24.37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46.98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47.44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5.63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121.67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0.80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117.97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2.78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4168895077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BC-0304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63.33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5.53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69.47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0.83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3.27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14.67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23.20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33.08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51.49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15.43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122.00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105.19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2.48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879392191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BC-0305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61.00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5.87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125.87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1.03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15.47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27.07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33.14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55.32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10.98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121.67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106.78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2.57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101619951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BC-0319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60.00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105.20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0.60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2.10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14.67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22.37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46.49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50.42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7.75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121.33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0.79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90.65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2.12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2421250637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BC-0332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60.33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5.47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135.17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3.43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15.93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27.20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48.37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41.90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9.07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121.33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0.80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96.35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2.28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1662848564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CB-0333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60.67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5.53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121.10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2.97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15.27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25.03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42.97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48.15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9.24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122.67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116.03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2.75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2478304382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BC-0335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60.00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5.37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121.13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1.23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4.63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15.60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23.23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43.48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49.72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6.80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122.33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0.79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114.56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2.64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2446433224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BC-0337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62.00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5.93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121.23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2.50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14.50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23.50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31.39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55.84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12.77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122.00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124.62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2.97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2412064857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BC-0349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62.00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5.57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97.70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3.03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14.17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33.13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48.66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46.77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4.57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123.33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0.81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85.25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2.05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2844042017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BC-0353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58.33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5.87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124.77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1.20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4.07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15.77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27.37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46.45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45.24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8.25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121.33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0.79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126.59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3.00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1873433864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BC-0358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61.00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5.43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124.23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3.90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14.97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26.50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20.52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58.64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20.84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122.00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0.67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119.15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2.90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1806562767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BC-0366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60.00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5.43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127.70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2.27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15.73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25.80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35.33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53.23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11.44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120.33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0.75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122.20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3.00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3714255224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BC-0378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62.33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6.27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119.23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1.10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3.80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15.00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26.20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43.86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45.21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10.91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121.67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93.46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2.26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2389272633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BC-0382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62.00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5.53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125.67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1.03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3.37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15.17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24.30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69.04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31.44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6.23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121.33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0.86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89.53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2.12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3999858353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BC-0383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64.33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5.23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97.87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1.03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3.27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14.17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22.03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54.93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38.36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6.28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124.00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0.83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77.58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1.90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3595242172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BC-0386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60.00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128.97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3.13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15.23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27.43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55.24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43.99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6.20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119.00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0.82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124.32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3.03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3605421590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CB-10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63.33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5.67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119.30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1.23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4.43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14.87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25.70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45.86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50.69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3.45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123.33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0.81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100.14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2.44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3486606303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CB-12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61.33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6.30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122.47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3.50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15.40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25.63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44.68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51.78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3.53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121.33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0.80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105.49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2.55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1682227792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CB-14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58.67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4.87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127.30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1.10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4.10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16.33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26.73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29.36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58.35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12.28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121.00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0.72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110.25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2.58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2010918521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CC-8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60.67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5.90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109.30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2.67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14.77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24.30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61.32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34.51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4.16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120.33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0.86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91.11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2.19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1737339308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SR-15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63.00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5.90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128.40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2.70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17.90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24.03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44.53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46.39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9.09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123.00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117.74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2.64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1704123013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WIN-6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63.33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5.70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103.63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0.90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2.40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14.67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21.40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52.93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39.33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7.74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123.33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0.82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81.61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1.97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3235440497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Mean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61.31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5.66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117.61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0.96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3.39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15.28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25.34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44.34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47.83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8.48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121.92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0.79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104.60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2.50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2923371848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Max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64.33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6.30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135.17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1.43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5.13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17.90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33.13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69.04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58.64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20.84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124.00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0.86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126.59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3.03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1724972166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Min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58.33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4.87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69.47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0.60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2.10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14.17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21.40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20.52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31.44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3.45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119.00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0.67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77.58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1.90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 anchor="b"/>
                </a:tc>
                <a:extLst>
                  <a:ext uri="{0D108BD9-81ED-4DB2-BD59-A6C34878D82A}">
                    <a16:rowId xmlns="" xmlns:a16="http://schemas.microsoft.com/office/drawing/2014/main" val="3519381378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SE(±)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1.25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0.24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8.84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0.12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0.55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0.74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2.35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4.61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3.38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3.10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</a:rPr>
                        <a:t>1.08</a:t>
                      </a:r>
                      <a:endParaRPr lang="en-US" sz="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0.02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9.87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1.02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59" marR="39559" marT="0" marB="0"/>
                </a:tc>
                <a:extLst>
                  <a:ext uri="{0D108BD9-81ED-4DB2-BD59-A6C34878D82A}">
                    <a16:rowId xmlns="" xmlns:a16="http://schemas.microsoft.com/office/drawing/2014/main" val="273661986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11020096" y="6463860"/>
            <a:ext cx="567559" cy="315310"/>
          </a:xfrm>
        </p:spPr>
        <p:txBody>
          <a:bodyPr/>
          <a:lstStyle/>
          <a:p>
            <a:fld id="{C05B6802-0F41-4790-B85A-4AD63152707D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110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6960" y="963930"/>
            <a:ext cx="1072515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Days to first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flowering</a:t>
            </a:r>
            <a:endParaRPr lang="en-US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Majority of genotypes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produced first flower within a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week.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Days to first flowering ranges from 58.33 to 64.33 days after sowing which recognizes their earliness in flowering and maturity.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original germplasm consists of 100 genotypes required 49 to 68 days for flowering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after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seed sowing (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Akter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2016). </a:t>
            </a:r>
            <a:endParaRPr lang="en-US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334513"/>
              </p:ext>
            </p:extLst>
          </p:nvPr>
        </p:nvGraphicFramePr>
        <p:xfrm>
          <a:off x="696961" y="4450926"/>
          <a:ext cx="1072515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5051">
                  <a:extLst>
                    <a:ext uri="{9D8B030D-6E8A-4147-A177-3AD203B41FA5}">
                      <a16:colId xmlns="" xmlns:a16="http://schemas.microsoft.com/office/drawing/2014/main" val="2509328436"/>
                    </a:ext>
                  </a:extLst>
                </a:gridCol>
                <a:gridCol w="3575051">
                  <a:extLst>
                    <a:ext uri="{9D8B030D-6E8A-4147-A177-3AD203B41FA5}">
                      <a16:colId xmlns="" xmlns:a16="http://schemas.microsoft.com/office/drawing/2014/main" val="1238097447"/>
                    </a:ext>
                  </a:extLst>
                </a:gridCol>
                <a:gridCol w="3575051">
                  <a:extLst>
                    <a:ext uri="{9D8B030D-6E8A-4147-A177-3AD203B41FA5}">
                      <a16:colId xmlns="" xmlns:a16="http://schemas.microsoft.com/office/drawing/2014/main" val="329602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Genotype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BC-0353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BC-0383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75356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Days to first flowering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58.33 (Lowest)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64.33 (Highest)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2565485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10838688" y="5734050"/>
            <a:ext cx="812800" cy="521208"/>
          </a:xfrm>
        </p:spPr>
        <p:txBody>
          <a:bodyPr/>
          <a:lstStyle/>
          <a:p>
            <a:fld id="{C05B6802-0F41-4790-B85A-4AD63152707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95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9662" y="537212"/>
            <a:ext cx="1072515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Days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 first ball opening</a:t>
            </a:r>
            <a:endParaRPr lang="en-US" sz="2800" b="1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Majority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of genotypes open first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ball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within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five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days.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Days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to first ball opening was observed minimum 119 days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BC-0386 to maximum 124 days after 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sowing in BC-0383.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In original germplasm consists of 100 genotypes 100 to 141 days for first ball opening after seed sowing (</a:t>
            </a:r>
            <a:r>
              <a:rPr lang="en-US" sz="20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Akter</a:t>
            </a: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2016). </a:t>
            </a:r>
            <a:endParaRPr lang="en-US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594822"/>
              </p:ext>
            </p:extLst>
          </p:nvPr>
        </p:nvGraphicFramePr>
        <p:xfrm>
          <a:off x="649663" y="4450926"/>
          <a:ext cx="1072515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5051">
                  <a:extLst>
                    <a:ext uri="{9D8B030D-6E8A-4147-A177-3AD203B41FA5}">
                      <a16:colId xmlns="" xmlns:a16="http://schemas.microsoft.com/office/drawing/2014/main" val="2509328436"/>
                    </a:ext>
                  </a:extLst>
                </a:gridCol>
                <a:gridCol w="3575051">
                  <a:extLst>
                    <a:ext uri="{9D8B030D-6E8A-4147-A177-3AD203B41FA5}">
                      <a16:colId xmlns="" xmlns:a16="http://schemas.microsoft.com/office/drawing/2014/main" val="1238097447"/>
                    </a:ext>
                  </a:extLst>
                </a:gridCol>
                <a:gridCol w="3575051">
                  <a:extLst>
                    <a:ext uri="{9D8B030D-6E8A-4147-A177-3AD203B41FA5}">
                      <a16:colId xmlns="" xmlns:a16="http://schemas.microsoft.com/office/drawing/2014/main" val="329602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Genotype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BC-0386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BC-0383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75356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Days to first ball opening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119 days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(Lowest)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124 days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(Highest)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2565485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05B6802-0F41-4790-B85A-4AD63152707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91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6962" y="503688"/>
            <a:ext cx="10725149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picking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percentage</a:t>
            </a:r>
          </a:p>
          <a:p>
            <a:pPr algn="just">
              <a:lnSpc>
                <a:spcPct val="150000"/>
              </a:lnSpc>
            </a:pPr>
            <a:endParaRPr lang="en-US" sz="11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results of 1</a:t>
            </a:r>
            <a:r>
              <a:rPr lang="en-US" sz="2000" b="1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st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picking percentage showed that it ranges from 20.52 to 69.04 % among 25 genotypes. </a:t>
            </a:r>
            <a:endParaRPr lang="en-US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highest 1</a:t>
            </a:r>
            <a:r>
              <a:rPr lang="en-US" sz="2000" b="1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st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picking percentage (69.04 %) was observed in the genotype BC-0383 and the lowest (20.52 %) in BC-0358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2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862479"/>
              </p:ext>
            </p:extLst>
          </p:nvPr>
        </p:nvGraphicFramePr>
        <p:xfrm>
          <a:off x="696961" y="4146126"/>
          <a:ext cx="10725153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5051">
                  <a:extLst>
                    <a:ext uri="{9D8B030D-6E8A-4147-A177-3AD203B41FA5}">
                      <a16:colId xmlns="" xmlns:a16="http://schemas.microsoft.com/office/drawing/2014/main" val="2509328436"/>
                    </a:ext>
                  </a:extLst>
                </a:gridCol>
                <a:gridCol w="3575051">
                  <a:extLst>
                    <a:ext uri="{9D8B030D-6E8A-4147-A177-3AD203B41FA5}">
                      <a16:colId xmlns="" xmlns:a16="http://schemas.microsoft.com/office/drawing/2014/main" val="1238097447"/>
                    </a:ext>
                  </a:extLst>
                </a:gridCol>
                <a:gridCol w="3575051">
                  <a:extLst>
                    <a:ext uri="{9D8B030D-6E8A-4147-A177-3AD203B41FA5}">
                      <a16:colId xmlns="" xmlns:a16="http://schemas.microsoft.com/office/drawing/2014/main" val="3296028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Genotype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BC-0382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BC-0358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75356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r>
                        <a:rPr lang="en-US" sz="2000" b="1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picking percentage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69.04 %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(Highest)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20.52 %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(Lowest)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2565485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05B6802-0F41-4790-B85A-4AD63152707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798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568</TotalTime>
  <Words>2372</Words>
  <Application>Microsoft Macintosh PowerPoint</Application>
  <PresentationFormat>Custom</PresentationFormat>
  <Paragraphs>990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Oriel</vt:lpstr>
      <vt:lpstr>PowerPoint Presentation</vt:lpstr>
      <vt:lpstr>Objectives  </vt:lpstr>
      <vt:lpstr>Experimental Details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Keshav Kranthi</cp:lastModifiedBy>
  <cp:revision>204</cp:revision>
  <dcterms:created xsi:type="dcterms:W3CDTF">2017-06-08T03:35:39Z</dcterms:created>
  <dcterms:modified xsi:type="dcterms:W3CDTF">2018-02-16T20:37:21Z</dcterms:modified>
</cp:coreProperties>
</file>