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8" r:id="rId1"/>
  </p:sldMasterIdLst>
  <p:notesMasterIdLst>
    <p:notesMasterId r:id="rId9"/>
  </p:notesMasterIdLst>
  <p:sldIdLst>
    <p:sldId id="256" r:id="rId2"/>
    <p:sldId id="261" r:id="rId3"/>
    <p:sldId id="263" r:id="rId4"/>
    <p:sldId id="265" r:id="rId5"/>
    <p:sldId id="262" r:id="rId6"/>
    <p:sldId id="264" r:id="rId7"/>
    <p:sldId id="267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CAB35D0-7CC5-4A0D-8AC8-6C31754499A0}">
  <a:tblStyle styleId="{ACAB35D0-7CC5-4A0D-8AC8-6C31754499A0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44" autoAdjust="0"/>
    <p:restoredTop sz="94008" autoAdjust="0"/>
  </p:normalViewPr>
  <p:slideViewPr>
    <p:cSldViewPr snapToGrid="0">
      <p:cViewPr varScale="1">
        <p:scale>
          <a:sx n="164" d="100"/>
          <a:sy n="164" d="100"/>
        </p:scale>
        <p:origin x="7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har char="●"/>
              <a:defRPr sz="1100"/>
            </a:lvl1pPr>
            <a:lvl2pPr lvl="1">
              <a:spcBef>
                <a:spcPts val="0"/>
              </a:spcBef>
              <a:buChar char="○"/>
              <a:defRPr sz="1100"/>
            </a:lvl2pPr>
            <a:lvl3pPr lvl="2">
              <a:spcBef>
                <a:spcPts val="0"/>
              </a:spcBef>
              <a:buChar char="■"/>
              <a:defRPr sz="1100"/>
            </a:lvl3pPr>
            <a:lvl4pPr lvl="3">
              <a:spcBef>
                <a:spcPts val="0"/>
              </a:spcBef>
              <a:buChar char="●"/>
              <a:defRPr sz="1100"/>
            </a:lvl4pPr>
            <a:lvl5pPr lvl="4">
              <a:spcBef>
                <a:spcPts val="0"/>
              </a:spcBef>
              <a:buChar char="○"/>
              <a:defRPr sz="1100"/>
            </a:lvl5pPr>
            <a:lvl6pPr lvl="5">
              <a:spcBef>
                <a:spcPts val="0"/>
              </a:spcBef>
              <a:buChar char="■"/>
              <a:defRPr sz="1100"/>
            </a:lvl6pPr>
            <a:lvl7pPr lvl="6">
              <a:spcBef>
                <a:spcPts val="0"/>
              </a:spcBef>
              <a:buChar char="●"/>
              <a:defRPr sz="1100"/>
            </a:lvl7pPr>
            <a:lvl8pPr lvl="7">
              <a:spcBef>
                <a:spcPts val="0"/>
              </a:spcBef>
              <a:buChar char="○"/>
              <a:defRPr sz="1100"/>
            </a:lvl8pPr>
            <a:lvl9pPr lvl="8">
              <a:spcBef>
                <a:spcPts val="0"/>
              </a:spcBef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837394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820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224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6384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6646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8132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215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3584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rot="10800000">
            <a:off x="-150" y="4156674"/>
            <a:ext cx="9144000" cy="276600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-150" y="0"/>
            <a:ext cx="9144000" cy="41567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685800" y="2525225"/>
            <a:ext cx="5309699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defRPr sz="6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/>
          <p:nvPr/>
        </p:nvSpPr>
        <p:spPr>
          <a:xfrm flipH="1">
            <a:off x="-74" y="0"/>
            <a:ext cx="669599" cy="5143499"/>
          </a:xfrm>
          <a:prstGeom prst="rect">
            <a:avLst/>
          </a:prstGeom>
          <a:solidFill>
            <a:srgbClr val="000000">
              <a:alpha val="3460"/>
            </a:srgbClr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" name="Shape 27"/>
          <p:cNvSpPr/>
          <p:nvPr/>
        </p:nvSpPr>
        <p:spPr>
          <a:xfrm flipH="1">
            <a:off x="-74" y="0"/>
            <a:ext cx="669599" cy="1139999"/>
          </a:xfrm>
          <a:prstGeom prst="rect">
            <a:avLst/>
          </a:prstGeom>
          <a:solidFill>
            <a:srgbClr val="0DB7C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44425" y="5597"/>
            <a:ext cx="3552600" cy="113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buClr>
                <a:srgbClr val="0DB7C4"/>
              </a:buClr>
              <a:buSzPct val="100000"/>
              <a:buFont typeface="Dosis"/>
              <a:buNone/>
              <a:defRPr sz="2400">
                <a:solidFill>
                  <a:srgbClr val="0DB7C4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44425" y="1538075"/>
            <a:ext cx="5169000" cy="3387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0DB7C4"/>
              </a:buClr>
              <a:buSzPct val="100000"/>
              <a:buFont typeface="Source Sans Pro"/>
              <a:buChar char="▹"/>
              <a:defRPr sz="30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▸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0DB7C4"/>
              </a:buClr>
              <a:buSzPct val="100000"/>
              <a:buFont typeface="Source Sans Pro"/>
              <a:buChar char="⬩"/>
              <a:defRPr sz="24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⬞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●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○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0DB7C4"/>
              </a:buClr>
              <a:buSzPct val="100000"/>
              <a:buFont typeface="Source Sans Pro"/>
              <a:buChar char="■"/>
              <a:defRPr sz="1800">
                <a:solidFill>
                  <a:srgbClr val="415665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fld id="{00000000-1234-1234-1234-123412341234}" type="slidenum">
              <a:rPr lang="en" sz="24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rPr>
              <a:t>‹#›</a:t>
            </a:fld>
            <a:endParaRPr lang="en" sz="2400">
              <a:solidFill>
                <a:srgbClr val="FFFFFF"/>
              </a:solidFill>
              <a:latin typeface="Dosis"/>
              <a:ea typeface="Dosis"/>
              <a:cs typeface="Dosis"/>
              <a:sym typeface="Dosi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ac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racotton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ctrTitle"/>
          </p:nvPr>
        </p:nvSpPr>
        <p:spPr>
          <a:xfrm>
            <a:off x="146975" y="373125"/>
            <a:ext cx="8833473" cy="315809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/>
            <a:r>
              <a:rPr lang="en-US" sz="7200" b="1" dirty="0"/>
              <a:t>Message From </a:t>
            </a:r>
            <a:br>
              <a:rPr lang="en-US" sz="7200" b="1" dirty="0"/>
            </a:br>
            <a:r>
              <a:rPr lang="en-US" sz="7200" b="1" dirty="0"/>
              <a:t>The Secretariat</a:t>
            </a:r>
          </a:p>
        </p:txBody>
      </p:sp>
      <p:sp>
        <p:nvSpPr>
          <p:cNvPr id="10" name="Shape 72"/>
          <p:cNvSpPr txBox="1">
            <a:spLocks/>
          </p:cNvSpPr>
          <p:nvPr/>
        </p:nvSpPr>
        <p:spPr>
          <a:xfrm>
            <a:off x="1623508" y="4159770"/>
            <a:ext cx="6011676" cy="98373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Dosis"/>
              <a:buNone/>
              <a:defRPr sz="6000" b="0" i="0" u="none" strike="noStrike" cap="none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Dosis"/>
              <a:buNone/>
              <a:defRPr sz="60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Dosis"/>
              <a:buNone/>
              <a:defRPr sz="60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Dosis"/>
              <a:buNone/>
              <a:defRPr sz="60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Dosis"/>
              <a:buNone/>
              <a:defRPr sz="60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Dosis"/>
              <a:buNone/>
              <a:defRPr sz="60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Dosis"/>
              <a:buNone/>
              <a:defRPr sz="60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Dosis"/>
              <a:buNone/>
              <a:defRPr sz="60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Dosis"/>
              <a:buNone/>
              <a:defRPr sz="6000">
                <a:solidFill>
                  <a:srgbClr val="FFFFFF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algn="ctr"/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Lawrence Nkosikhona Malinga </a:t>
            </a:r>
            <a:b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South Africa</a:t>
            </a:r>
          </a:p>
        </p:txBody>
      </p:sp>
      <p:pic>
        <p:nvPicPr>
          <p:cNvPr id="5" name="Picture 4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4320540"/>
            <a:ext cx="1051560" cy="82296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logo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07132" y="4320540"/>
            <a:ext cx="906780" cy="7829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87014" y="264830"/>
            <a:ext cx="8456985" cy="61033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sz="2800" dirty="0"/>
              <a:t>ICAC- International Cotton Advisory Committee</a:t>
            </a:r>
            <a:endParaRPr lang="en" sz="2800" b="1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69524" y="1066675"/>
            <a:ext cx="8191978" cy="318054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Provide statistics on world cotton production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Technical information about cotton and cotton textiles</a:t>
            </a:r>
          </a:p>
          <a:p>
            <a:pPr marL="457200" indent="-228600" algn="just">
              <a:spcAft>
                <a:spcPts val="600"/>
              </a:spcAft>
            </a:pPr>
            <a:r>
              <a:rPr lang="en-US" dirty="0"/>
              <a:t>Platform for discussion of cotton matters </a:t>
            </a:r>
          </a:p>
          <a:p>
            <a:pPr marL="457200" indent="-228600" algn="just">
              <a:spcAft>
                <a:spcPts val="600"/>
              </a:spcAft>
            </a:pPr>
            <a:r>
              <a:rPr lang="en-US" dirty="0"/>
              <a:t>Represent cotton industry to international organizations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Plenary meetings for discussion of cotton issues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Organizes the World Cotton Research Conference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>
                <a:hlinkClick r:id="rId3"/>
              </a:rPr>
              <a:t>https://www.icac.org</a:t>
            </a:r>
            <a:r>
              <a:rPr lang="en-US" dirty="0"/>
              <a:t> 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1</a:t>
            </a:r>
          </a:p>
        </p:txBody>
      </p:sp>
      <p:pic>
        <p:nvPicPr>
          <p:cNvPr id="5" name="Picture 4" descr="logo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43839" y="4320540"/>
            <a:ext cx="906780" cy="782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524" y="4320540"/>
            <a:ext cx="1051560" cy="822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87014" y="264830"/>
            <a:ext cx="8456985" cy="61033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sz="2800" dirty="0"/>
              <a:t>SEACF-Southern and Eastern African Cotton Forum</a:t>
            </a:r>
            <a:endParaRPr lang="en" sz="2800" b="1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69524" y="1139999"/>
            <a:ext cx="7909481" cy="318054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Regional network - Eastern &amp; Southern Africa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SEACF works under the auspices of the ICAC</a:t>
            </a:r>
          </a:p>
          <a:p>
            <a:pPr marL="457200" indent="-228600" algn="just">
              <a:spcAft>
                <a:spcPts val="600"/>
              </a:spcAft>
            </a:pPr>
            <a:r>
              <a:rPr lang="en-US" dirty="0"/>
              <a:t>1994 - African Cotton Research Network was formed </a:t>
            </a:r>
          </a:p>
          <a:p>
            <a:pPr marL="457200" indent="-228600" algn="just">
              <a:spcAft>
                <a:spcPts val="600"/>
              </a:spcAft>
            </a:pPr>
            <a:r>
              <a:rPr lang="en-US" dirty="0"/>
              <a:t>1997 - SEACF was formed</a:t>
            </a:r>
          </a:p>
          <a:p>
            <a:pPr marL="457200" indent="-228600" algn="just">
              <a:spcAft>
                <a:spcPts val="600"/>
              </a:spcAft>
            </a:pPr>
            <a:r>
              <a:rPr lang="en-US" dirty="0"/>
              <a:t>The SEACF Secretariat is based in South Africa</a:t>
            </a:r>
          </a:p>
          <a:p>
            <a:pPr marL="457200" indent="-228600" algn="just">
              <a:spcAft>
                <a:spcPts val="600"/>
              </a:spcAft>
            </a:pPr>
            <a:r>
              <a:rPr lang="en-US" dirty="0"/>
              <a:t>Biennial meetings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2</a:t>
            </a:r>
          </a:p>
        </p:txBody>
      </p:sp>
      <p:pic>
        <p:nvPicPr>
          <p:cNvPr id="5" name="Picture 4" descr="logo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43839" y="4320540"/>
            <a:ext cx="906780" cy="782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524" y="4320540"/>
            <a:ext cx="1051560" cy="822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004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87014" y="264830"/>
            <a:ext cx="8456986" cy="61033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sz="2800" dirty="0"/>
              <a:t>SEACF-Southern and Eastern African Cotton Forum</a:t>
            </a:r>
            <a:endParaRPr lang="en" sz="2800" b="1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69524" y="1139999"/>
            <a:ext cx="7909481" cy="318054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Review of research programs in member countries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Identification of production constraints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Avoid duplication of efforts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Coordination of research programs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Exchange of information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Sharing of research facilities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3</a:t>
            </a:r>
          </a:p>
        </p:txBody>
      </p:sp>
      <p:pic>
        <p:nvPicPr>
          <p:cNvPr id="5" name="Picture 4" descr="logo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43839" y="4320540"/>
            <a:ext cx="906780" cy="782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524" y="4320540"/>
            <a:ext cx="1051560" cy="822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1098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87014" y="264830"/>
            <a:ext cx="8456985" cy="61033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sz="2800" dirty="0"/>
              <a:t>ICRA-International Cotton Researchers Association</a:t>
            </a:r>
            <a:endParaRPr lang="en" sz="2800" b="1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69524" y="1139999"/>
            <a:ext cx="8355530" cy="318054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228600">
              <a:lnSpc>
                <a:spcPct val="150000"/>
              </a:lnSpc>
              <a:spcAft>
                <a:spcPts val="600"/>
              </a:spcAft>
            </a:pPr>
            <a:r>
              <a:rPr lang="en-US" dirty="0"/>
              <a:t>Platform for researchers to exchange information for mutual benefit</a:t>
            </a:r>
          </a:p>
          <a:p>
            <a:pPr marL="457200" indent="-228600">
              <a:lnSpc>
                <a:spcPct val="150000"/>
              </a:lnSpc>
              <a:spcAft>
                <a:spcPts val="600"/>
              </a:spcAft>
            </a:pPr>
            <a:r>
              <a:rPr lang="en-US" dirty="0"/>
              <a:t>Forum on challenges and solutions</a:t>
            </a:r>
          </a:p>
          <a:p>
            <a:pPr marL="457200" indent="-228600">
              <a:lnSpc>
                <a:spcPct val="150000"/>
              </a:lnSpc>
              <a:spcAft>
                <a:spcPts val="600"/>
              </a:spcAft>
            </a:pPr>
            <a:r>
              <a:rPr lang="en-US" dirty="0"/>
              <a:t>Information on cotton events</a:t>
            </a:r>
          </a:p>
          <a:p>
            <a:pPr marL="457200" indent="-228600">
              <a:lnSpc>
                <a:spcPct val="150000"/>
              </a:lnSpc>
              <a:spcAft>
                <a:spcPts val="600"/>
              </a:spcAft>
            </a:pPr>
            <a:r>
              <a:rPr lang="en-US" dirty="0">
                <a:hlinkClick r:id="rId3"/>
              </a:rPr>
              <a:t>http://www.icracotton.org/</a:t>
            </a:r>
            <a:r>
              <a:rPr lang="en-US" dirty="0"/>
              <a:t> </a:t>
            </a:r>
          </a:p>
          <a:p>
            <a:pPr marL="457200" lvl="0" indent="-228600" algn="just">
              <a:lnSpc>
                <a:spcPct val="15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4</a:t>
            </a:r>
          </a:p>
        </p:txBody>
      </p:sp>
      <p:pic>
        <p:nvPicPr>
          <p:cNvPr id="5" name="Picture 4" descr="logo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43839" y="4320540"/>
            <a:ext cx="906780" cy="782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524" y="4320540"/>
            <a:ext cx="1051560" cy="822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4681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87014" y="264830"/>
            <a:ext cx="3892419" cy="61033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sz="3200" dirty="0"/>
              <a:t>ACKNOWLEDGES</a:t>
            </a:r>
            <a:endParaRPr lang="en" sz="3200" b="1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69524" y="1139999"/>
            <a:ext cx="7909481" cy="318054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ICAC – Continuous support and sponsorship</a:t>
            </a:r>
          </a:p>
          <a:p>
            <a:pPr marL="457200" indent="-228600" algn="just">
              <a:spcAft>
                <a:spcPts val="600"/>
              </a:spcAft>
            </a:pPr>
            <a:r>
              <a:rPr lang="en-US" dirty="0"/>
              <a:t>Crop Research – creating the platform as a host</a:t>
            </a:r>
          </a:p>
          <a:p>
            <a:pPr marL="457200" indent="-228600" algn="just">
              <a:spcAft>
                <a:spcPts val="600"/>
              </a:spcAft>
            </a:pPr>
            <a:r>
              <a:rPr lang="en-US" dirty="0"/>
              <a:t>LOC – Preparation and sourcing</a:t>
            </a:r>
          </a:p>
          <a:p>
            <a:pPr marL="457200" indent="-228600" algn="just">
              <a:spcAft>
                <a:spcPts val="600"/>
              </a:spcAft>
            </a:pPr>
            <a:r>
              <a:rPr lang="en-US" dirty="0"/>
              <a:t>Mozambique – Chair for the past 4 years</a:t>
            </a:r>
          </a:p>
          <a:p>
            <a:pPr marL="457200" indent="-228600" algn="just">
              <a:spcAft>
                <a:spcPts val="600"/>
              </a:spcAft>
            </a:pPr>
            <a:r>
              <a:rPr lang="en-US" dirty="0"/>
              <a:t>Ministry - Lands, Agriculture, and Rural Resettlement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Delegates – presentations and discussions</a:t>
            </a:r>
          </a:p>
          <a:p>
            <a:pPr marL="457200" lvl="0" indent="-228600" algn="just">
              <a:spcAft>
                <a:spcPts val="600"/>
              </a:spcAft>
            </a:pPr>
            <a:r>
              <a:rPr lang="en-US" dirty="0"/>
              <a:t>Private Sector – funds and presentations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5</a:t>
            </a:r>
          </a:p>
        </p:txBody>
      </p:sp>
      <p:pic>
        <p:nvPicPr>
          <p:cNvPr id="5" name="Picture 4" descr="logo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43839" y="4320540"/>
            <a:ext cx="906780" cy="782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524" y="4320540"/>
            <a:ext cx="1051560" cy="822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913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 txBox="1">
            <a:spLocks noGrp="1"/>
          </p:cNvSpPr>
          <p:nvPr>
            <p:ph type="title"/>
          </p:nvPr>
        </p:nvSpPr>
        <p:spPr>
          <a:xfrm>
            <a:off x="687014" y="264830"/>
            <a:ext cx="5453591" cy="61033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/>
            <a:r>
              <a:rPr lang="en-US" sz="3200" dirty="0"/>
              <a:t>WAY FORWARD</a:t>
            </a:r>
            <a:endParaRPr lang="en" sz="3200" b="1" dirty="0"/>
          </a:p>
        </p:txBody>
      </p:sp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69524" y="1139999"/>
            <a:ext cx="7909481" cy="318054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indent="-228600" algn="just">
              <a:lnSpc>
                <a:spcPct val="150000"/>
              </a:lnSpc>
              <a:spcAft>
                <a:spcPts val="600"/>
              </a:spcAft>
            </a:pPr>
            <a:r>
              <a:rPr lang="en-US" dirty="0"/>
              <a:t>Funding: Hosting, membership and registration fees</a:t>
            </a:r>
          </a:p>
          <a:p>
            <a:pPr marL="457200" indent="-228600" algn="just">
              <a:lnSpc>
                <a:spcPct val="150000"/>
              </a:lnSpc>
              <a:spcAft>
                <a:spcPts val="600"/>
              </a:spcAft>
            </a:pPr>
            <a:r>
              <a:rPr lang="en-US" dirty="0"/>
              <a:t>Frequency of the meeting</a:t>
            </a:r>
          </a:p>
          <a:p>
            <a:pPr marL="457200" indent="-228600" algn="just">
              <a:lnSpc>
                <a:spcPct val="150000"/>
              </a:lnSpc>
              <a:spcAft>
                <a:spcPts val="600"/>
              </a:spcAft>
            </a:pPr>
            <a:r>
              <a:rPr lang="en-US" dirty="0"/>
              <a:t>Researchers database and networking</a:t>
            </a:r>
          </a:p>
          <a:p>
            <a:pPr marL="457200" indent="-228600" algn="just">
              <a:lnSpc>
                <a:spcPct val="150000"/>
              </a:lnSpc>
              <a:spcAft>
                <a:spcPts val="600"/>
              </a:spcAft>
            </a:pPr>
            <a:r>
              <a:rPr lang="en-US" dirty="0"/>
              <a:t>Nomination of the Chairperson</a:t>
            </a:r>
          </a:p>
          <a:p>
            <a:pPr marL="457200" indent="-228600" algn="just">
              <a:lnSpc>
                <a:spcPct val="150000"/>
              </a:lnSpc>
              <a:spcAft>
                <a:spcPts val="600"/>
              </a:spcAft>
            </a:pPr>
            <a:r>
              <a:rPr lang="en-US" dirty="0"/>
              <a:t>Nomination of the next hosting country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599" cy="11399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/>
              <a:t>7</a:t>
            </a:r>
          </a:p>
        </p:txBody>
      </p:sp>
      <p:pic>
        <p:nvPicPr>
          <p:cNvPr id="5" name="Picture 4" descr="logo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43839" y="4320540"/>
            <a:ext cx="906780" cy="782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524" y="4320540"/>
            <a:ext cx="1051560" cy="8229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378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 build="p"/>
    </p:bldLst>
  </p:timing>
</p:sld>
</file>

<file path=ppt/theme/theme1.xml><?xml version="1.0" encoding="utf-8"?>
<a:theme xmlns:a="http://schemas.openxmlformats.org/drawingml/2006/main" name="Cerimon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2494</TotalTime>
  <Words>244</Words>
  <Application>Microsoft Macintosh PowerPoint</Application>
  <PresentationFormat>On-screen Show (16:9)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Dosis</vt:lpstr>
      <vt:lpstr>Source Sans Pro</vt:lpstr>
      <vt:lpstr>Cerimon template</vt:lpstr>
      <vt:lpstr>Message From  The Secretariat</vt:lpstr>
      <vt:lpstr>ICAC- International Cotton Advisory Committee</vt:lpstr>
      <vt:lpstr>SEACF-Southern and Eastern African Cotton Forum</vt:lpstr>
      <vt:lpstr>SEACF-Southern and Eastern African Cotton Forum</vt:lpstr>
      <vt:lpstr>ICRA-International Cotton Researchers Association</vt:lpstr>
      <vt:lpstr>ACKNOWLEDGES</vt:lpstr>
      <vt:lpstr>WAY FORWARD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User</dc:creator>
  <cp:lastModifiedBy>Keshav Kranthi</cp:lastModifiedBy>
  <cp:revision>250</cp:revision>
  <dcterms:modified xsi:type="dcterms:W3CDTF">2018-07-24T16:51:12Z</dcterms:modified>
</cp:coreProperties>
</file>