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  <p:sldMasterId id="2147483715" r:id="rId11"/>
    <p:sldMasterId id="2147483721" r:id="rId12"/>
    <p:sldMasterId id="2147483727" r:id="rId13"/>
    <p:sldMasterId id="2147483733" r:id="rId14"/>
    <p:sldMasterId id="2147483739" r:id="rId15"/>
    <p:sldMasterId id="2147483745" r:id="rId16"/>
  </p:sldMasterIdLst>
  <p:notesMasterIdLst>
    <p:notesMasterId r:id="rId38"/>
  </p:notesMasterIdLst>
  <p:sldIdLst>
    <p:sldId id="257" r:id="rId17"/>
    <p:sldId id="259" r:id="rId18"/>
    <p:sldId id="260" r:id="rId19"/>
    <p:sldId id="273" r:id="rId20"/>
    <p:sldId id="274" r:id="rId21"/>
    <p:sldId id="261" r:id="rId22"/>
    <p:sldId id="262" r:id="rId23"/>
    <p:sldId id="264" r:id="rId24"/>
    <p:sldId id="263" r:id="rId25"/>
    <p:sldId id="275" r:id="rId26"/>
    <p:sldId id="265" r:id="rId27"/>
    <p:sldId id="276" r:id="rId28"/>
    <p:sldId id="266" r:id="rId29"/>
    <p:sldId id="267" r:id="rId30"/>
    <p:sldId id="268" r:id="rId31"/>
    <p:sldId id="269" r:id="rId32"/>
    <p:sldId id="272" r:id="rId33"/>
    <p:sldId id="271" r:id="rId34"/>
    <p:sldId id="270" r:id="rId35"/>
    <p:sldId id="277" r:id="rId36"/>
    <p:sldId id="25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304A-ED77-4496-ADE2-E1406A803C1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170-08C1-41D2-8E4E-118F93892B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34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074" fontAlgn="base">
              <a:spcBef>
                <a:spcPct val="0"/>
              </a:spcBef>
              <a:spcAft>
                <a:spcPct val="0"/>
              </a:spcAft>
              <a:defRPr/>
            </a:pPr>
            <a:fld id="{55056C69-185E-4B0E-899A-DC6061664ADF}" type="slidenum">
              <a:rPr lang="en-US">
                <a:solidFill>
                  <a:prstClr val="black"/>
                </a:solidFill>
              </a:rPr>
              <a:pPr defTabSz="9310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7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FE51B-9C32-49FF-A9A0-4A38241B674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CD9FF3-BB28-42FF-B2F3-5177993363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9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CD9FF3-BB28-42FF-B2F3-5177993363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jpe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jpe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jpe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7813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21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0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7828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1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3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082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7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6688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8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8190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13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1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0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8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4960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0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9032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08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16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91691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1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53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88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36344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86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8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70278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17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6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85069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8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6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39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92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397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7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1801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51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39827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42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8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1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53196"/>
      </p:ext>
    </p:extLst>
  </p:cSld>
  <p:clrMapOvr>
    <a:masterClrMapping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1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7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43266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98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17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37830"/>
      </p:ext>
    </p:extLst>
  </p:cSld>
  <p:clrMapOvr>
    <a:masterClrMapping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77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28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02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21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0537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6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06309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250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3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49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7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193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82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91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58544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23031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032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183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hyco mascot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59" y="1130582"/>
            <a:ext cx="7021468" cy="157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884" y="2729270"/>
            <a:ext cx="7863143" cy="871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878" y="4672965"/>
            <a:ext cx="7759474" cy="965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" y="6585883"/>
            <a:ext cx="2570147" cy="276977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Last Modified </a:t>
            </a:r>
            <a:fld id="{5637B3DC-7D3D-470D-BEEA-6FE6F9C5AD60}" type="datetime3">
              <a:rPr lang="en-US">
                <a:solidFill>
                  <a:srgbClr val="000000"/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3426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Standar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9921" y="1252063"/>
            <a:ext cx="8707182" cy="932973"/>
          </a:xfrm>
        </p:spPr>
        <p:txBody>
          <a:bodyPr>
            <a:no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224">
                <a:latin typeface="Arial" pitchFamily="34" charset="0"/>
                <a:cs typeface="Arial" pitchFamily="34" charset="0"/>
              </a:defRPr>
            </a:lvl4pPr>
            <a:lvl5pPr>
              <a:defRPr sz="183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CE2-0EDC-4384-97E0-0E932185674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735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3594"/>
            <a:ext cx="8492822" cy="5442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09921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10679" y="1718550"/>
            <a:ext cx="4872480" cy="4509370"/>
          </a:xfrm>
        </p:spPr>
        <p:txBody>
          <a:bodyPr>
            <a:normAutofit/>
          </a:bodyPr>
          <a:lstStyle>
            <a:lvl1pPr>
              <a:defRPr sz="1632">
                <a:latin typeface="Arial" pitchFamily="34" charset="0"/>
                <a:cs typeface="Arial" pitchFamily="34" charset="0"/>
              </a:defRPr>
            </a:lvl1pPr>
            <a:lvl2pPr>
              <a:defRPr sz="1632">
                <a:latin typeface="Arial" pitchFamily="34" charset="0"/>
                <a:cs typeface="Arial" pitchFamily="34" charset="0"/>
              </a:defRPr>
            </a:lvl2pPr>
            <a:lvl3pPr>
              <a:defRPr sz="1632">
                <a:latin typeface="Arial" pitchFamily="34" charset="0"/>
                <a:cs typeface="Arial" pitchFamily="34" charset="0"/>
              </a:defRPr>
            </a:lvl3pPr>
            <a:lvl4pPr>
              <a:defRPr sz="1632">
                <a:latin typeface="Arial" pitchFamily="34" charset="0"/>
                <a:cs typeface="Arial" pitchFamily="34" charset="0"/>
              </a:defRPr>
            </a:lvl4pPr>
            <a:lvl5pPr>
              <a:defRPr sz="163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CB4-7BF6-4BD6-88CD-12DAA596866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53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060" y="6355880"/>
            <a:ext cx="2844441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7D65-9941-488E-8734-D11062211C3A}" type="datetime3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 July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231" y="6355880"/>
            <a:ext cx="3859539" cy="36606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0ABD-A6C4-43CB-93FE-1C6F8CECE1C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507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yco 2015 - 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04" y="85847"/>
            <a:ext cx="300642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74545"/>
            <a:ext cx="12192000" cy="2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n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24"/>
            <a:ext cx="12192000" cy="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9" y="6581834"/>
            <a:ext cx="11368040" cy="276167"/>
          </a:xfrm>
        </p:spPr>
        <p:txBody>
          <a:bodyPr>
            <a:normAutofit/>
          </a:bodyPr>
          <a:lstStyle>
            <a:lvl1pPr>
              <a:buNone/>
              <a:defRPr sz="10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84BA-AE79-4C55-867D-67BE4F9D5F1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1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5621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F398-D61A-488B-B678-365C10FBE988}" type="datetimeFigureOut">
              <a:rPr lang="en-ZW" smtClean="0"/>
              <a:t>24/7/2018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C19B-D3B7-4935-980B-76992DDB5BD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80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7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060" y="163595"/>
            <a:ext cx="8494444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060" y="1600309"/>
            <a:ext cx="10973880" cy="4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79921" y="6538911"/>
            <a:ext cx="710569" cy="364442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 defTabSz="914303" fontAlgn="auto">
              <a:spcBef>
                <a:spcPts val="0"/>
              </a:spcBef>
              <a:spcAft>
                <a:spcPts val="0"/>
              </a:spcAft>
              <a:defRPr sz="1224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D27CE-0453-4727-88A3-1D880AE434A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1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763" indent="-341763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3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1835" indent="-28507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5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1908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8670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052" indent="-228382" algn="l" defTabSz="9135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1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33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643944" y="2577015"/>
            <a:ext cx="11075831" cy="1166216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defRPr/>
            </a:pPr>
            <a:br>
              <a:rPr lang="en-US" altLang="en-US" sz="2857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5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 Mahyco Cotton Hybrids for Zimbabwe &amp; Africa </a:t>
            </a:r>
            <a:endParaRPr lang="en-US" altLang="en-US" sz="2857" dirty="0"/>
          </a:p>
        </p:txBody>
      </p:sp>
      <p:sp>
        <p:nvSpPr>
          <p:cNvPr id="7172" name="Subtitle 4"/>
          <p:cNvSpPr>
            <a:spLocks/>
          </p:cNvSpPr>
          <p:nvPr/>
        </p:nvSpPr>
        <p:spPr bwMode="auto">
          <a:xfrm>
            <a:off x="3075975" y="5673968"/>
            <a:ext cx="5962614" cy="7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ctr" defTabSz="913526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en-US" sz="2449" b="1" dirty="0">
                <a:solidFill>
                  <a:srgbClr val="000000"/>
                </a:solidFill>
                <a:latin typeface="Calibri" pitchFamily="34" charset="0"/>
              </a:rPr>
              <a:t>Plant Breeding – Cotton Hybrids</a:t>
            </a:r>
          </a:p>
          <a:p>
            <a:pPr algn="ctr" defTabSz="913526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en-US" sz="2449" b="1" dirty="0">
                <a:solidFill>
                  <a:srgbClr val="000000"/>
                </a:solidFill>
                <a:latin typeface="Calibri" pitchFamily="34" charset="0"/>
              </a:rPr>
              <a:t>4 July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002" y="3743230"/>
            <a:ext cx="2049006" cy="18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0ABD-A6C4-43CB-93FE-1C6F8CECE1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42" y="206063"/>
            <a:ext cx="6568226" cy="6332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04598" y="772733"/>
            <a:ext cx="323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400" b="1" dirty="0">
                <a:latin typeface="Calibri" panose="020F0502020204030204" pitchFamily="34" charset="0"/>
              </a:rPr>
              <a:t>Stability Analysis: C567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Medium Maturity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Apex genotype.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Moderate stability.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Performed well in the main mega-environment: </a:t>
            </a:r>
            <a:r>
              <a:rPr lang="en-ZW" b="1" dirty="0" err="1">
                <a:latin typeface="Calibri" panose="020F0502020204030204" pitchFamily="34" charset="0"/>
              </a:rPr>
              <a:t>Sanyati</a:t>
            </a:r>
            <a:r>
              <a:rPr lang="en-ZW" b="1" dirty="0">
                <a:latin typeface="Calibri" panose="020F0502020204030204" pitchFamily="34" charset="0"/>
              </a:rPr>
              <a:t>, </a:t>
            </a:r>
            <a:r>
              <a:rPr lang="en-ZW" b="1" dirty="0" err="1">
                <a:latin typeface="Calibri" panose="020F0502020204030204" pitchFamily="34" charset="0"/>
              </a:rPr>
              <a:t>Anfield</a:t>
            </a:r>
            <a:r>
              <a:rPr lang="en-ZW" b="1" dirty="0">
                <a:latin typeface="Calibri" panose="020F0502020204030204" pitchFamily="34" charset="0"/>
              </a:rPr>
              <a:t>, </a:t>
            </a:r>
            <a:r>
              <a:rPr lang="en-ZW" b="1" dirty="0" err="1">
                <a:latin typeface="Calibri" panose="020F0502020204030204" pitchFamily="34" charset="0"/>
              </a:rPr>
              <a:t>Gokwe</a:t>
            </a:r>
            <a:r>
              <a:rPr lang="en-ZW" b="1" dirty="0">
                <a:latin typeface="Calibri" panose="020F0502020204030204" pitchFamily="34" charset="0"/>
              </a:rPr>
              <a:t> 1, and </a:t>
            </a:r>
            <a:r>
              <a:rPr lang="en-ZW" b="1" dirty="0" err="1">
                <a:latin typeface="Calibri" panose="020F0502020204030204" pitchFamily="34" charset="0"/>
              </a:rPr>
              <a:t>Kadoma</a:t>
            </a:r>
            <a:r>
              <a:rPr lang="en-ZW" b="1" dirty="0">
                <a:latin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142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2857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Field Performance of hybrids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W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85F84BA-AE79-4C55-867D-67BE4F9D5F12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65981"/>
              </p:ext>
            </p:extLst>
          </p:nvPr>
        </p:nvGraphicFramePr>
        <p:xfrm>
          <a:off x="407963" y="1105905"/>
          <a:ext cx="11437033" cy="5266762"/>
        </p:xfrm>
        <a:graphic>
          <a:graphicData uri="http://schemas.openxmlformats.org/drawingml/2006/table">
            <a:tbl>
              <a:tblPr firstRow="1" firstCol="1" bandRow="1"/>
              <a:tblGrid>
                <a:gridCol w="93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6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6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6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VARIETY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TSC (kg/ha)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LINT (kg/ha)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BWT (g)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SWT (g)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PHT (cm)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EARLINESS (%)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0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2015-16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8 SITES</a:t>
                      </a:r>
                      <a:endParaRPr lang="en-ZW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567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2522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988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C571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2329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987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 2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1811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61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0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2016-17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 SITES</a:t>
                      </a:r>
                      <a:endParaRPr lang="en-ZW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567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2597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C571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2630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ZW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C608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2576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 2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1843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665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MEANS ACROSS YEARS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30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567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2562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ZW" sz="2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C571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2488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30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C608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2576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1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0ABD-A6C4-43CB-93FE-1C6F8CECE1C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270" y="332155"/>
            <a:ext cx="5988562" cy="6362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52579" y="1079981"/>
            <a:ext cx="3179180" cy="349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041" b="1" dirty="0">
                <a:latin typeface="Calibri" panose="020F0502020204030204" pitchFamily="34" charset="0"/>
              </a:rPr>
              <a:t>GGE Biplot for Earliness Index: C571 &amp; C577</a:t>
            </a:r>
          </a:p>
          <a:p>
            <a:pPr marL="349861" indent="-349861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Early Maturity</a:t>
            </a:r>
          </a:p>
          <a:p>
            <a:pPr marL="349861" indent="-349861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Apex genotype.</a:t>
            </a:r>
          </a:p>
          <a:p>
            <a:pPr marL="349861" indent="-349861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Very good stability.</a:t>
            </a:r>
          </a:p>
          <a:p>
            <a:pPr marL="349861" indent="-349861">
              <a:lnSpc>
                <a:spcPct val="200000"/>
              </a:lnSpc>
              <a:buFont typeface="+mj-lt"/>
              <a:buAutoNum type="arabicPeriod"/>
            </a:pPr>
            <a:r>
              <a:rPr lang="en-ZW" b="1" dirty="0">
                <a:latin typeface="Calibri" panose="020F0502020204030204" pitchFamily="34" charset="0"/>
              </a:rPr>
              <a:t>Performed well in the main mega-environment </a:t>
            </a:r>
          </a:p>
        </p:txBody>
      </p:sp>
    </p:spTree>
    <p:extLst>
      <p:ext uri="{BB962C8B-B14F-4D97-AF65-F5344CB8AC3E}">
        <p14:creationId xmlns:p14="http://schemas.microsoft.com/office/powerpoint/2010/main" val="230397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11" y="163595"/>
            <a:ext cx="8004517" cy="544234"/>
          </a:xfrm>
        </p:spPr>
        <p:txBody>
          <a:bodyPr/>
          <a:lstStyle/>
          <a:p>
            <a:r>
              <a:rPr lang="en-ZW" sz="2857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Fiber</a:t>
            </a:r>
            <a:r>
              <a:rPr lang="en-ZW" sz="2857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Performance of hybrids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85F84BA-AE79-4C55-867D-67BE4F9D5F1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15431"/>
              </p:ext>
            </p:extLst>
          </p:nvPr>
        </p:nvGraphicFramePr>
        <p:xfrm>
          <a:off x="393895" y="1069867"/>
          <a:ext cx="11380763" cy="5314332"/>
        </p:xfrm>
        <a:graphic>
          <a:graphicData uri="http://schemas.openxmlformats.org/drawingml/2006/table">
            <a:tbl>
              <a:tblPr/>
              <a:tblGrid>
                <a:gridCol w="120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8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0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0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0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2652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3.1: Fibre Quality Analysis Results, Mahyco Hybrid Trial, Across Sites (5) Summary, 2015-16</a:t>
                      </a: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56"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77"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(mm)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 (g/tex)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ELONGATION (%)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UNIFOMITY (%)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FIBRE (%)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MICRONAIRE 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MATURITY   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B+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52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 567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8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C571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8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C608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8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2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52">
                <a:tc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3.2: Fibre Quality Analysis</a:t>
                      </a:r>
                      <a:r>
                        <a:rPr lang="en-ZW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Results, Mahyco Hybrid Trial, Across Sites (5) Summary, 2016-17</a:t>
                      </a:r>
                    </a:p>
                    <a:p>
                      <a:pPr algn="l" fontAlgn="b"/>
                      <a:endParaRPr lang="en-ZW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 dirty="0"/>
                    </a:p>
                  </a:txBody>
                  <a:tcPr marL="8949" marR="8949" marT="8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 dirty="0"/>
                    </a:p>
                  </a:txBody>
                  <a:tcPr marL="8949" marR="8949" marT="89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 sz="1600" dirty="0"/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8861"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(mm)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 (g/tex)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MICRONAIRE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MATURITY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UNIFOMITY (%)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ELONGATION (%)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FIBRE (%)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B+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52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C567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78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C571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78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C608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78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2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131" marR="9131" marT="9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75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53" y="163594"/>
            <a:ext cx="6369241" cy="544234"/>
          </a:xfrm>
        </p:spPr>
        <p:txBody>
          <a:bodyPr/>
          <a:lstStyle/>
          <a:p>
            <a:r>
              <a:rPr lang="en-ZW" sz="2857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Key features of Hybrid C 567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ZW" sz="1837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81445" y="1183339"/>
            <a:ext cx="7511346" cy="4878504"/>
          </a:xfrm>
        </p:spPr>
        <p:txBody>
          <a:bodyPr>
            <a:noAutofit/>
          </a:bodyPr>
          <a:lstStyle/>
          <a:p>
            <a:pPr marL="349861" indent="-349861">
              <a:buFont typeface="+mj-lt"/>
              <a:buAutoNum type="arabicPeriod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Superior yield potential  than check; wider adaptability</a:t>
            </a:r>
          </a:p>
          <a:p>
            <a:pPr marL="349861" indent="-349861">
              <a:buNone/>
            </a:pPr>
            <a:r>
              <a:rPr lang="en-ZW" b="1" i="1" dirty="0">
                <a:latin typeface="Calibri" pitchFamily="34" charset="0"/>
                <a:cs typeface="Calibri" pitchFamily="34" charset="0"/>
              </a:rPr>
              <a:t>                         (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5 500 kg/ha dryland production</a:t>
            </a:r>
            <a:r>
              <a:rPr lang="en-ZW" b="1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Early in maturity  </a:t>
            </a:r>
            <a:r>
              <a:rPr lang="en-ZW" b="1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Earliness index 64 % ;  CHECK = 52 %)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Large bolls (6.2 g), high boll retention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Shorter internodes and interboll distance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Superior tolerance to Jassids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(hairy on dorsal side of leaf)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Smaller leaf size and open canopy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high oil content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(22.24% ; Checks 20%)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high protein content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(23% ; Check 21%)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good fibre quality parameters at par with checks</a:t>
            </a:r>
            <a:endParaRPr lang="en-ZW" sz="204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A63CB4-7BF6-4BD6-88CD-12DAA5968669}" type="slidenum">
              <a:rPr lang="en-US" sz="1837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14</a:t>
            </a:fld>
            <a:endParaRPr lang="en-US" sz="1837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2857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Key features of Hybrid C 571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ZW" sz="1837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81444" y="1183339"/>
            <a:ext cx="7831511" cy="4646195"/>
          </a:xfrm>
        </p:spPr>
        <p:txBody>
          <a:bodyPr>
            <a:noAutofit/>
          </a:bodyPr>
          <a:lstStyle/>
          <a:p>
            <a:pPr marL="349861" indent="-349861">
              <a:buFont typeface="+mj-lt"/>
              <a:buAutoNum type="arabicPeriod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Superior yield potential  than check; wider adaptability</a:t>
            </a:r>
          </a:p>
          <a:p>
            <a:pPr marL="349861" indent="-349861">
              <a:buNone/>
            </a:pPr>
            <a:r>
              <a:rPr lang="en-ZW" b="1" i="1" dirty="0">
                <a:latin typeface="Calibri" pitchFamily="34" charset="0"/>
                <a:cs typeface="Calibri" pitchFamily="34" charset="0"/>
              </a:rPr>
              <a:t>                         (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5 500 kg/ha dryland production</a:t>
            </a:r>
            <a:r>
              <a:rPr lang="en-ZW" b="1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early maturity  </a:t>
            </a:r>
            <a:r>
              <a:rPr lang="en-ZW" b="1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Earliness index 68 % ; CHECK = 52 %)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Large bolls (6.3 g), high boll retention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Superior fibre quality parameters than checks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Short stature with open canopy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Good tolerance to Jassids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high oil content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(23% ; Checks 20%)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High protein content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(22% ; Check 21%)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A63CB4-7BF6-4BD6-88CD-12DAA5968669}" type="slidenum">
              <a:rPr lang="en-US" sz="1837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15</a:t>
            </a:fld>
            <a:endParaRPr lang="en-US" sz="1837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5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2857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Key features of Hybrid C 608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ZW" sz="1837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81444" y="1183339"/>
            <a:ext cx="7831511" cy="4955941"/>
          </a:xfrm>
        </p:spPr>
        <p:txBody>
          <a:bodyPr>
            <a:noAutofit/>
          </a:bodyPr>
          <a:lstStyle/>
          <a:p>
            <a:pPr marL="349861" indent="-349861">
              <a:buFont typeface="+mj-lt"/>
              <a:buAutoNum type="arabicPeriod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Superior yield potential  than check  ; wider adaptability</a:t>
            </a:r>
          </a:p>
          <a:p>
            <a:pPr marL="349861" indent="-349861">
              <a:buNone/>
            </a:pPr>
            <a:r>
              <a:rPr lang="en-ZW" b="1" i="1" dirty="0">
                <a:latin typeface="Calibri" pitchFamily="34" charset="0"/>
                <a:cs typeface="Calibri" pitchFamily="34" charset="0"/>
              </a:rPr>
              <a:t>                         (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3 700 kg/ha dryland production</a:t>
            </a:r>
            <a:r>
              <a:rPr lang="en-ZW" b="1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Medium maturity  </a:t>
            </a:r>
            <a:r>
              <a:rPr lang="en-ZW" b="1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Earliness index 62 % ; CHECK 2 = 52 %)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Large bolls (6.0 g) , high boll retention, good boll visibility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It is a multiple stress tolerant hybrid (Jassids, Aphids and Drought)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Stay green trait – imparts tolerance to drought stress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Leathery leaves imparts tolerance to both Jassids and aphids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Superior fibre quality parameters than checks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high oil content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(22% ; Checks 20%)</a:t>
            </a:r>
          </a:p>
          <a:p>
            <a:pPr marL="466481" indent="-466481">
              <a:lnSpc>
                <a:spcPct val="150000"/>
              </a:lnSpc>
              <a:buFont typeface="+mj-lt"/>
              <a:buAutoNum type="arabicPeriod" startAt="2"/>
            </a:pPr>
            <a:r>
              <a:rPr lang="en-ZW" sz="2041" b="1" dirty="0">
                <a:latin typeface="Calibri" pitchFamily="34" charset="0"/>
                <a:cs typeface="Calibri" pitchFamily="34" charset="0"/>
              </a:rPr>
              <a:t>Very high protein content </a:t>
            </a:r>
            <a:r>
              <a:rPr lang="en-ZW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(23% ; Check 21%)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A63CB4-7BF6-4BD6-88CD-12DAA5968669}" type="slidenum">
              <a:rPr lang="en-US" sz="1837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en-US" sz="1837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3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924" y="1448036"/>
            <a:ext cx="7427020" cy="41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605257" y="249620"/>
            <a:ext cx="4419552" cy="5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ZW" sz="2857" b="1" dirty="0">
                <a:solidFill>
                  <a:srgbClr val="0000FF"/>
                </a:solidFill>
                <a:latin typeface="Calibri" pitchFamily="34" charset="0"/>
              </a:rPr>
              <a:t>High Boll retention in C 567</a:t>
            </a:r>
            <a:endParaRPr lang="en-US" sz="2857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6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437" y="1239887"/>
            <a:ext cx="8741655" cy="491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270" y="280559"/>
            <a:ext cx="1879589" cy="47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449" b="1" dirty="0">
                <a:solidFill>
                  <a:srgbClr val="0000FF"/>
                </a:solidFill>
                <a:latin typeface="Calibri" panose="020F0502020204030204" pitchFamily="34" charset="0"/>
              </a:rPr>
              <a:t>Hybrid C 571</a:t>
            </a:r>
            <a:endParaRPr lang="en-US" altLang="en-US" sz="2449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021579" y="4389524"/>
            <a:ext cx="3526077" cy="1632422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7900" indent="381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5100" indent="381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2300" indent="381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9500" indent="381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W" altLang="en-US" sz="2449" b="1" dirty="0">
                <a:solidFill>
                  <a:srgbClr val="FFFFFF"/>
                </a:solidFill>
                <a:latin typeface="Calibri" panose="020F0502020204030204" pitchFamily="34" charset="0"/>
              </a:rPr>
              <a:t> Short internodes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W" altLang="en-US" sz="2449" b="1" dirty="0">
                <a:solidFill>
                  <a:srgbClr val="FFFFFF"/>
                </a:solidFill>
                <a:latin typeface="Calibri" panose="020F0502020204030204" pitchFamily="34" charset="0"/>
              </a:rPr>
              <a:t> Short interboll distance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W" altLang="en-US" sz="2449" b="1" dirty="0">
                <a:solidFill>
                  <a:srgbClr val="FFFFFF"/>
                </a:solidFill>
                <a:latin typeface="Calibri" panose="020F0502020204030204" pitchFamily="34" charset="0"/>
              </a:rPr>
              <a:t> Good boll retention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W" altLang="en-US" sz="2449" b="1" dirty="0">
                <a:solidFill>
                  <a:srgbClr val="FFFFFF"/>
                </a:solidFill>
                <a:latin typeface="Calibri" panose="020F0502020204030204" pitchFamily="34" charset="0"/>
              </a:rPr>
              <a:t> Jassids tolerance</a:t>
            </a:r>
            <a:endParaRPr lang="en-US" altLang="en-US" sz="2449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2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626 St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350" y="1105904"/>
            <a:ext cx="2793111" cy="3724148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24EBCE2-0EDC-4384-97E0-0E932185674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Picture 3" descr="5625 Flower"/>
          <p:cNvPicPr>
            <a:picLocks noChangeAspect="1" noChangeArrowheads="1"/>
          </p:cNvPicPr>
          <p:nvPr/>
        </p:nvPicPr>
        <p:blipFill>
          <a:blip r:embed="rId4" cstate="email">
            <a:lum bright="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935" y="1105901"/>
            <a:ext cx="3774446" cy="2830835"/>
          </a:xfrm>
          <a:prstGeom prst="rect">
            <a:avLst/>
          </a:prstGeo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80874"/>
              </p:ext>
            </p:extLst>
          </p:nvPr>
        </p:nvGraphicFramePr>
        <p:xfrm>
          <a:off x="7091333" y="3661308"/>
          <a:ext cx="3811129" cy="285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hoto Editor Photo" r:id="rId5" imgW="6095238" imgH="4571429" progId="">
                  <p:embed/>
                </p:oleObj>
              </mc:Choice>
              <mc:Fallback>
                <p:oleObj name="Photo Editor Photo" r:id="rId5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33" y="3661308"/>
                        <a:ext cx="3811129" cy="2858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05257" y="215941"/>
            <a:ext cx="5384077" cy="5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857" b="1" dirty="0">
                <a:solidFill>
                  <a:srgbClr val="0000FF"/>
                </a:solidFill>
                <a:latin typeface="Calibri" pitchFamily="34" charset="0"/>
              </a:rPr>
              <a:t>C 608: Morphological Uniqueness</a:t>
            </a:r>
            <a:endParaRPr lang="en-US" altLang="en-US" sz="2857" dirty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553944" y="1105904"/>
          <a:ext cx="3146362" cy="233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hoto Editor Photo" r:id="rId7" imgW="5638095" imgH="4191585" progId="">
                  <p:embed/>
                </p:oleObj>
              </mc:Choice>
              <mc:Fallback>
                <p:oleObj name="Photo Editor Photo" r:id="rId7" imgW="5638095" imgH="41915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944" y="1105904"/>
                        <a:ext cx="3146362" cy="2338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69506"/>
              </p:ext>
            </p:extLst>
          </p:nvPr>
        </p:nvGraphicFramePr>
        <p:xfrm>
          <a:off x="5073020" y="3088470"/>
          <a:ext cx="2018314" cy="269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hoto Editor Photo" r:id="rId9" imgW="3905795" imgH="5210902" progId="">
                  <p:embed/>
                </p:oleObj>
              </mc:Choice>
              <mc:Fallback>
                <p:oleObj name="Photo Editor Photo" r:id="rId9" imgW="3905795" imgH="52109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020" y="3088470"/>
                        <a:ext cx="2018314" cy="2693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1183" y="3989258"/>
            <a:ext cx="4588038" cy="2071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sz="1837" dirty="0">
                <a:solidFill>
                  <a:srgbClr val="000000"/>
                </a:solidFill>
                <a:latin typeface="Arial" charset="0"/>
              </a:rPr>
              <a:t>Introgression from a wild species</a:t>
            </a:r>
          </a:p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sz="1837" dirty="0">
                <a:solidFill>
                  <a:srgbClr val="000000"/>
                </a:solidFill>
                <a:latin typeface="Arial" charset="0"/>
              </a:rPr>
              <a:t>which imparts</a:t>
            </a:r>
          </a:p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endParaRPr lang="en-US" sz="1837" b="1" i="1" dirty="0">
              <a:solidFill>
                <a:srgbClr val="000000"/>
              </a:solidFill>
              <a:latin typeface="Arial" charset="0"/>
            </a:endParaRPr>
          </a:p>
          <a:p>
            <a:pPr defTabSz="91352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37" b="1" i="1" dirty="0">
                <a:solidFill>
                  <a:srgbClr val="000000"/>
                </a:solidFill>
                <a:latin typeface="Arial" charset="0"/>
              </a:rPr>
              <a:t> Stay greenness</a:t>
            </a:r>
          </a:p>
          <a:p>
            <a:pPr defTabSz="91352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37" b="1" i="1" dirty="0">
                <a:solidFill>
                  <a:srgbClr val="000000"/>
                </a:solidFill>
                <a:latin typeface="Arial" charset="0"/>
              </a:rPr>
              <a:t> Drought tolerance</a:t>
            </a:r>
          </a:p>
          <a:p>
            <a:pPr defTabSz="91352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37" b="1" i="1" dirty="0">
                <a:solidFill>
                  <a:srgbClr val="000000"/>
                </a:solidFill>
                <a:latin typeface="Arial" charset="0"/>
              </a:rPr>
              <a:t> Sucking pest tolerance</a:t>
            </a:r>
          </a:p>
          <a:p>
            <a:pPr defTabSz="91352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37" b="1" i="1" dirty="0">
                <a:solidFill>
                  <a:srgbClr val="000000"/>
                </a:solidFill>
                <a:latin typeface="Arial" charset="0"/>
              </a:rPr>
              <a:t> Higher fibre strength</a:t>
            </a:r>
          </a:p>
        </p:txBody>
      </p:sp>
    </p:spTree>
    <p:extLst>
      <p:ext uri="{BB962C8B-B14F-4D97-AF65-F5344CB8AC3E}">
        <p14:creationId xmlns:p14="http://schemas.microsoft.com/office/powerpoint/2010/main" val="146911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24EBCE2-0EDC-4384-97E0-0E932185674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7577" y="145418"/>
            <a:ext cx="9006312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57" b="1" dirty="0">
                <a:solidFill>
                  <a:srgbClr val="0033CC"/>
                </a:solidFill>
                <a:latin typeface="Calibri" pitchFamily="34" charset="0"/>
              </a:rPr>
              <a:t>Cotton Hybrids – A new frontier for improved productivity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57577" y="964887"/>
            <a:ext cx="12028868" cy="57938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ts val="3571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Hybrid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– F1 (1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generation) progeny between 2 pure line parents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Exploits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Heterosis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”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or hybrid vigor: improved or increased capacity in any biological quality in a hybrid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Results in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higher yields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than varieties                       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●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better and wider adaptability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environmental changes                                                 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Better in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tolerance to abiotic and biotic stresses            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●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  increased earliness  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The story of impact of maize hybrids is known the world over (Zimbabwe maize crop is mainly hybrids)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Mahyco cotton hybrids registered for commercial production in Zimbabwe &amp; Malawi (2017) and Zambia (2018). 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7 other African countries currently in process of registration of hybrids.</a:t>
            </a:r>
          </a:p>
          <a:p>
            <a:pPr algn="just">
              <a:lnSpc>
                <a:spcPts val="3571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Hybrids have potential to transform cotton production in Zimbabwe through;</a:t>
            </a:r>
          </a:p>
          <a:p>
            <a:pPr algn="just">
              <a:lnSpc>
                <a:spcPts val="3571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Improved farmer viability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ts val="3571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Increase in national area under cotton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ts val="3571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Increased national cotton output</a:t>
            </a:r>
            <a:endParaRPr lang="en-ZW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24EBCE2-0EDC-4384-97E0-0E932185674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270" y="939003"/>
          <a:ext cx="9143460" cy="596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83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90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Hybrid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Maturity Group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% SC Yield adv over best check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Fibre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length (mm)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Fibre strength (g/ tex)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Oil %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Crude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Protein %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Special attributes</a:t>
                      </a:r>
                    </a:p>
                    <a:p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67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itchFamily="34" charset="0"/>
                          <a:cs typeface="Calibri" pitchFamily="34" charset="0"/>
                        </a:rPr>
                        <a:t>C 567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Medium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31.9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28.7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  <a:p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(Check  20</a:t>
                      </a:r>
                      <a:r>
                        <a:rPr lang="en-US" sz="1200" baseline="0" dirty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(Check  21</a:t>
                      </a:r>
                      <a:r>
                        <a:rPr lang="en-US" sz="1200" baseline="0" dirty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Wider adaptability, high boll retention,</a:t>
                      </a:r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Superior</a:t>
                      </a:r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 SP tolerance, small size leaves, open canopy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7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itchFamily="34" charset="0"/>
                          <a:cs typeface="Calibri" pitchFamily="34" charset="0"/>
                        </a:rPr>
                        <a:t>C 608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Medium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31.8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31.1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Excellent SP tolerance, stay greener, Very Long fibre with high strength, , small size leaves, open canopy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67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itchFamily="34" charset="0"/>
                          <a:cs typeface="Calibri" pitchFamily="34" charset="0"/>
                        </a:rPr>
                        <a:t>C 569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alibri" pitchFamily="34" charset="0"/>
                          <a:cs typeface="Calibri" pitchFamily="34" charset="0"/>
                        </a:rPr>
                        <a:t>Early</a:t>
                      </a:r>
                      <a:r>
                        <a:rPr lang="en-US" sz="1400" b="1" baseline="0" dirty="0">
                          <a:solidFill>
                            <a:srgbClr val="0066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dirty="0">
                        <a:solidFill>
                          <a:srgbClr val="0066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31.6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29.0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Large bolls, good</a:t>
                      </a:r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 boll retention, SP tolerance, , small size leaves, open canopy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67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itchFamily="34" charset="0"/>
                          <a:cs typeface="Calibri" pitchFamily="34" charset="0"/>
                        </a:rPr>
                        <a:t>C 577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alibri" pitchFamily="34" charset="0"/>
                          <a:cs typeface="Calibri" pitchFamily="34" charset="0"/>
                        </a:rPr>
                        <a:t>Very early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28.3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31.2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Better SP tolerance – Jassids, GOT – 39% with medium staple length, </a:t>
                      </a:r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, small size leaves, open canopy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7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itchFamily="34" charset="0"/>
                          <a:cs typeface="Calibri" pitchFamily="34" charset="0"/>
                        </a:rPr>
                        <a:t>C 571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alibri" pitchFamily="34" charset="0"/>
                          <a:cs typeface="Calibri" pitchFamily="34" charset="0"/>
                        </a:rPr>
                        <a:t>Very early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31.8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30.2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Large bolls,</a:t>
                      </a:r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 SP tolerance, high boll retention, Very Long fibre with high strength , smaller size leaves, open canopy, boll visibility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37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itchFamily="34" charset="0"/>
                          <a:cs typeface="Calibri" pitchFamily="34" charset="0"/>
                        </a:rPr>
                        <a:t>C 579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Medium to Late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29.9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30.0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High GOT – 40 %,  Better SP tolerance, Good rejuvenation (mid-season drought</a:t>
                      </a:r>
                      <a:r>
                        <a:rPr lang="en-US" sz="1400" baseline="0" dirty="0">
                          <a:latin typeface="Calibri" pitchFamily="34" charset="0"/>
                          <a:cs typeface="Calibri" pitchFamily="34" charset="0"/>
                        </a:rPr>
                        <a:t> suit), large bolls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05257" y="215941"/>
            <a:ext cx="6109220" cy="5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2857" b="1" dirty="0">
                <a:solidFill>
                  <a:srgbClr val="0000FF"/>
                </a:solidFill>
                <a:latin typeface="Calibri" pitchFamily="34" charset="0"/>
              </a:rPr>
              <a:t>Summary of Mahyco Hybrid proposals</a:t>
            </a:r>
          </a:p>
        </p:txBody>
      </p:sp>
    </p:spTree>
    <p:extLst>
      <p:ext uri="{BB962C8B-B14F-4D97-AF65-F5344CB8AC3E}">
        <p14:creationId xmlns:p14="http://schemas.microsoft.com/office/powerpoint/2010/main" val="179387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5344" y="2511083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YOU!!!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522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83335" y="951031"/>
            <a:ext cx="11094424" cy="5587881"/>
          </a:xfrm>
        </p:spPr>
        <p:txBody>
          <a:bodyPr/>
          <a:lstStyle/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TSC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 :  Total seed cotton yield (kg/ha) – farmers yield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LINT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:  Lint yield (kg/ha) – lint produced per hectare (export product)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BWT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 : Boll weight (g) – standardised by sampling 50 undamaged bolls.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SWT: 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Seed weight (g) – important trait for commercial ginning esp. lint contamination.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Earliness Index (%)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 combined yield of boll sample &amp; 1</a:t>
            </a:r>
            <a:r>
              <a:rPr lang="en-ZW" sz="2000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  pick expressed as a % of the total crop yield.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Fiber/Staple length (mm)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 – Length of a fibre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Fiber strength (g/tex)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Fibre tenacity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Elongation (El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) – the distance that the fibers extend before they break.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Uniformity Index (UI)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an indication of fiber length distribution within the fibrogram.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Micronaire (MIC)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Fibre fineness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Fibre Maturity (Mat)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the degree of cell wall thickness within a cotton sample. 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Reflectance (Rd)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the whiteness of the light that is reflected by the cotton fiber. 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Yellowness (+b) 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– the cotton fiber’s reflectance to yellowness.</a:t>
            </a:r>
          </a:p>
          <a:p>
            <a:pPr>
              <a:lnSpc>
                <a:spcPts val="2347"/>
              </a:lnSpc>
            </a:pPr>
            <a:r>
              <a:rPr lang="en-ZW" sz="2000" b="1" dirty="0">
                <a:latin typeface="Calibri" pitchFamily="34" charset="0"/>
                <a:cs typeface="Calibri" pitchFamily="34" charset="0"/>
              </a:rPr>
              <a:t>PHT:</a:t>
            </a:r>
            <a:r>
              <a:rPr lang="en-ZW" sz="2000" dirty="0">
                <a:latin typeface="Calibri" pitchFamily="34" charset="0"/>
                <a:cs typeface="Calibri" pitchFamily="34" charset="0"/>
              </a:rPr>
              <a:t> Plant Height – height of the cotton plant at physiological maturity</a:t>
            </a:r>
          </a:p>
          <a:p>
            <a:endParaRPr lang="en-ZW" sz="2000" dirty="0">
              <a:latin typeface="Calibri" pitchFamily="34" charset="0"/>
              <a:cs typeface="Calibri" pitchFamily="34" charset="0"/>
            </a:endParaRPr>
          </a:p>
          <a:p>
            <a:endParaRPr lang="en-ZW" sz="181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24EBCE2-0EDC-4384-97E0-0E932185674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6989" y="180392"/>
            <a:ext cx="2105689" cy="5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857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Terminology</a:t>
            </a:r>
            <a:endParaRPr lang="en-US" altLang="en-US" sz="2857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6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1669" y="954608"/>
            <a:ext cx="11822804" cy="10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9861" indent="-349861" defTabSz="932962">
              <a:lnSpc>
                <a:spcPct val="150000"/>
              </a:lnSpc>
            </a:pPr>
            <a:r>
              <a:rPr lang="en-US" altLang="en-US" sz="2041" dirty="0">
                <a:latin typeface="Calibri" pitchFamily="34" charset="0"/>
                <a:cs typeface="Calibri" pitchFamily="34" charset="0"/>
              </a:rPr>
              <a:t>Eight cotton hybrids (</a:t>
            </a:r>
            <a:r>
              <a:rPr lang="en-US" altLang="en-US" sz="2041" i="1" dirty="0">
                <a:latin typeface="Calibri" pitchFamily="34" charset="0"/>
                <a:cs typeface="Calibri" pitchFamily="34" charset="0"/>
              </a:rPr>
              <a:t>Gossypium hirsutum L.</a:t>
            </a:r>
            <a:r>
              <a:rPr lang="en-US" altLang="en-US" sz="2041" dirty="0">
                <a:latin typeface="Calibri" pitchFamily="34" charset="0"/>
                <a:cs typeface="Calibri" pitchFamily="34" charset="0"/>
              </a:rPr>
              <a:t>) from MAHYCO, two seasons  2015/16 and 2016/17</a:t>
            </a:r>
          </a:p>
          <a:p>
            <a:pPr marL="349861" indent="-349861" defTabSz="932962">
              <a:lnSpc>
                <a:spcPct val="150000"/>
              </a:lnSpc>
            </a:pPr>
            <a:endParaRPr lang="en-US" altLang="en-US" sz="204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6"/>
          <p:cNvSpPr>
            <a:spLocks/>
          </p:cNvSpPr>
          <p:nvPr/>
        </p:nvSpPr>
        <p:spPr bwMode="auto">
          <a:xfrm>
            <a:off x="1524270" y="332049"/>
            <a:ext cx="6370457" cy="5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r>
              <a:rPr lang="en-US" altLang="en-US" sz="2857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Mahyco Cotton Hybrids Testing Details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33237"/>
              </p:ext>
            </p:extLst>
          </p:nvPr>
        </p:nvGraphicFramePr>
        <p:xfrm>
          <a:off x="296215" y="1841679"/>
          <a:ext cx="11668258" cy="459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W" sz="1800" dirty="0">
                          <a:effectLst/>
                        </a:rPr>
                        <a:t>Genotype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effectLst/>
                        </a:rPr>
                        <a:t>Status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effectLst/>
                        </a:rPr>
                        <a:t>Growth Habit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effectLst/>
                        </a:rPr>
                        <a:t>Maturity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effectLst/>
                        </a:rPr>
                        <a:t>Source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MAHYCO C 567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Hybrid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Semi-determinate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Medium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Mahyco, India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MAHYCO C 569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Hybrid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Semi-determinate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Medium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Mahyco, India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MAHYCO C 571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Hybrid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Determinate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Early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Mahyco, India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MAHYCO C 577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Hybrid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Determinate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Early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Mahyco, India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MAHYCO C 579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Hybrid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Indeterminate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Late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Mahyco, India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MAHYCO C 608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Hybrid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Semi-determinate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Medium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Mahyco, India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CHECK 1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OPV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Determinate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Medium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Zimbabwe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>
                          <a:solidFill>
                            <a:schemeClr val="tx1"/>
                          </a:solidFill>
                          <a:effectLst/>
                        </a:rPr>
                        <a:t>CHECK 2</a:t>
                      </a:r>
                      <a:endParaRPr lang="en-Z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OPV</a:t>
                      </a:r>
                      <a:endParaRPr lang="en-ZW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Indeterminate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Late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 dirty="0">
                          <a:effectLst/>
                        </a:rPr>
                        <a:t>Zimbabwe</a:t>
                      </a:r>
                      <a:endParaRPr lang="en-ZW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39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270" y="254101"/>
            <a:ext cx="7212552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57" b="1" dirty="0">
                <a:solidFill>
                  <a:srgbClr val="0033CC"/>
                </a:solidFill>
                <a:latin typeface="Calibri" pitchFamily="34" charset="0"/>
              </a:rPr>
              <a:t>HYBRID TRIALS_2015/16 and 2016/17 details: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28035" y="950791"/>
            <a:ext cx="11230376" cy="52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763" indent="-341763" eaLnBrk="0" hangingPunct="0"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</a:rPr>
              <a:t>Experimental design:</a:t>
            </a:r>
            <a:endParaRPr lang="en-IN" sz="2800" dirty="0">
              <a:latin typeface="Calibri" pitchFamily="34" charset="0"/>
            </a:endParaRPr>
          </a:p>
          <a:p>
            <a:pPr marL="341763" indent="-341763" eaLnBrk="0" hangingPunct="0">
              <a:spcBef>
                <a:spcPct val="20000"/>
              </a:spcBef>
              <a:spcAft>
                <a:spcPts val="1224"/>
              </a:spcAft>
            </a:pPr>
            <a:r>
              <a:rPr lang="en-US" sz="2800" dirty="0">
                <a:latin typeface="Calibri" pitchFamily="34" charset="0"/>
              </a:rPr>
              <a:t>Randomized Complete Block Design with three replications.</a:t>
            </a:r>
            <a:endParaRPr lang="en-IN" sz="2800" dirty="0">
              <a:latin typeface="Calibri" pitchFamily="34" charset="0"/>
            </a:endParaRPr>
          </a:p>
          <a:p>
            <a:pPr marL="341763" indent="-341763" eaLnBrk="0" hangingPunct="0"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</a:rPr>
              <a:t>Treatments:  </a:t>
            </a:r>
            <a:r>
              <a:rPr lang="en-ZW" sz="2800" b="1" dirty="0">
                <a:latin typeface="Calibri" pitchFamily="34" charset="0"/>
              </a:rPr>
              <a:t>Ten</a:t>
            </a:r>
            <a:endParaRPr lang="en-IN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341763" indent="-3417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Eight Mahyco hybrids :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altLang="en-US" sz="2800" b="1" dirty="0">
                <a:latin typeface="Calibri" pitchFamily="34" charset="0"/>
              </a:rPr>
              <a:t>C 567, C569, C 570, C 571, C 577, C 579, C 608, C 609</a:t>
            </a:r>
            <a:endParaRPr lang="en-US" alt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1763" indent="-3417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Two check varieties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: 2 OPV CHECK VARIETIES</a:t>
            </a:r>
            <a:endParaRPr lang="en-US" altLang="en-US" sz="2800" dirty="0">
              <a:latin typeface="Calibri" pitchFamily="34" charset="0"/>
            </a:endParaRPr>
          </a:p>
          <a:p>
            <a:pPr marL="341763" indent="-3417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Plot size: 4 rows x 4.2 m</a:t>
            </a:r>
          </a:p>
          <a:p>
            <a:pPr marL="341763" indent="-3417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Spacing:  100 x 30 cm</a:t>
            </a:r>
          </a:p>
          <a:p>
            <a:pPr marL="341763" indent="-341763" eaLnBrk="0" hangingPunct="0">
              <a:spcBef>
                <a:spcPct val="20000"/>
              </a:spcBef>
            </a:pPr>
            <a:r>
              <a:rPr lang="en-US" sz="3200" b="1" dirty="0">
                <a:latin typeface="Calibri" pitchFamily="34" charset="0"/>
              </a:rPr>
              <a:t>Locations:  Six</a:t>
            </a:r>
          </a:p>
          <a:p>
            <a:pPr marL="341763" indent="-341763" eaLnBrk="0" hangingPunct="0">
              <a:spcBef>
                <a:spcPct val="20000"/>
              </a:spcBef>
              <a:spcAft>
                <a:spcPts val="1224"/>
              </a:spcAft>
            </a:pPr>
            <a:r>
              <a:rPr lang="en-US" altLang="en-US" sz="2800" dirty="0">
                <a:latin typeface="Calibri" pitchFamily="34" charset="0"/>
              </a:rPr>
              <a:t>(Bindura, Kadoma, Patchway, Chinhoyi, Gokwe, Sanyati)</a:t>
            </a:r>
          </a:p>
          <a:p>
            <a:pPr marL="341763" indent="-341763" eaLnBrk="0" hangingPunct="0">
              <a:spcBef>
                <a:spcPct val="20000"/>
              </a:spcBef>
            </a:pPr>
            <a:endParaRPr lang="en-IN" sz="204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3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78302" y="263882"/>
            <a:ext cx="6254661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857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Seed Cotton Yield superiority of hybrids</a:t>
            </a:r>
            <a:endParaRPr lang="en-US" altLang="en-US" sz="2857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574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17405"/>
              </p:ext>
            </p:extLst>
          </p:nvPr>
        </p:nvGraphicFramePr>
        <p:xfrm>
          <a:off x="815926" y="1802832"/>
          <a:ext cx="9499565" cy="4296172"/>
        </p:xfrm>
        <a:graphic>
          <a:graphicData uri="http://schemas.openxmlformats.org/drawingml/2006/table">
            <a:tbl>
              <a:tblPr/>
              <a:tblGrid>
                <a:gridCol w="149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8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Variety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2015/16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Seed Cotton Yield    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ZW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kg per ha</a:t>
                      </a: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 cent increase 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2016/17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Seed Cotton Yield    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ZW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kg per ha</a:t>
                      </a: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 cent increase 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POOLED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Seed Cotton Yield    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ZW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kg per ha</a:t>
                      </a: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Average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 cent increase 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 567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2522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2597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2562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81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C571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2329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2630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2488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C608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2576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CHECK 2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1811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1843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1828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081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Trial Pooled Mean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1883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2292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2088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3" name="Rectangle 159"/>
          <p:cNvSpPr>
            <a:spLocks noChangeArrowheads="1"/>
          </p:cNvSpPr>
          <p:nvPr/>
        </p:nvSpPr>
        <p:spPr bwMode="auto">
          <a:xfrm>
            <a:off x="815926" y="1063841"/>
            <a:ext cx="9497407" cy="7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041" b="1" i="1" dirty="0">
                <a:solidFill>
                  <a:srgbClr val="000000"/>
                </a:solidFill>
                <a:latin typeface="Calibri" pitchFamily="34" charset="0"/>
              </a:rPr>
              <a:t>Pooled data of 8 and 9 locations each for two years 2015/16 and 2016/17,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041" b="1" i="1" dirty="0">
                <a:solidFill>
                  <a:srgbClr val="000000"/>
                </a:solidFill>
                <a:latin typeface="Calibri" pitchFamily="34" charset="0"/>
              </a:rPr>
              <a:t>respectively.</a:t>
            </a:r>
            <a:endParaRPr lang="en-US" altLang="en-US" sz="2041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7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59905" y="346264"/>
            <a:ext cx="5050293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857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Lint Yield superiority of hybrids </a:t>
            </a:r>
            <a:endParaRPr lang="en-US" altLang="en-US" sz="2857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574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5451"/>
              </p:ext>
            </p:extLst>
          </p:nvPr>
        </p:nvGraphicFramePr>
        <p:xfrm>
          <a:off x="1885573" y="2344888"/>
          <a:ext cx="8443559" cy="4059497"/>
        </p:xfrm>
        <a:graphic>
          <a:graphicData uri="http://schemas.openxmlformats.org/drawingml/2006/table">
            <a:tbl>
              <a:tblPr/>
              <a:tblGrid>
                <a:gridCol w="132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7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Variety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2015/16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Lint Yield    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ZW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kg per ha</a:t>
                      </a: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 cent increase 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2016/17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Lint Yield    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ZW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kg per ha</a:t>
                      </a: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 cent increase </a:t>
                      </a:r>
                      <a:endParaRPr kumimoji="0" lang="en-Z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POOLED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Lint Yield      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ZW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kg per ha</a:t>
                      </a: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Average</a:t>
                      </a:r>
                    </a:p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 cent increase 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 567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988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962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C571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997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925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954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081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C608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CHECK 2</a:t>
                      </a:r>
                    </a:p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79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051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623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9500" indent="38100" defTabSz="895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938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762</a:t>
                      </a: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18" marR="9718" marT="9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845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081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Trial Pooled Mean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937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865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901</a:t>
                      </a: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97" marR="93297" marT="46649" marB="46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3" name="Rectangle 159"/>
          <p:cNvSpPr>
            <a:spLocks noChangeArrowheads="1"/>
          </p:cNvSpPr>
          <p:nvPr/>
        </p:nvSpPr>
        <p:spPr bwMode="auto">
          <a:xfrm>
            <a:off x="1885573" y="1392218"/>
            <a:ext cx="8443558" cy="7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W" altLang="en-US" sz="2041" b="1" i="1" dirty="0">
                <a:solidFill>
                  <a:srgbClr val="000000"/>
                </a:solidFill>
                <a:latin typeface="Calibri" pitchFamily="34" charset="0"/>
              </a:rPr>
              <a:t>Pooled data of 8 and 9 locations each for two years 2015/16 and 2016/17, respectively.</a:t>
            </a:r>
            <a:endParaRPr lang="en-US" altLang="en-US" sz="2041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6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270" y="252729"/>
            <a:ext cx="3514360" cy="4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49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Yield Potential of hybrids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21704"/>
              </p:ext>
            </p:extLst>
          </p:nvPr>
        </p:nvGraphicFramePr>
        <p:xfrm>
          <a:off x="407964" y="726726"/>
          <a:ext cx="10972798" cy="5108116"/>
        </p:xfrm>
        <a:graphic>
          <a:graphicData uri="http://schemas.openxmlformats.org/drawingml/2006/table">
            <a:tbl>
              <a:tblPr/>
              <a:tblGrid>
                <a:gridCol w="115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8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235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2.1: Seed Cotton Yield (kg/ha) Results, Mahyco Hybrid Trial, Across site Summary (8 Sites), 2015-16</a:t>
                      </a: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ZW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Anfield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Bindura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Chinhoyi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Gokwe 1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Gokwe 2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Sanyati 1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Sanyati 2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Seedco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MEANS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57"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 567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2768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1436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2496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1832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2309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5536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2522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357"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 571</a:t>
                      </a:r>
                    </a:p>
                  </a:txBody>
                  <a:tcPr marL="9131" marR="9131" marT="9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1237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2713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1668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2122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5506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2329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975"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</a:t>
                      </a:r>
                      <a:r>
                        <a:rPr lang="en-Z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1" marR="9131" marT="9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1908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4256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1811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357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MEANS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1883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2270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4717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2166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357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OF MEANS</a:t>
                      </a:r>
                    </a:p>
                  </a:txBody>
                  <a:tcPr marL="9131" marR="9131" marT="9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975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LSD (5%)</a:t>
                      </a:r>
                    </a:p>
                  </a:txBody>
                  <a:tcPr marL="9131" marR="9131" marT="9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491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values</a:t>
                      </a:r>
                    </a:p>
                  </a:txBody>
                  <a:tcPr marL="9131" marR="9131" marT="9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0.036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0.042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0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06942"/>
              </p:ext>
            </p:extLst>
          </p:nvPr>
        </p:nvGraphicFramePr>
        <p:xfrm>
          <a:off x="393895" y="1021626"/>
          <a:ext cx="11235728" cy="5610993"/>
        </p:xfrm>
        <a:graphic>
          <a:graphicData uri="http://schemas.openxmlformats.org/drawingml/2006/table">
            <a:tbl>
              <a:tblPr/>
              <a:tblGrid>
                <a:gridCol w="109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7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13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87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87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1657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2.2: Seed Cotton Yield (kg/ha) Results, Mahyco Hybrid Trial, </a:t>
                      </a:r>
                    </a:p>
                    <a:p>
                      <a:pPr algn="l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Across Sites Summary (9 Sites), 2016-17</a:t>
                      </a: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2" marR="8242" marT="8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2" marR="8242" marT="8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W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2" marR="8242" marT="8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33"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4">
                <a:tc>
                  <a:txBody>
                    <a:bodyPr/>
                    <a:lstStyle/>
                    <a:p>
                      <a:pPr algn="l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Anfield 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Bindura 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Chinhoyi 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Chinhoyi 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Gokwe 1 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Gokwe 2 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Sanyathi 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Sanyathi 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Seedco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TRT Mean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88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 567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1529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2297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1675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1591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3046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3926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2959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2582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ZW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3769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2597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88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 571</a:t>
                      </a:r>
                    </a:p>
                  </a:txBody>
                  <a:tcPr marL="8242" marR="8242" marT="82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1599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2360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1884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1818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2816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3791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3544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2163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ZW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3694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2630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88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 608</a:t>
                      </a:r>
                    </a:p>
                  </a:txBody>
                  <a:tcPr marL="8242" marR="8242" marT="82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2104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2621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2061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2154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3006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1649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ZW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3789</a:t>
                      </a:r>
                      <a:r>
                        <a:rPr lang="en-ZW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2576</a:t>
                      </a:r>
                    </a:p>
                  </a:txBody>
                  <a:tcPr marL="8242" marR="8242" marT="8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064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2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1737</a:t>
                      </a:r>
                      <a:endParaRPr lang="en-ZW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2273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2454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</a:t>
                      </a:r>
                      <a:r>
                        <a:rPr lang="en-ZW" sz="16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ZW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2407</a:t>
                      </a:r>
                      <a:r>
                        <a:rPr lang="en-ZW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82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MEANS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1849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3089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082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OF MEANS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064">
                <a:tc>
                  <a:txBody>
                    <a:bodyPr/>
                    <a:lstStyle/>
                    <a:p>
                      <a:pPr algn="l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LSD (5%)</a:t>
                      </a:r>
                    </a:p>
                  </a:txBody>
                  <a:tcPr marL="8409" marR="8409" marT="84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616.5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765.5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583.5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1447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564.8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064"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values</a:t>
                      </a:r>
                    </a:p>
                  </a:txBody>
                  <a:tcPr marL="9131" marR="9131" marT="9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0.152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0.659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0.387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131" marR="9131" marT="9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270" y="221344"/>
            <a:ext cx="3991542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57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Yield Potential of hybrids</a:t>
            </a:r>
          </a:p>
        </p:txBody>
      </p:sp>
    </p:spTree>
    <p:extLst>
      <p:ext uri="{BB962C8B-B14F-4D97-AF65-F5344CB8AC3E}">
        <p14:creationId xmlns:p14="http://schemas.microsoft.com/office/powerpoint/2010/main" val="80556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AHYCO 2015 - Master Theme">
  <a:themeElements>
    <a:clrScheme name="Mahyco Color Theme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1_MAHYCO 2015 - Master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1907</Words>
  <Application>Microsoft Macintosh PowerPoint</Application>
  <PresentationFormat>Widescreen</PresentationFormat>
  <Paragraphs>674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1_MAHYCO 2015 - Master Theme</vt:lpstr>
      <vt:lpstr>2_MAHYCO 2015 - Master Theme</vt:lpstr>
      <vt:lpstr>3_MAHYCO 2015 - Master Theme</vt:lpstr>
      <vt:lpstr>4_MAHYCO 2015 - Master Theme</vt:lpstr>
      <vt:lpstr>5_MAHYCO 2015 - Master Theme</vt:lpstr>
      <vt:lpstr>6_MAHYCO 2015 - Master Theme</vt:lpstr>
      <vt:lpstr>7_MAHYCO 2015 - Master Theme</vt:lpstr>
      <vt:lpstr>8_MAHYCO 2015 - Master Theme</vt:lpstr>
      <vt:lpstr>9_MAHYCO 2015 - Master Theme</vt:lpstr>
      <vt:lpstr>10_MAHYCO 2015 - Master Theme</vt:lpstr>
      <vt:lpstr>11_MAHYCO 2015 - Master Theme</vt:lpstr>
      <vt:lpstr>12_MAHYCO 2015 - Master Theme</vt:lpstr>
      <vt:lpstr>13_MAHYCO 2015 - Master Theme</vt:lpstr>
      <vt:lpstr>14_MAHYCO 2015 - Master Theme</vt:lpstr>
      <vt:lpstr>15_MAHYCO 2015 - Master Theme</vt:lpstr>
      <vt:lpstr>Photo Editor Photo</vt:lpstr>
      <vt:lpstr> New Mahyco Cotton Hybrids for Zimbabwe &amp; Africa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Performance of hybrids</vt:lpstr>
      <vt:lpstr>PowerPoint Presentation</vt:lpstr>
      <vt:lpstr>Fiber Performance of hybrids </vt:lpstr>
      <vt:lpstr>Key features of Hybrid C 567</vt:lpstr>
      <vt:lpstr>Key features of Hybrid C 571</vt:lpstr>
      <vt:lpstr>Key features of Hybrid C 608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Mahyco Cotton Hybrids for Zimbabwe</dc:title>
  <dc:creator>Kudzai Mandivheyi</dc:creator>
  <cp:lastModifiedBy>Keshav Kranthi</cp:lastModifiedBy>
  <cp:revision>56</cp:revision>
  <dcterms:created xsi:type="dcterms:W3CDTF">2018-04-16T11:41:41Z</dcterms:created>
  <dcterms:modified xsi:type="dcterms:W3CDTF">2018-07-24T21:15:47Z</dcterms:modified>
</cp:coreProperties>
</file>