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4" r:id="rId4"/>
    <p:sldId id="259" r:id="rId5"/>
    <p:sldId id="260" r:id="rId6"/>
    <p:sldId id="261" r:id="rId7"/>
    <p:sldId id="263" r:id="rId8"/>
    <p:sldId id="262" r:id="rId9"/>
    <p:sldId id="265" r:id="rId10"/>
    <p:sldId id="258" r:id="rId11"/>
    <p:sldId id="266" r:id="rId12"/>
    <p:sldId id="269" r:id="rId13"/>
    <p:sldId id="270" r:id="rId14"/>
    <p:sldId id="271" r:id="rId15"/>
    <p:sldId id="272" r:id="rId16"/>
    <p:sldId id="273" r:id="rId17"/>
    <p:sldId id="277" r:id="rId18"/>
    <p:sldId id="275" r:id="rId19"/>
    <p:sldId id="268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15FD3-7D99-4503-AE09-61590CF70E36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93BF3-7E2D-4844-9234-8C9A6B86FCF6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492549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93BF3-7E2D-4844-9234-8C9A6B86FCF6}" type="slidenum">
              <a:rPr lang="en-ZW" smtClean="0"/>
              <a:t>20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45051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177-F87D-44E0-AFED-29FB14B25ED2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2F471-4B62-4FFD-B2C8-18C8E4C85BB0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593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177-F87D-44E0-AFED-29FB14B25ED2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2F471-4B62-4FFD-B2C8-18C8E4C85BB0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15953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177-F87D-44E0-AFED-29FB14B25ED2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2F471-4B62-4FFD-B2C8-18C8E4C85BB0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417256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177-F87D-44E0-AFED-29FB14B25ED2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2F471-4B62-4FFD-B2C8-18C8E4C85BB0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410167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177-F87D-44E0-AFED-29FB14B25ED2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2F471-4B62-4FFD-B2C8-18C8E4C85BB0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50004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177-F87D-44E0-AFED-29FB14B25ED2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2F471-4B62-4FFD-B2C8-18C8E4C85BB0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815887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177-F87D-44E0-AFED-29FB14B25ED2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2F471-4B62-4FFD-B2C8-18C8E4C85BB0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36293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177-F87D-44E0-AFED-29FB14B25ED2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2F471-4B62-4FFD-B2C8-18C8E4C85BB0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63923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177-F87D-44E0-AFED-29FB14B25ED2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2F471-4B62-4FFD-B2C8-18C8E4C85BB0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96145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177-F87D-44E0-AFED-29FB14B25ED2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2F471-4B62-4FFD-B2C8-18C8E4C85BB0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54289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177-F87D-44E0-AFED-29FB14B25ED2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2F471-4B62-4FFD-B2C8-18C8E4C85BB0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97578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7F177-F87D-44E0-AFED-29FB14B25ED2}" type="datetimeFigureOut">
              <a:rPr lang="en-ZW" smtClean="0"/>
              <a:t>24/7/2018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2F471-4B62-4FFD-B2C8-18C8E4C85BB0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40446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761999"/>
            <a:ext cx="7772400" cy="152399"/>
          </a:xfrm>
        </p:spPr>
        <p:txBody>
          <a:bodyPr>
            <a:normAutofit fontScale="90000"/>
          </a:bodyPr>
          <a:lstStyle/>
          <a:p>
            <a:endParaRPr lang="en-Z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839200" cy="6477000"/>
          </a:xfrm>
        </p:spPr>
        <p:txBody>
          <a:bodyPr/>
          <a:lstStyle/>
          <a:p>
            <a:endParaRPr lang="en-ZW" dirty="0"/>
          </a:p>
        </p:txBody>
      </p:sp>
      <p:pic>
        <p:nvPicPr>
          <p:cNvPr id="1026" name="Picture 2" descr="C:\Users\muwuya\Desktop\2018 FIELD DAYS\chitekete pics\DSC00090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411" y="119183"/>
            <a:ext cx="9067800" cy="1569660"/>
          </a:xfrm>
          <a:prstGeom prst="rect">
            <a:avLst/>
          </a:prstGeom>
          <a:solidFill>
            <a:srgbClr val="0000FF"/>
          </a:solidFill>
          <a:effectLst>
            <a:softEdge rad="127000"/>
          </a:effectLst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ZW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BEST PRACTICES FOR COTTON YIELD ENHANCEMENT IN AFRICA</a:t>
            </a:r>
          </a:p>
        </p:txBody>
      </p:sp>
    </p:spTree>
    <p:extLst>
      <p:ext uri="{BB962C8B-B14F-4D97-AF65-F5344CB8AC3E}">
        <p14:creationId xmlns:p14="http://schemas.microsoft.com/office/powerpoint/2010/main" val="4006337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6200"/>
          </a:xfrm>
        </p:spPr>
        <p:txBody>
          <a:bodyPr>
            <a:normAutofit fontScale="90000"/>
          </a:bodyPr>
          <a:lstStyle/>
          <a:p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lvl="0" indent="0" algn="ctr">
              <a:buNone/>
            </a:pPr>
            <a:r>
              <a:rPr lang="en-ZW" sz="5400" b="1" dirty="0">
                <a:solidFill>
                  <a:srgbClr val="C00000"/>
                </a:solidFill>
              </a:rPr>
              <a:t>Training of Trainers (TOT): </a:t>
            </a:r>
          </a:p>
          <a:p>
            <a:pPr marL="0" lvl="0" indent="0" algn="ctr">
              <a:buNone/>
            </a:pPr>
            <a:r>
              <a:rPr lang="en-ZW" sz="4400" b="1" dirty="0">
                <a:solidFill>
                  <a:srgbClr val="006600"/>
                </a:solidFill>
              </a:rPr>
              <a:t>“A Conduit for Empowerment”</a:t>
            </a:r>
          </a:p>
          <a:p>
            <a:pPr marL="0" lvl="0" indent="0">
              <a:buNone/>
            </a:pPr>
            <a:endParaRPr lang="en-ZW" sz="4400" b="1" dirty="0">
              <a:solidFill>
                <a:srgbClr val="C00000"/>
              </a:solidFill>
            </a:endParaRPr>
          </a:p>
          <a:p>
            <a:pPr lvl="0"/>
            <a:r>
              <a:rPr lang="en-ZW" sz="4400" b="1" dirty="0"/>
              <a:t>Technology, Knowledge and Information generated by research should reach the grower in a practical manner.</a:t>
            </a:r>
          </a:p>
          <a:p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3330112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705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n-ZW" sz="4400" b="1" dirty="0"/>
              <a:t>Unfortunately movement of research outputs tends to end with training of trainers.</a:t>
            </a:r>
          </a:p>
          <a:p>
            <a:pPr lvl="0"/>
            <a:endParaRPr lang="en-ZW" sz="4400" b="1" dirty="0"/>
          </a:p>
          <a:p>
            <a:pPr lvl="0"/>
            <a:r>
              <a:rPr lang="en-ZW" sz="4400" b="1" dirty="0"/>
              <a:t>Research needs to link with all stakeholders.</a:t>
            </a:r>
          </a:p>
          <a:p>
            <a:pPr lvl="0"/>
            <a:endParaRPr lang="en-ZW" sz="4400" b="1" dirty="0"/>
          </a:p>
          <a:p>
            <a:pPr marL="0" lvl="0" indent="0">
              <a:buNone/>
            </a:pPr>
            <a:r>
              <a:rPr lang="en-ZW" sz="4400" b="1" dirty="0"/>
              <a:t> Research      Extension	      Grower </a:t>
            </a:r>
          </a:p>
          <a:p>
            <a:endParaRPr lang="en-ZW" sz="44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81000" y="5105400"/>
            <a:ext cx="7924800" cy="76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81000" y="6172200"/>
            <a:ext cx="7924800" cy="76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231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W" sz="4400" b="1" dirty="0"/>
              <a:t>However decades of agricultural research produced strategies that leave Africa with very few excuses for failing to raise cotton productivity</a:t>
            </a:r>
          </a:p>
          <a:p>
            <a:pPr marL="0" indent="0">
              <a:buNone/>
            </a:pPr>
            <a:endParaRPr lang="en-ZW" sz="4400" b="1" dirty="0"/>
          </a:p>
          <a:p>
            <a:pPr marL="742950" indent="-742950">
              <a:buAutoNum type="arabicPeriod"/>
            </a:pPr>
            <a:r>
              <a:rPr lang="en-ZW" sz="4400" b="1" dirty="0"/>
              <a:t>Much of Africa has very good cotton varieties.</a:t>
            </a:r>
          </a:p>
          <a:p>
            <a:pPr marL="0" indent="0">
              <a:buNone/>
            </a:pPr>
            <a:endParaRPr lang="en-ZW" sz="4400" b="1" dirty="0"/>
          </a:p>
        </p:txBody>
      </p:sp>
    </p:spTree>
    <p:extLst>
      <p:ext uri="{BB962C8B-B14F-4D97-AF65-F5344CB8AC3E}">
        <p14:creationId xmlns:p14="http://schemas.microsoft.com/office/powerpoint/2010/main" val="3343858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ZW" sz="5400" b="1" dirty="0">
                <a:solidFill>
                  <a:srgbClr val="006600"/>
                </a:solidFill>
              </a:rPr>
              <a:t>Focus on Zimbabwe</a:t>
            </a:r>
          </a:p>
          <a:p>
            <a:endParaRPr lang="en-ZW" sz="4400" b="1" dirty="0"/>
          </a:p>
          <a:p>
            <a:r>
              <a:rPr lang="en-ZW" sz="4800" b="1" dirty="0"/>
              <a:t>Has a range of good soils.</a:t>
            </a:r>
          </a:p>
          <a:p>
            <a:r>
              <a:rPr lang="en-ZW" sz="4800" b="1" dirty="0"/>
              <a:t>Rainfall not very bad</a:t>
            </a:r>
          </a:p>
          <a:p>
            <a:r>
              <a:rPr lang="en-ZW" sz="4800" b="1" dirty="0"/>
              <a:t>Rivers are many – Need more damming  </a:t>
            </a:r>
            <a:endParaRPr lang="en-ZW" sz="4800" dirty="0"/>
          </a:p>
          <a:p>
            <a:r>
              <a:rPr lang="en-ZW" sz="4800" b="1" dirty="0"/>
              <a:t>Cotton varieties are competitive.</a:t>
            </a:r>
          </a:p>
          <a:p>
            <a:r>
              <a:rPr lang="en-ZW" sz="4800" b="1" dirty="0"/>
              <a:t>Cotton production technologies are quite sound.</a:t>
            </a:r>
          </a:p>
        </p:txBody>
      </p:sp>
    </p:spTree>
    <p:extLst>
      <p:ext uri="{BB962C8B-B14F-4D97-AF65-F5344CB8AC3E}">
        <p14:creationId xmlns:p14="http://schemas.microsoft.com/office/powerpoint/2010/main" val="2049448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W" sz="4800" b="1" dirty="0"/>
              <a:t>BUT WE ARE RANKED LOW</a:t>
            </a:r>
          </a:p>
          <a:p>
            <a:pPr marL="0" indent="0" algn="ctr">
              <a:buNone/>
            </a:pPr>
            <a:endParaRPr lang="en-ZW" sz="4800" b="1" dirty="0"/>
          </a:p>
          <a:p>
            <a:pPr marL="0" indent="0" algn="ctr">
              <a:buNone/>
            </a:pPr>
            <a:r>
              <a:rPr lang="en-ZW" sz="4800" b="1" dirty="0"/>
              <a:t>800 KG/HA – NOT A VIABLE YIELD LEVEL</a:t>
            </a:r>
          </a:p>
        </p:txBody>
      </p:sp>
    </p:spTree>
    <p:extLst>
      <p:ext uri="{BB962C8B-B14F-4D97-AF65-F5344CB8AC3E}">
        <p14:creationId xmlns:p14="http://schemas.microsoft.com/office/powerpoint/2010/main" val="1443511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W" sz="6000" b="1" dirty="0">
                <a:solidFill>
                  <a:srgbClr val="0000FF"/>
                </a:solidFill>
              </a:rPr>
              <a:t>EMPHASIS</a:t>
            </a:r>
          </a:p>
          <a:p>
            <a:pPr marL="0" lvl="0" indent="0">
              <a:buNone/>
            </a:pPr>
            <a:endParaRPr lang="en-ZW" sz="4800" b="1" dirty="0"/>
          </a:p>
          <a:p>
            <a:pPr marL="0" lvl="0" indent="0">
              <a:buNone/>
            </a:pPr>
            <a:r>
              <a:rPr lang="en-ZW" sz="4800" b="1" dirty="0"/>
              <a:t>1. Growing certified seed of adaptable cotton varieties. </a:t>
            </a:r>
          </a:p>
          <a:p>
            <a:pPr marL="0" lvl="0" indent="0">
              <a:buNone/>
            </a:pPr>
            <a:endParaRPr lang="en-ZW" sz="4800" b="1" dirty="0"/>
          </a:p>
          <a:p>
            <a:pPr marL="0" lvl="0" indent="0">
              <a:buNone/>
            </a:pPr>
            <a:r>
              <a:rPr lang="en-ZW" sz="4800" b="1" dirty="0"/>
              <a:t>Zimbabwe has a strong seed certifying institution.</a:t>
            </a:r>
          </a:p>
          <a:p>
            <a:pPr marL="0" indent="0" algn="ctr">
              <a:buNone/>
            </a:pPr>
            <a:endParaRPr lang="en-ZW" sz="6000" b="1" dirty="0"/>
          </a:p>
        </p:txBody>
      </p:sp>
    </p:spTree>
    <p:extLst>
      <p:ext uri="{BB962C8B-B14F-4D97-AF65-F5344CB8AC3E}">
        <p14:creationId xmlns:p14="http://schemas.microsoft.com/office/powerpoint/2010/main" val="2679203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ZW" sz="4400" b="1" dirty="0"/>
              <a:t>2. Planting early in the season. </a:t>
            </a:r>
          </a:p>
          <a:p>
            <a:pPr lvl="0"/>
            <a:endParaRPr lang="en-ZW" sz="4400" b="1" dirty="0"/>
          </a:p>
          <a:p>
            <a:pPr lvl="0"/>
            <a:r>
              <a:rPr lang="en-ZW" sz="4400" b="1" dirty="0"/>
              <a:t>3. Ensuring that recommended plant populations for particular cotton varieties are achieved  maintained throughout the growing season.</a:t>
            </a:r>
          </a:p>
          <a:p>
            <a:pPr lvl="0"/>
            <a:endParaRPr lang="en-ZW" sz="4400" b="1" dirty="0"/>
          </a:p>
        </p:txBody>
      </p:sp>
    </p:spTree>
    <p:extLst>
      <p:ext uri="{BB962C8B-B14F-4D97-AF65-F5344CB8AC3E}">
        <p14:creationId xmlns:p14="http://schemas.microsoft.com/office/powerpoint/2010/main" val="3317883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dministrator\Desktop\WASHINGTON\MIFANANIDZO\Farmer follow up\201201A1\Mashiri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199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4820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65532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W" sz="4400" b="1" dirty="0"/>
              <a:t>4. Sustaining an effective and efficient weed management regime.</a:t>
            </a:r>
          </a:p>
          <a:p>
            <a:pPr marL="0" lvl="0" indent="0">
              <a:buNone/>
            </a:pPr>
            <a:endParaRPr lang="en-ZW" sz="4400" b="1" dirty="0"/>
          </a:p>
          <a:p>
            <a:pPr marL="0" lvl="0" indent="0">
              <a:buNone/>
            </a:pPr>
            <a:r>
              <a:rPr lang="en-ZW" sz="4400" b="1" dirty="0"/>
              <a:t>5. Determination of fertilizer rates through testing, </a:t>
            </a:r>
          </a:p>
          <a:p>
            <a:pPr marL="0" lvl="0" indent="0">
              <a:buNone/>
            </a:pPr>
            <a:r>
              <a:rPr lang="en-ZW" sz="4400" b="1" dirty="0">
                <a:solidFill>
                  <a:srgbClr val="0000FF"/>
                </a:solidFill>
              </a:rPr>
              <a:t>Adequate nutrition promotes </a:t>
            </a:r>
          </a:p>
          <a:p>
            <a:r>
              <a:rPr lang="en-ZW" sz="4400" b="1" dirty="0">
                <a:solidFill>
                  <a:srgbClr val="0000FF"/>
                </a:solidFill>
              </a:rPr>
              <a:t>		boll formation, </a:t>
            </a:r>
          </a:p>
          <a:p>
            <a:r>
              <a:rPr lang="en-ZW" sz="4400" b="1" dirty="0">
                <a:solidFill>
                  <a:srgbClr val="0000FF"/>
                </a:solidFill>
              </a:rPr>
              <a:t>		boll retention, and </a:t>
            </a:r>
          </a:p>
          <a:p>
            <a:r>
              <a:rPr lang="en-ZW" sz="4400" b="1" dirty="0">
                <a:solidFill>
                  <a:srgbClr val="0000FF"/>
                </a:solidFill>
              </a:rPr>
              <a:t>		boll weights</a:t>
            </a:r>
          </a:p>
          <a:p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746272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228600"/>
            <a:ext cx="8915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ZW" sz="4400" b="1" dirty="0"/>
              <a:t>6. Implementing Integrated Pest Management strategies. </a:t>
            </a:r>
            <a:endParaRPr lang="en-ZW" sz="3600" b="1" dirty="0"/>
          </a:p>
        </p:txBody>
      </p:sp>
      <p:pic>
        <p:nvPicPr>
          <p:cNvPr id="1026" name="Picture 2" descr="C:\Users\muwuya\Desktop\2018 MAY JUNE PICS\20180523_134238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18159" y="1825668"/>
            <a:ext cx="7696199" cy="505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47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228600"/>
          </a:xfrm>
        </p:spPr>
        <p:txBody>
          <a:bodyPr>
            <a:normAutofit fontScale="90000"/>
          </a:bodyPr>
          <a:lstStyle/>
          <a:p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ZW" sz="6600" b="1" dirty="0">
                <a:solidFill>
                  <a:srgbClr val="006600"/>
                </a:solidFill>
              </a:rPr>
              <a:t>Research</a:t>
            </a:r>
          </a:p>
          <a:p>
            <a:pPr marL="914400" lvl="0" indent="-914400">
              <a:buAutoNum type="alphaLcPeriod"/>
            </a:pPr>
            <a:endParaRPr lang="en-ZW" sz="4800" b="1" dirty="0"/>
          </a:p>
          <a:p>
            <a:r>
              <a:rPr lang="en-ZW" sz="4800" b="1" dirty="0"/>
              <a:t>To a greater extend research in cotton must address the concerns of the cotton value chain in a “patriotic manner”.</a:t>
            </a:r>
          </a:p>
          <a:p>
            <a:pPr lvl="0"/>
            <a:endParaRPr lang="en-ZW" sz="4800" b="1" dirty="0"/>
          </a:p>
          <a:p>
            <a:pPr lvl="0"/>
            <a:endParaRPr lang="en-ZW" sz="4800" b="1" dirty="0"/>
          </a:p>
          <a:p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712767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flipH="1">
            <a:off x="152400" y="533400"/>
            <a:ext cx="8915400" cy="550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ZW" sz="4400" b="1" dirty="0"/>
              <a:t>7. Pick/Harvest </a:t>
            </a:r>
            <a:r>
              <a:rPr lang="en-ZW" sz="4400" b="1" dirty="0">
                <a:solidFill>
                  <a:srgbClr val="C00000"/>
                </a:solidFill>
              </a:rPr>
              <a:t>ripe bolls </a:t>
            </a:r>
            <a:r>
              <a:rPr lang="en-ZW" sz="4400" b="1" dirty="0"/>
              <a:t>early enough to preserve colour and avoid unnecessary boll loss and boll weight loss.</a:t>
            </a:r>
          </a:p>
          <a:p>
            <a:endParaRPr lang="en-ZW" sz="4400" b="1" dirty="0"/>
          </a:p>
          <a:p>
            <a:r>
              <a:rPr lang="en-ZW" sz="4400" b="1" dirty="0"/>
              <a:t>8. Rid the seed cotton of contaminants during harvesting and storage.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11363" y="5867400"/>
            <a:ext cx="381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W" sz="6600" b="1" dirty="0">
                <a:solidFill>
                  <a:srgbClr val="00660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1298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3048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ZW" sz="4400" b="1" dirty="0"/>
              <a:t>Research generates new technology and the following characteristics of good technology are necessary to consider.</a:t>
            </a:r>
          </a:p>
        </p:txBody>
      </p:sp>
    </p:spTree>
    <p:extLst>
      <p:ext uri="{BB962C8B-B14F-4D97-AF65-F5344CB8AC3E}">
        <p14:creationId xmlns:p14="http://schemas.microsoft.com/office/powerpoint/2010/main" val="2455682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304800"/>
            <a:ext cx="8229600" cy="76200"/>
          </a:xfrm>
        </p:spPr>
        <p:txBody>
          <a:bodyPr>
            <a:normAutofit fontScale="90000"/>
          </a:bodyPr>
          <a:lstStyle/>
          <a:p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marL="742950" lvl="0" indent="-742950">
              <a:buAutoNum type="alphaLcPeriod"/>
            </a:pPr>
            <a:r>
              <a:rPr lang="en-ZW" sz="4400" b="1" dirty="0">
                <a:solidFill>
                  <a:srgbClr val="006600"/>
                </a:solidFill>
              </a:rPr>
              <a:t>Morality of Technology</a:t>
            </a:r>
          </a:p>
          <a:p>
            <a:pPr marL="0" lvl="0" indent="0">
              <a:buNone/>
            </a:pPr>
            <a:endParaRPr lang="en-ZW" sz="4400" b="1" dirty="0">
              <a:solidFill>
                <a:srgbClr val="006600"/>
              </a:solidFill>
            </a:endParaRPr>
          </a:p>
          <a:p>
            <a:pPr lvl="0"/>
            <a:r>
              <a:rPr lang="en-ZW" sz="4400" b="1" dirty="0"/>
              <a:t>Technology that would have been </a:t>
            </a:r>
            <a:r>
              <a:rPr lang="en-ZW" sz="4800" b="1" dirty="0">
                <a:solidFill>
                  <a:srgbClr val="C00000"/>
                </a:solidFill>
              </a:rPr>
              <a:t>relegated</a:t>
            </a:r>
            <a:r>
              <a:rPr lang="en-ZW" sz="4400" b="1" dirty="0"/>
              <a:t> in some continents is presented as the “</a:t>
            </a:r>
            <a:r>
              <a:rPr lang="en-ZW" sz="4800" b="1" dirty="0">
                <a:solidFill>
                  <a:srgbClr val="C00000"/>
                </a:solidFill>
              </a:rPr>
              <a:t>saviour</a:t>
            </a:r>
            <a:r>
              <a:rPr lang="en-ZW" sz="4800" b="1" dirty="0"/>
              <a:t>”</a:t>
            </a:r>
            <a:r>
              <a:rPr lang="en-ZW" sz="4400" b="1" dirty="0"/>
              <a:t> in Africa.</a:t>
            </a:r>
          </a:p>
          <a:p>
            <a:pPr marL="0" lvl="0" indent="0">
              <a:buNone/>
            </a:pPr>
            <a:endParaRPr lang="en-ZW" sz="4400" b="1" dirty="0"/>
          </a:p>
          <a:p>
            <a:pPr marL="0" lvl="0" indent="0">
              <a:buNone/>
            </a:pPr>
            <a:endParaRPr lang="en-ZW" sz="4400" b="1" dirty="0"/>
          </a:p>
          <a:p>
            <a:pPr marL="0" lvl="0" indent="0">
              <a:buNone/>
            </a:pPr>
            <a:endParaRPr lang="en-ZW" sz="4400" b="1" dirty="0"/>
          </a:p>
          <a:p>
            <a:endParaRPr lang="en-ZW" sz="4400" dirty="0"/>
          </a:p>
        </p:txBody>
      </p:sp>
    </p:spTree>
    <p:extLst>
      <p:ext uri="{BB962C8B-B14F-4D97-AF65-F5344CB8AC3E}">
        <p14:creationId xmlns:p14="http://schemas.microsoft.com/office/powerpoint/2010/main" val="2819321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76200"/>
          </a:xfrm>
        </p:spPr>
        <p:txBody>
          <a:bodyPr>
            <a:normAutofit fontScale="90000"/>
          </a:bodyPr>
          <a:lstStyle/>
          <a:p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8991600" cy="6477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W" sz="4400" b="1" dirty="0">
                <a:solidFill>
                  <a:srgbClr val="006600"/>
                </a:solidFill>
              </a:rPr>
              <a:t>b. Ripeness of Technology</a:t>
            </a:r>
          </a:p>
          <a:p>
            <a:pPr marL="0" indent="0">
              <a:buNone/>
            </a:pPr>
            <a:endParaRPr lang="en-ZW" sz="4400" b="1" dirty="0">
              <a:solidFill>
                <a:srgbClr val="006600"/>
              </a:solidFill>
            </a:endParaRPr>
          </a:p>
          <a:p>
            <a:r>
              <a:rPr lang="en-ZW" sz="4400" b="1" dirty="0"/>
              <a:t>Why all that rush? Take time.</a:t>
            </a:r>
          </a:p>
          <a:p>
            <a:pPr marL="0" indent="0">
              <a:buNone/>
            </a:pPr>
            <a:endParaRPr lang="en-ZW" sz="4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ZW" sz="4400" b="1" dirty="0"/>
              <a:t> Develop a high level of personal/institutional confidence with the technology.</a:t>
            </a:r>
          </a:p>
          <a:p>
            <a:pPr marL="0" indent="0" algn="ctr">
              <a:buNone/>
            </a:pPr>
            <a:r>
              <a:rPr lang="en-ZW" sz="7200" b="1" dirty="0">
                <a:solidFill>
                  <a:srgbClr val="006600"/>
                </a:solidFill>
              </a:rPr>
              <a:t>NOT FAITH</a:t>
            </a:r>
          </a:p>
        </p:txBody>
      </p:sp>
    </p:spTree>
    <p:extLst>
      <p:ext uri="{BB962C8B-B14F-4D97-AF65-F5344CB8AC3E}">
        <p14:creationId xmlns:p14="http://schemas.microsoft.com/office/powerpoint/2010/main" val="226158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228600"/>
            <a:ext cx="8229600" cy="76200"/>
          </a:xfrm>
        </p:spPr>
        <p:txBody>
          <a:bodyPr>
            <a:normAutofit fontScale="90000"/>
          </a:bodyPr>
          <a:lstStyle/>
          <a:p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/>
          </a:bodyPr>
          <a:lstStyle/>
          <a:p>
            <a:r>
              <a:rPr lang="en-ZW" sz="4400" b="1" dirty="0"/>
              <a:t>Therefore test the technology again</a:t>
            </a:r>
          </a:p>
          <a:p>
            <a:pPr marL="0" indent="0">
              <a:buNone/>
            </a:pPr>
            <a:r>
              <a:rPr lang="en-ZW" sz="4400" b="1" dirty="0"/>
              <a:t>	and again</a:t>
            </a:r>
          </a:p>
          <a:p>
            <a:pPr marL="0" indent="0">
              <a:buNone/>
            </a:pPr>
            <a:r>
              <a:rPr lang="en-ZW" sz="4400" b="1" dirty="0"/>
              <a:t>			and again </a:t>
            </a:r>
          </a:p>
          <a:p>
            <a:pPr marL="0" indent="0">
              <a:buNone/>
            </a:pPr>
            <a:r>
              <a:rPr lang="en-ZW" sz="4400" b="1" dirty="0"/>
              <a:t>					and again</a:t>
            </a:r>
          </a:p>
        </p:txBody>
      </p:sp>
    </p:spTree>
    <p:extLst>
      <p:ext uri="{BB962C8B-B14F-4D97-AF65-F5344CB8AC3E}">
        <p14:creationId xmlns:p14="http://schemas.microsoft.com/office/powerpoint/2010/main" val="421048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1501" y="685800"/>
            <a:ext cx="8610600" cy="550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ZW" sz="4400" b="1" dirty="0"/>
              <a:t>Take time to work to make the technology to ensure that it is: </a:t>
            </a:r>
          </a:p>
          <a:p>
            <a:r>
              <a:rPr lang="en-ZW" sz="4400" b="1" dirty="0"/>
              <a:t>	</a:t>
            </a:r>
          </a:p>
          <a:p>
            <a:r>
              <a:rPr lang="en-ZW" sz="4400" b="1" dirty="0"/>
              <a:t>	Affordable, </a:t>
            </a:r>
          </a:p>
          <a:p>
            <a:r>
              <a:rPr lang="en-ZW" sz="4400" b="1" dirty="0"/>
              <a:t>	Viable, 	</a:t>
            </a:r>
          </a:p>
          <a:p>
            <a:r>
              <a:rPr lang="en-ZW" sz="4400" b="1" dirty="0"/>
              <a:t>	Sustainable </a:t>
            </a:r>
          </a:p>
          <a:p>
            <a:r>
              <a:rPr lang="en-ZW" sz="4400" b="1" dirty="0"/>
              <a:t>	Easy to use</a:t>
            </a:r>
          </a:p>
          <a:p>
            <a:r>
              <a:rPr lang="en-ZW" sz="44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318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52400"/>
          </a:xfrm>
        </p:spPr>
        <p:txBody>
          <a:bodyPr>
            <a:normAutofit fontScale="90000"/>
          </a:bodyPr>
          <a:lstStyle/>
          <a:p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W" sz="4400" b="1" dirty="0"/>
              <a:t>c. </a:t>
            </a:r>
            <a:r>
              <a:rPr lang="en-ZW" sz="4400" b="1" dirty="0">
                <a:solidFill>
                  <a:srgbClr val="006600"/>
                </a:solidFill>
              </a:rPr>
              <a:t>Quietness of Technology</a:t>
            </a:r>
          </a:p>
          <a:p>
            <a:pPr marL="0" indent="0">
              <a:buNone/>
            </a:pPr>
            <a:endParaRPr lang="en-ZW" sz="4400" b="1" dirty="0"/>
          </a:p>
          <a:p>
            <a:pPr marL="0" indent="0">
              <a:buNone/>
            </a:pPr>
            <a:r>
              <a:rPr lang="en-ZW" sz="4400" b="1" dirty="0"/>
              <a:t>Deal with controversies</a:t>
            </a:r>
          </a:p>
          <a:p>
            <a:pPr marL="0" indent="0">
              <a:buNone/>
            </a:pPr>
            <a:endParaRPr lang="en-ZW" sz="4400" b="1" dirty="0"/>
          </a:p>
          <a:p>
            <a:pPr marL="0" indent="0">
              <a:buNone/>
            </a:pPr>
            <a:r>
              <a:rPr lang="en-ZW" sz="4400" b="1" dirty="0"/>
              <a:t>Technology should not be forced down the throat of the user.</a:t>
            </a:r>
          </a:p>
          <a:p>
            <a:pPr marL="0" indent="0">
              <a:buNone/>
            </a:pPr>
            <a:endParaRPr lang="en-ZW" sz="4400" b="1" dirty="0"/>
          </a:p>
        </p:txBody>
      </p:sp>
    </p:spTree>
    <p:extLst>
      <p:ext uri="{BB962C8B-B14F-4D97-AF65-F5344CB8AC3E}">
        <p14:creationId xmlns:p14="http://schemas.microsoft.com/office/powerpoint/2010/main" val="1423915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n-ZW" sz="4400" b="1" dirty="0"/>
          </a:p>
          <a:p>
            <a:pPr marL="0" indent="0" algn="ctr">
              <a:buNone/>
            </a:pPr>
            <a:r>
              <a:rPr lang="en-ZW" sz="4400" b="1" dirty="0"/>
              <a:t>THE RESEARCHER NEEDS TO ENSURE THAT GOOD TECHNOLOGY REACHES THE END USER</a:t>
            </a:r>
          </a:p>
        </p:txBody>
      </p:sp>
    </p:spTree>
    <p:extLst>
      <p:ext uri="{BB962C8B-B14F-4D97-AF65-F5344CB8AC3E}">
        <p14:creationId xmlns:p14="http://schemas.microsoft.com/office/powerpoint/2010/main" val="3991277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394</Words>
  <Application>Microsoft Macintosh PowerPoint</Application>
  <PresentationFormat>On-screen Show (4:3)</PresentationFormat>
  <Paragraphs>78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Deftones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Washington</dc:creator>
  <cp:lastModifiedBy>Keshav Kranthi</cp:lastModifiedBy>
  <cp:revision>44</cp:revision>
  <dcterms:created xsi:type="dcterms:W3CDTF">2018-07-02T18:21:41Z</dcterms:created>
  <dcterms:modified xsi:type="dcterms:W3CDTF">2018-07-24T16:52:52Z</dcterms:modified>
</cp:coreProperties>
</file>