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63" r:id="rId6"/>
    <p:sldId id="279" r:id="rId7"/>
    <p:sldId id="280" r:id="rId8"/>
    <p:sldId id="281" r:id="rId9"/>
    <p:sldId id="272" r:id="rId10"/>
    <p:sldId id="276" r:id="rId11"/>
    <p:sldId id="282" r:id="rId12"/>
    <p:sldId id="283" r:id="rId13"/>
    <p:sldId id="277" r:id="rId14"/>
    <p:sldId id="284" r:id="rId15"/>
    <p:sldId id="285" r:id="rId16"/>
    <p:sldId id="268" r:id="rId17"/>
    <p:sldId id="269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2014-15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Sheet2!$B$1:$M$1</c:f>
              <c:strCache>
                <c:ptCount val="12"/>
                <c:pt idx="0">
                  <c:v>K602</c:v>
                </c:pt>
                <c:pt idx="1">
                  <c:v>97-05-1</c:v>
                </c:pt>
                <c:pt idx="2">
                  <c:v>SZ9314</c:v>
                </c:pt>
                <c:pt idx="3">
                  <c:v>BC853</c:v>
                </c:pt>
                <c:pt idx="4">
                  <c:v>651-01-1</c:v>
                </c:pt>
                <c:pt idx="5">
                  <c:v>562-00-9</c:v>
                </c:pt>
                <c:pt idx="6">
                  <c:v>566-99-23</c:v>
                </c:pt>
                <c:pt idx="7">
                  <c:v>CRI-MS-1</c:v>
                </c:pt>
                <c:pt idx="8">
                  <c:v>931-05-9</c:v>
                </c:pt>
                <c:pt idx="9">
                  <c:v>655-01-3</c:v>
                </c:pt>
                <c:pt idx="10">
                  <c:v>QM301</c:v>
                </c:pt>
                <c:pt idx="11">
                  <c:v>816-01-1</c:v>
                </c:pt>
              </c:strCache>
            </c:strRef>
          </c:cat>
          <c:val>
            <c:numRef>
              <c:f>Sheet2!$B$2:$M$2</c:f>
              <c:numCache>
                <c:formatCode>General</c:formatCode>
                <c:ptCount val="12"/>
                <c:pt idx="0">
                  <c:v>25.16</c:v>
                </c:pt>
                <c:pt idx="1">
                  <c:v>28.67</c:v>
                </c:pt>
                <c:pt idx="2">
                  <c:v>35.050000000000004</c:v>
                </c:pt>
                <c:pt idx="3">
                  <c:v>36.349999999999994</c:v>
                </c:pt>
                <c:pt idx="4">
                  <c:v>39.6</c:v>
                </c:pt>
                <c:pt idx="5">
                  <c:v>40.5</c:v>
                </c:pt>
                <c:pt idx="6">
                  <c:v>42.86</c:v>
                </c:pt>
                <c:pt idx="7">
                  <c:v>44.28</c:v>
                </c:pt>
                <c:pt idx="8">
                  <c:v>48.120000000000012</c:v>
                </c:pt>
                <c:pt idx="9">
                  <c:v>48.33</c:v>
                </c:pt>
                <c:pt idx="10">
                  <c:v>48.68</c:v>
                </c:pt>
                <c:pt idx="11">
                  <c:v>55.02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400-0449-8719-7811E0E4820F}"/>
            </c:ext>
          </c:extLst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2015-16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Sheet2!$B$1:$M$1</c:f>
              <c:strCache>
                <c:ptCount val="12"/>
                <c:pt idx="0">
                  <c:v>K602</c:v>
                </c:pt>
                <c:pt idx="1">
                  <c:v>97-05-1</c:v>
                </c:pt>
                <c:pt idx="2">
                  <c:v>SZ9314</c:v>
                </c:pt>
                <c:pt idx="3">
                  <c:v>BC853</c:v>
                </c:pt>
                <c:pt idx="4">
                  <c:v>651-01-1</c:v>
                </c:pt>
                <c:pt idx="5">
                  <c:v>562-00-9</c:v>
                </c:pt>
                <c:pt idx="6">
                  <c:v>566-99-23</c:v>
                </c:pt>
                <c:pt idx="7">
                  <c:v>CRI-MS-1</c:v>
                </c:pt>
                <c:pt idx="8">
                  <c:v>931-05-9</c:v>
                </c:pt>
                <c:pt idx="9">
                  <c:v>655-01-3</c:v>
                </c:pt>
                <c:pt idx="10">
                  <c:v>QM301</c:v>
                </c:pt>
                <c:pt idx="11">
                  <c:v>816-01-1</c:v>
                </c:pt>
              </c:strCache>
            </c:strRef>
          </c:cat>
          <c:val>
            <c:numRef>
              <c:f>Sheet2!$B$3:$M$3</c:f>
              <c:numCache>
                <c:formatCode>General</c:formatCode>
                <c:ptCount val="12"/>
                <c:pt idx="0">
                  <c:v>24.6</c:v>
                </c:pt>
                <c:pt idx="1">
                  <c:v>31.9</c:v>
                </c:pt>
                <c:pt idx="2">
                  <c:v>8.3000000000000007</c:v>
                </c:pt>
                <c:pt idx="3">
                  <c:v>14.4</c:v>
                </c:pt>
                <c:pt idx="4">
                  <c:v>26.5</c:v>
                </c:pt>
                <c:pt idx="5">
                  <c:v>1.9</c:v>
                </c:pt>
                <c:pt idx="6">
                  <c:v>10.1</c:v>
                </c:pt>
                <c:pt idx="7">
                  <c:v>15.2</c:v>
                </c:pt>
                <c:pt idx="8">
                  <c:v>11.6</c:v>
                </c:pt>
                <c:pt idx="9">
                  <c:v>21</c:v>
                </c:pt>
                <c:pt idx="10">
                  <c:v>17.600000000000001</c:v>
                </c:pt>
                <c:pt idx="11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400-0449-8719-7811E0E482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263152"/>
        <c:axId val="1024254992"/>
      </c:barChart>
      <c:catAx>
        <c:axId val="1024263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en-ZW" sz="1800">
                    <a:latin typeface="Comic Sans MS" pitchFamily="66" charset="0"/>
                  </a:defRPr>
                </a:pPr>
                <a:r>
                  <a:rPr lang="en-US" sz="1800">
                    <a:latin typeface="Comic Sans MS" pitchFamily="66" charset="0"/>
                  </a:rPr>
                  <a:t>Cotton Genotypes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ZW" sz="1200">
                <a:latin typeface="Comic Sans MS" pitchFamily="66" charset="0"/>
              </a:defRPr>
            </a:pPr>
            <a:endParaRPr lang="en-US"/>
          </a:p>
        </c:txPr>
        <c:crossAx val="1024254992"/>
        <c:crosses val="autoZero"/>
        <c:auto val="1"/>
        <c:lblAlgn val="ctr"/>
        <c:lblOffset val="100"/>
        <c:noMultiLvlLbl val="0"/>
      </c:catAx>
      <c:valAx>
        <c:axId val="1024254992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ZW" sz="1800">
                    <a:latin typeface="Comic Sans MS" pitchFamily="66" charset="0"/>
                  </a:defRPr>
                </a:pPr>
                <a:r>
                  <a:rPr lang="en-US" sz="1800">
                    <a:latin typeface="Comic Sans MS" pitchFamily="66" charset="0"/>
                  </a:rPr>
                  <a:t>% Disease Incidence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ZW" sz="1200">
                <a:latin typeface="Comic Sans MS" pitchFamily="66" charset="0"/>
              </a:defRPr>
            </a:pPr>
            <a:endParaRPr lang="en-US"/>
          </a:p>
        </c:txPr>
        <c:crossAx val="1024263152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en-ZW" sz="1200">
              <a:latin typeface="Comic Sans MS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88059799735045"/>
          <c:y val="3.9058996253436645E-2"/>
          <c:w val="0.7720264277310166"/>
          <c:h val="0.65907353929044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Sheet1!$D$2</c:f>
              <c:strCache>
                <c:ptCount val="1"/>
                <c:pt idx="0">
                  <c:v>2014-15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Sheet1!$E$1:$P$1</c:f>
              <c:strCache>
                <c:ptCount val="12"/>
                <c:pt idx="0">
                  <c:v>K602</c:v>
                </c:pt>
                <c:pt idx="1">
                  <c:v>BC853</c:v>
                </c:pt>
                <c:pt idx="2">
                  <c:v>917-05-7</c:v>
                </c:pt>
                <c:pt idx="3">
                  <c:v>932-00-3</c:v>
                </c:pt>
                <c:pt idx="4">
                  <c:v>GN96(b)-5-8</c:v>
                </c:pt>
                <c:pt idx="5">
                  <c:v>648-01-4</c:v>
                </c:pt>
                <c:pt idx="6">
                  <c:v>912-05-1</c:v>
                </c:pt>
                <c:pt idx="7">
                  <c:v>280-94-10</c:v>
                </c:pt>
                <c:pt idx="8">
                  <c:v>TN9605-9</c:v>
                </c:pt>
                <c:pt idx="9">
                  <c:v>CRI-MS-1</c:v>
                </c:pt>
                <c:pt idx="10">
                  <c:v>QM301</c:v>
                </c:pt>
                <c:pt idx="11">
                  <c:v>938-05-3</c:v>
                </c:pt>
              </c:strCache>
            </c:strRef>
          </c:cat>
          <c:val>
            <c:numRef>
              <c:f>Sheet1!$E$2:$P$2</c:f>
              <c:numCache>
                <c:formatCode>General</c:formatCode>
                <c:ptCount val="12"/>
                <c:pt idx="0">
                  <c:v>12.83</c:v>
                </c:pt>
                <c:pt idx="1">
                  <c:v>25.52</c:v>
                </c:pt>
                <c:pt idx="2">
                  <c:v>31.74</c:v>
                </c:pt>
                <c:pt idx="3">
                  <c:v>32.870000000000005</c:v>
                </c:pt>
                <c:pt idx="4">
                  <c:v>36.97</c:v>
                </c:pt>
                <c:pt idx="5">
                  <c:v>36.97</c:v>
                </c:pt>
                <c:pt idx="6">
                  <c:v>38.54</c:v>
                </c:pt>
                <c:pt idx="7">
                  <c:v>39.49</c:v>
                </c:pt>
                <c:pt idx="8">
                  <c:v>40.39</c:v>
                </c:pt>
                <c:pt idx="9">
                  <c:v>41.25</c:v>
                </c:pt>
                <c:pt idx="10">
                  <c:v>42.32</c:v>
                </c:pt>
                <c:pt idx="11">
                  <c:v>43.41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06-B74D-9C69-B575DECA6485}"/>
            </c:ext>
          </c:extLst>
        </c:ser>
        <c:ser>
          <c:idx val="1"/>
          <c:order val="1"/>
          <c:tx>
            <c:strRef>
              <c:f>Sheet1!$D$3</c:f>
              <c:strCache>
                <c:ptCount val="1"/>
                <c:pt idx="0">
                  <c:v>2015-16</c:v>
                </c:pt>
              </c:strCache>
            </c:strRef>
          </c:tx>
          <c:invertIfNegative val="0"/>
          <c:errBars>
            <c:errBarType val="both"/>
            <c:errValType val="percentage"/>
            <c:noEndCap val="0"/>
            <c:val val="5"/>
          </c:errBars>
          <c:cat>
            <c:strRef>
              <c:f>Sheet1!$E$1:$P$1</c:f>
              <c:strCache>
                <c:ptCount val="12"/>
                <c:pt idx="0">
                  <c:v>K602</c:v>
                </c:pt>
                <c:pt idx="1">
                  <c:v>BC853</c:v>
                </c:pt>
                <c:pt idx="2">
                  <c:v>917-05-7</c:v>
                </c:pt>
                <c:pt idx="3">
                  <c:v>932-00-3</c:v>
                </c:pt>
                <c:pt idx="4">
                  <c:v>GN96(b)-5-8</c:v>
                </c:pt>
                <c:pt idx="5">
                  <c:v>648-01-4</c:v>
                </c:pt>
                <c:pt idx="6">
                  <c:v>912-05-1</c:v>
                </c:pt>
                <c:pt idx="7">
                  <c:v>280-94-10</c:v>
                </c:pt>
                <c:pt idx="8">
                  <c:v>TN9605-9</c:v>
                </c:pt>
                <c:pt idx="9">
                  <c:v>CRI-MS-1</c:v>
                </c:pt>
                <c:pt idx="10">
                  <c:v>QM301</c:v>
                </c:pt>
                <c:pt idx="11">
                  <c:v>938-05-3</c:v>
                </c:pt>
              </c:strCache>
            </c:strRef>
          </c:cat>
          <c:val>
            <c:numRef>
              <c:f>Sheet1!$E$3:$P$3</c:f>
              <c:numCache>
                <c:formatCode>General</c:formatCode>
                <c:ptCount val="12"/>
                <c:pt idx="0">
                  <c:v>17.5</c:v>
                </c:pt>
                <c:pt idx="1">
                  <c:v>24.37</c:v>
                </c:pt>
                <c:pt idx="2">
                  <c:v>37.97</c:v>
                </c:pt>
                <c:pt idx="3">
                  <c:v>9.83</c:v>
                </c:pt>
                <c:pt idx="4">
                  <c:v>19.23</c:v>
                </c:pt>
                <c:pt idx="5">
                  <c:v>35.370000000000005</c:v>
                </c:pt>
                <c:pt idx="6">
                  <c:v>64.33</c:v>
                </c:pt>
                <c:pt idx="7">
                  <c:v>57.730000000000011</c:v>
                </c:pt>
                <c:pt idx="8">
                  <c:v>47.4</c:v>
                </c:pt>
                <c:pt idx="9">
                  <c:v>15.629999999999999</c:v>
                </c:pt>
                <c:pt idx="10">
                  <c:v>23.37</c:v>
                </c:pt>
                <c:pt idx="11">
                  <c:v>58.77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206-B74D-9C69-B575DECA64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4250640"/>
        <c:axId val="1024258800"/>
      </c:barChart>
      <c:catAx>
        <c:axId val="10242506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en-ZW" sz="1400">
                    <a:latin typeface="Comic Sans MS" pitchFamily="66" charset="0"/>
                  </a:defRPr>
                </a:pPr>
                <a:r>
                  <a:rPr lang="en-US" sz="1400">
                    <a:latin typeface="Comic Sans MS" pitchFamily="66" charset="0"/>
                  </a:rPr>
                  <a:t>Cotton</a:t>
                </a:r>
                <a:r>
                  <a:rPr lang="en-US" sz="1400" baseline="0">
                    <a:latin typeface="Comic Sans MS" pitchFamily="66" charset="0"/>
                  </a:rPr>
                  <a:t> </a:t>
                </a:r>
                <a:r>
                  <a:rPr lang="en-US" sz="1400">
                    <a:latin typeface="Comic Sans MS" pitchFamily="66" charset="0"/>
                  </a:rPr>
                  <a:t>Genotypes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ZW" sz="1200">
                <a:latin typeface="Comic Sans MS" pitchFamily="66" charset="0"/>
              </a:defRPr>
            </a:pPr>
            <a:endParaRPr lang="en-US"/>
          </a:p>
        </c:txPr>
        <c:crossAx val="1024258800"/>
        <c:crosses val="autoZero"/>
        <c:auto val="1"/>
        <c:lblAlgn val="ctr"/>
        <c:lblOffset val="100"/>
        <c:noMultiLvlLbl val="0"/>
      </c:catAx>
      <c:valAx>
        <c:axId val="10242588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lang="en-ZW" sz="1400"/>
                </a:pPr>
                <a:r>
                  <a:rPr lang="en-US" sz="1400" dirty="0"/>
                  <a:t>% Disease </a:t>
                </a:r>
                <a:r>
                  <a:rPr lang="en-US" sz="1400" dirty="0">
                    <a:latin typeface="Comic Sans MS" pitchFamily="66" charset="0"/>
                  </a:rPr>
                  <a:t>Incidence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en-ZW" sz="1200">
                <a:latin typeface="Comic Sans MS" pitchFamily="66" charset="0"/>
              </a:defRPr>
            </a:pPr>
            <a:endParaRPr lang="en-US"/>
          </a:p>
        </c:txPr>
        <c:crossAx val="10242506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lang="en-ZW">
              <a:latin typeface="Comic Sans MS" pitchFamily="66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265AC-4D04-4157-A8B5-8B808CEE9085}" type="datetimeFigureOut">
              <a:rPr lang="en-US" smtClean="0"/>
              <a:pPr/>
              <a:t>7/24/18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4D4A0-31E8-450E-9AA2-8F618F8406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2400"/>
            <a:ext cx="8839200" cy="4038600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ZW" sz="3600" b="1" dirty="0">
                <a:latin typeface="Cosmic"/>
              </a:rPr>
              <a:t>Measuring tolerance levels </a:t>
            </a:r>
            <a:r>
              <a:rPr lang="en-ZW" sz="3600" b="1">
                <a:latin typeface="Cosmic"/>
              </a:rPr>
              <a:t>of </a:t>
            </a:r>
            <a:br>
              <a:rPr lang="en-ZW" sz="3600" b="1">
                <a:latin typeface="Cosmic"/>
              </a:rPr>
            </a:br>
            <a:r>
              <a:rPr lang="en-ZW" sz="3600" b="1">
                <a:latin typeface="Cosmic"/>
              </a:rPr>
              <a:t>pre-released </a:t>
            </a:r>
            <a:r>
              <a:rPr lang="en-ZW" sz="3600" b="1" i="1" dirty="0" err="1">
                <a:latin typeface="Cosmic"/>
              </a:rPr>
              <a:t>Gossypium</a:t>
            </a:r>
            <a:r>
              <a:rPr lang="en-ZW" sz="3600" b="1" i="1" dirty="0">
                <a:latin typeface="Cosmic"/>
              </a:rPr>
              <a:t> </a:t>
            </a:r>
            <a:r>
              <a:rPr lang="en-ZW" sz="3600" b="1" i="1" dirty="0" err="1">
                <a:latin typeface="Cosmic"/>
              </a:rPr>
              <a:t>hirsutum</a:t>
            </a:r>
            <a:r>
              <a:rPr lang="en-ZW" sz="3600" b="1" i="1" dirty="0">
                <a:latin typeface="Cosmic"/>
              </a:rPr>
              <a:t> </a:t>
            </a:r>
            <a:r>
              <a:rPr lang="en-ZW" sz="3600" b="1" dirty="0">
                <a:latin typeface="Cosmic"/>
              </a:rPr>
              <a:t>L. Genotypes to </a:t>
            </a:r>
            <a:r>
              <a:rPr lang="en-ZW" sz="3600" b="1" i="1" dirty="0" err="1">
                <a:latin typeface="Cosmic"/>
              </a:rPr>
              <a:t>Verticillium</a:t>
            </a:r>
            <a:r>
              <a:rPr lang="en-ZW" sz="3600" b="1" i="1" dirty="0">
                <a:latin typeface="Cosmic"/>
              </a:rPr>
              <a:t> </a:t>
            </a:r>
            <a:r>
              <a:rPr lang="en-ZW" sz="3600" b="1" i="1" dirty="0" err="1">
                <a:latin typeface="Cosmic"/>
              </a:rPr>
              <a:t>dahliae</a:t>
            </a:r>
            <a:r>
              <a:rPr lang="en-ZW" sz="3600" b="1" i="1" dirty="0">
                <a:latin typeface="Cosmic"/>
              </a:rPr>
              <a:t> </a:t>
            </a:r>
            <a:r>
              <a:rPr lang="en-ZW" sz="3600" b="1" dirty="0" err="1">
                <a:latin typeface="Cosmic"/>
              </a:rPr>
              <a:t>Kleb</a:t>
            </a:r>
            <a:r>
              <a:rPr lang="en-ZW" sz="3600" b="1" dirty="0">
                <a:latin typeface="Cosmic"/>
              </a:rPr>
              <a:t>.</a:t>
            </a:r>
            <a:endParaRPr lang="en-US" sz="3600" dirty="0">
              <a:latin typeface="Cosmic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343400"/>
            <a:ext cx="8915400" cy="220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Fredy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Musiniwa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Washington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Mubvekeri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r>
              <a:rPr lang="en-US" sz="2400" dirty="0">
                <a:solidFill>
                  <a:srgbClr val="008000"/>
                </a:solidFill>
                <a:latin typeface="Comic Sans MS" pitchFamily="66" charset="0"/>
              </a:rPr>
              <a:t>Cotton Research Institute</a:t>
            </a:r>
          </a:p>
          <a:p>
            <a:r>
              <a:rPr lang="en-US" sz="2400" dirty="0">
                <a:solidFill>
                  <a:srgbClr val="008000"/>
                </a:solidFill>
                <a:latin typeface="Comic Sans MS" pitchFamily="66" charset="0"/>
              </a:rPr>
              <a:t>P. Bag 765 </a:t>
            </a:r>
          </a:p>
          <a:p>
            <a:r>
              <a:rPr lang="en-US" sz="2400" dirty="0" err="1">
                <a:solidFill>
                  <a:srgbClr val="008000"/>
                </a:solidFill>
                <a:latin typeface="Comic Sans MS" pitchFamily="66" charset="0"/>
              </a:rPr>
              <a:t>Kadoma</a:t>
            </a:r>
            <a:r>
              <a:rPr lang="en-US" dirty="0">
                <a:latin typeface="Comic Sans MS" pitchFamily="66" charset="0"/>
              </a:rPr>
              <a:t> 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7244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6000" dirty="0">
              <a:solidFill>
                <a:srgbClr val="7030A0"/>
              </a:solidFill>
              <a:latin typeface="Comic Sans MS" pitchFamily="66" charset="0"/>
              <a:cs typeface="Andalus" pitchFamily="18" charset="-78"/>
            </a:endParaRPr>
          </a:p>
          <a:p>
            <a:pPr>
              <a:buNone/>
            </a:pPr>
            <a:r>
              <a:rPr lang="en-US" sz="6000" dirty="0">
                <a:latin typeface="Comic Sans MS" pitchFamily="66" charset="0"/>
                <a:cs typeface="Andalus" pitchFamily="18" charset="-78"/>
              </a:rPr>
              <a:t> Results and Discussions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1143000"/>
          </a:xfrm>
        </p:spPr>
        <p:txBody>
          <a:bodyPr>
            <a:normAutofit/>
          </a:bodyPr>
          <a:lstStyle/>
          <a:p>
            <a:r>
              <a:rPr lang="en-GB" sz="1800" b="1" dirty="0">
                <a:latin typeface="Comic Sans MS" pitchFamily="66" charset="0"/>
              </a:rPr>
              <a:t>Table 2:  </a:t>
            </a:r>
            <a:r>
              <a:rPr lang="en-GB" sz="1800" b="1" dirty="0" err="1">
                <a:latin typeface="Comic Sans MS" pitchFamily="66" charset="0"/>
              </a:rPr>
              <a:t>Verticillium</a:t>
            </a:r>
            <a:r>
              <a:rPr lang="en-GB" sz="1800" b="1" dirty="0">
                <a:latin typeface="Comic Sans MS" pitchFamily="66" charset="0"/>
              </a:rPr>
              <a:t> wilt incidence, in MSHV1 trial conducted at CRI during 2015-16 seasons.</a:t>
            </a:r>
            <a:br>
              <a:rPr lang="en-US" sz="1800" dirty="0">
                <a:latin typeface="Comic Sans MS" pitchFamily="66" charset="0"/>
              </a:rPr>
            </a:b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143000"/>
          <a:ext cx="8991600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>
            <a:noAutofit/>
          </a:bodyPr>
          <a:lstStyle/>
          <a:p>
            <a:r>
              <a:rPr lang="en-GB" sz="1800" b="1" dirty="0">
                <a:latin typeface="Comic Sans MS" pitchFamily="66" charset="0"/>
              </a:rPr>
              <a:t>Table 3: </a:t>
            </a:r>
            <a:r>
              <a:rPr lang="en-GB" sz="1800" b="1" dirty="0" err="1">
                <a:latin typeface="Comic Sans MS" pitchFamily="66" charset="0"/>
              </a:rPr>
              <a:t>Verticillium</a:t>
            </a:r>
            <a:r>
              <a:rPr lang="en-GB" sz="1800" b="1" dirty="0">
                <a:latin typeface="Comic Sans MS" pitchFamily="66" charset="0"/>
              </a:rPr>
              <a:t> wilt severity and yield in MSHV1 trial conducted at CRI during 2015-16 seasons.</a:t>
            </a:r>
            <a:br>
              <a:rPr lang="en-US" sz="1800" dirty="0">
                <a:latin typeface="Comic Sans MS" pitchFamily="66" charset="0"/>
              </a:rPr>
            </a:b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914400"/>
          <a:ext cx="9144000" cy="61331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6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Season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2015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2016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2015-16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Genotype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Disease severity index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Disease severity index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Yield Kg/ha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73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K602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1.132b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0.300ab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2131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54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97-05-1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1.527c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0.800bc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2075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4880" algn="ctr"/>
                        </a:tabLs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SZ9314	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1.311bc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0.200a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1467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BC853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1.125b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0.333ab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1570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651-01-1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1.262bc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0.533ab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1041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562-00-9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0.812a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0.567ab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1609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566-99-23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1.190b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1.100c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1401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CRI-MS-1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1.191b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0.767bc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1645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70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931-05-9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1.435bc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0.533ab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1279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665-01-3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1.398bc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0.733abc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1739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QM301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1.168b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0.333ab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2052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816-01-1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1.188b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0.400ab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1094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Grand mean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0.778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0.6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1592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736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P value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0.008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0.029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0.212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604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CV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14.2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31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29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4400" dirty="0">
              <a:latin typeface="Comic Sans MS" pitchFamily="66" charset="0"/>
            </a:endParaRPr>
          </a:p>
          <a:p>
            <a:pPr algn="ctr">
              <a:buNone/>
            </a:pPr>
            <a:r>
              <a:rPr lang="en-US" sz="4400" b="1" dirty="0">
                <a:latin typeface="Comic Sans MS" pitchFamily="66" charset="0"/>
              </a:rPr>
              <a:t>Medium Staple Middle </a:t>
            </a:r>
            <a:r>
              <a:rPr lang="en-US" sz="4400" b="1" dirty="0" err="1">
                <a:latin typeface="Comic Sans MS" pitchFamily="66" charset="0"/>
              </a:rPr>
              <a:t>Veld</a:t>
            </a:r>
            <a:r>
              <a:rPr lang="en-US" sz="4400" b="1" dirty="0">
                <a:latin typeface="Comic Sans MS" pitchFamily="66" charset="0"/>
              </a:rPr>
              <a:t>  Varieties</a:t>
            </a:r>
          </a:p>
          <a:p>
            <a:pPr algn="ctr">
              <a:buNone/>
            </a:pPr>
            <a:r>
              <a:rPr lang="en-US" sz="4400" b="1" dirty="0">
                <a:latin typeface="Comic Sans MS" pitchFamily="66" charset="0"/>
              </a:rPr>
              <a:t>MSHV4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en-GB" sz="2000" b="1" dirty="0">
                <a:latin typeface="Comic Sans MS" pitchFamily="66" charset="0"/>
              </a:rPr>
              <a:t>Table 3: </a:t>
            </a:r>
            <a:r>
              <a:rPr lang="en-GB" sz="2000" b="1" dirty="0" err="1">
                <a:latin typeface="Comic Sans MS" pitchFamily="66" charset="0"/>
              </a:rPr>
              <a:t>Verticillium</a:t>
            </a:r>
            <a:r>
              <a:rPr lang="en-GB" sz="2000" b="1" dirty="0">
                <a:latin typeface="Comic Sans MS" pitchFamily="66" charset="0"/>
              </a:rPr>
              <a:t> wilt incidence, severity and yield in MSHV4 trial conducted at CRI during 2015-16 seasons.</a:t>
            </a:r>
            <a:br>
              <a:rPr lang="en-US" sz="2000" dirty="0">
                <a:latin typeface="Comic Sans MS" pitchFamily="66" charset="0"/>
              </a:rPr>
            </a:br>
            <a:endParaRPr lang="en-US" sz="2000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1143000"/>
          <a:ext cx="9144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868362"/>
          </a:xfrm>
        </p:spPr>
        <p:txBody>
          <a:bodyPr>
            <a:noAutofit/>
          </a:bodyPr>
          <a:lstStyle/>
          <a:p>
            <a:r>
              <a:rPr lang="en-GB" sz="1800" b="1" dirty="0">
                <a:latin typeface="Comic Sans MS" pitchFamily="66" charset="0"/>
              </a:rPr>
              <a:t>Table 3: </a:t>
            </a:r>
            <a:r>
              <a:rPr lang="en-GB" sz="1800" b="1" dirty="0" err="1">
                <a:latin typeface="Comic Sans MS" pitchFamily="66" charset="0"/>
              </a:rPr>
              <a:t>Verticillium</a:t>
            </a:r>
            <a:r>
              <a:rPr lang="en-GB" sz="1800" b="1" dirty="0">
                <a:latin typeface="Comic Sans MS" pitchFamily="66" charset="0"/>
              </a:rPr>
              <a:t> wilt severity and yield in MSHV4 trial conducted at CRI during 2015-16 seasons.</a:t>
            </a:r>
            <a:br>
              <a:rPr lang="en-US" sz="1800" dirty="0">
                <a:latin typeface="Comic Sans MS" pitchFamily="66" charset="0"/>
              </a:rPr>
            </a:br>
            <a:endParaRPr lang="en-US" sz="1800" dirty="0">
              <a:latin typeface="Comic Sans MS" pitchFamily="66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4745" y="685803"/>
          <a:ext cx="8989255" cy="5902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1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262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Season 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2015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2016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2015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2016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Genotype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Disease severity index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Disease severity index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Yield Kg/ha 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Yield Kg/ha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3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K602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1.00ab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0.700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3880c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1142abc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9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BC853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1.733bcd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1.000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1028ab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846ab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82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44880" algn="ctr"/>
                        </a:tabLs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917-05-7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1.900cd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0.900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1654ab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988ab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62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932-00-3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0.567a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0.900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2386bc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1679c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62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GN96(b)-05-8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1.167abc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0.400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2438bc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1228bc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9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648-01-4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1.033ab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0.400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3687b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1377bc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2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912-05-1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2.233d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0.600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213a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633a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06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280-94-10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1.800bcd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0.400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1160ab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886ab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71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TN96-05-9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1.967cd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0.400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1718ab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1392bc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9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CRI-MS-1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1.233abc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1.100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1790ab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1269bc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1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QM301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1.267abc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1.000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1247ab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1358bc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69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938-05-3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2.167d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0.500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latin typeface="Comic Sans MS" pitchFamily="66" charset="0"/>
                        </a:rPr>
                        <a:t>117a</a:t>
                      </a:r>
                      <a:endParaRPr lang="en-US" sz="1400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latin typeface="Comic Sans MS" pitchFamily="66" charset="0"/>
                        </a:rPr>
                        <a:t>957ab</a:t>
                      </a:r>
                      <a:endParaRPr lang="en-US" sz="140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71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Grand mean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1.506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0.700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1609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1146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626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P value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0.002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0.099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0.002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0.018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9695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CV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Comic Sans MS" pitchFamily="66" charset="0"/>
                        </a:rPr>
                        <a:t>29.2</a:t>
                      </a:r>
                      <a:endParaRPr lang="en-US" sz="1400" b="1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31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33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Comic Sans MS" pitchFamily="66" charset="0"/>
                        </a:rPr>
                        <a:t>26.4</a:t>
                      </a:r>
                      <a:endParaRPr lang="en-US" sz="1400" b="1" dirty="0">
                        <a:latin typeface="Comic Sans MS" pitchFamily="66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Conclusion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638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</a:rPr>
              <a:t>Verticillium wilt screening  indicated that varieties had different tolerant levels to the disease.</a:t>
            </a:r>
          </a:p>
          <a:p>
            <a:pPr>
              <a:buFont typeface="Wingdings" pitchFamily="2" charset="2"/>
              <a:buChar char="ü"/>
            </a:pPr>
            <a:endParaRPr lang="en-GB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</a:rPr>
              <a:t>Most genotypes which were tolerant to the disease produced high yields. 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</a:rPr>
              <a:t>MSHV1-</a:t>
            </a:r>
            <a:r>
              <a:rPr lang="en-GB" sz="2800" dirty="0">
                <a:solidFill>
                  <a:srgbClr val="008000"/>
                </a:solidFill>
                <a:latin typeface="Comic Sans MS" pitchFamily="66" charset="0"/>
              </a:rPr>
              <a:t>562-00-9</a:t>
            </a:r>
            <a:endParaRPr lang="en-US" sz="2800" dirty="0">
              <a:solidFill>
                <a:srgbClr val="008000"/>
              </a:solidFill>
              <a:latin typeface="Comic Sans MS" pitchFamily="66" charset="0"/>
              <a:ea typeface="Calibri"/>
              <a:cs typeface="Times New Roman"/>
            </a:endParaRPr>
          </a:p>
          <a:p>
            <a:pPr fontAlgn="t">
              <a:buNone/>
            </a:pPr>
            <a:endParaRPr lang="en-US" dirty="0">
              <a:solidFill>
                <a:srgbClr val="008000"/>
              </a:solidFill>
              <a:latin typeface="Comic Sans MS" pitchFamily="66" charset="0"/>
            </a:endParaRPr>
          </a:p>
          <a:p>
            <a:pPr fontAlgn="t"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</a:rPr>
              <a:t>MSHV6-</a:t>
            </a:r>
            <a:r>
              <a:rPr lang="en-GB" dirty="0">
                <a:solidFill>
                  <a:srgbClr val="008000"/>
                </a:solidFill>
                <a:latin typeface="Comic Sans MS" pitchFamily="66" charset="0"/>
              </a:rPr>
              <a:t>932-00-3</a:t>
            </a:r>
            <a:r>
              <a:rPr lang="en-US" dirty="0">
                <a:solidFill>
                  <a:srgbClr val="008000"/>
                </a:solidFill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008000"/>
                </a:solidFill>
                <a:latin typeface="Comic Sans MS" pitchFamily="66" charset="0"/>
              </a:rPr>
              <a:t>GN96(b)-05-8 and 648-01-4</a:t>
            </a:r>
          </a:p>
          <a:p>
            <a:pPr>
              <a:buNone/>
            </a:pPr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Recommendations 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Genotypes  GN96(b)-05-8,932-00-3, 648-01-4 and 562-00-9 are recommended for further breeding advancement.</a:t>
            </a:r>
          </a:p>
          <a:p>
            <a:r>
              <a:rPr lang="en-US" dirty="0">
                <a:latin typeface="Comic Sans MS" pitchFamily="66" charset="0"/>
              </a:rPr>
              <a:t>Further research to determine the mode of tolerance</a:t>
            </a:r>
          </a:p>
          <a:p>
            <a:pPr>
              <a:buNone/>
            </a:pP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7200" dirty="0">
                <a:latin typeface="Comic Sans MS" pitchFamily="66" charset="0"/>
                <a:cs typeface="Andalus" pitchFamily="18" charset="-78"/>
              </a:rPr>
              <a:t>The end </a:t>
            </a:r>
          </a:p>
          <a:p>
            <a:pPr algn="ctr">
              <a:buNone/>
            </a:pPr>
            <a:endParaRPr lang="en-US" sz="7200" dirty="0">
              <a:latin typeface="Comic Sans MS" pitchFamily="66" charset="0"/>
              <a:cs typeface="Andalus" pitchFamily="18" charset="-78"/>
            </a:endParaRPr>
          </a:p>
          <a:p>
            <a:pPr algn="ctr">
              <a:buNone/>
            </a:pPr>
            <a:r>
              <a:rPr lang="en-US" sz="7200" dirty="0">
                <a:latin typeface="Comic Sans MS" pitchFamily="66" charset="0"/>
                <a:cs typeface="Andalus" pitchFamily="18" charset="-78"/>
              </a:rPr>
              <a:t>Thank You!!!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86800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sz="2800" dirty="0">
                <a:latin typeface="Comic Sans MS" pitchFamily="66" charset="0"/>
                <a:cs typeface="Aparajita" pitchFamily="34" charset="0"/>
              </a:rPr>
              <a:t>Verticillium wilt is one of the most important diseases of cotton which affects yield and fibre quality in cotton worldwide (</a:t>
            </a:r>
            <a:r>
              <a:rPr lang="en-GB" sz="2800" dirty="0" err="1">
                <a:latin typeface="Comic Sans MS" pitchFamily="66" charset="0"/>
                <a:cs typeface="Aparajita" pitchFamily="34" charset="0"/>
              </a:rPr>
              <a:t>Karademir</a:t>
            </a:r>
            <a:r>
              <a:rPr lang="en-GB" sz="2800" dirty="0">
                <a:latin typeface="Comic Sans MS" pitchFamily="66" charset="0"/>
                <a:cs typeface="Aparajita" pitchFamily="34" charset="0"/>
              </a:rPr>
              <a:t> </a:t>
            </a:r>
            <a:r>
              <a:rPr lang="en-GB" sz="2800" i="1" dirty="0">
                <a:latin typeface="Comic Sans MS" pitchFamily="66" charset="0"/>
                <a:cs typeface="Aparajita" pitchFamily="34" charset="0"/>
              </a:rPr>
              <a:t>et al</a:t>
            </a:r>
            <a:r>
              <a:rPr lang="en-GB" sz="2800" dirty="0">
                <a:latin typeface="Comic Sans MS" pitchFamily="66" charset="0"/>
                <a:cs typeface="Aparajita" pitchFamily="34" charset="0"/>
              </a:rPr>
              <a:t>., 2010). </a:t>
            </a:r>
          </a:p>
          <a:p>
            <a:endParaRPr lang="en-GB" sz="2800" dirty="0">
              <a:latin typeface="Comic Sans MS" pitchFamily="66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>
                <a:latin typeface="Comic Sans MS" pitchFamily="66" charset="0"/>
                <a:cs typeface="Aparajita" pitchFamily="34" charset="0"/>
              </a:rPr>
              <a:t>The disease is caused by a soil borne fungus called </a:t>
            </a:r>
            <a:r>
              <a:rPr lang="en-GB" sz="2800" i="1" dirty="0">
                <a:latin typeface="Comic Sans MS" pitchFamily="66" charset="0"/>
                <a:cs typeface="Aparajita" pitchFamily="34" charset="0"/>
              </a:rPr>
              <a:t>Verticillium </a:t>
            </a:r>
            <a:r>
              <a:rPr lang="en-GB" sz="2800" i="1" dirty="0" err="1">
                <a:latin typeface="Comic Sans MS" pitchFamily="66" charset="0"/>
                <a:cs typeface="Aparajita" pitchFamily="34" charset="0"/>
              </a:rPr>
              <a:t>dahliae</a:t>
            </a:r>
            <a:r>
              <a:rPr lang="en-GB" sz="2800" dirty="0">
                <a:latin typeface="Comic Sans MS" pitchFamily="66" charset="0"/>
                <a:cs typeface="Aparajita" pitchFamily="34" charset="0"/>
              </a:rPr>
              <a:t> </a:t>
            </a:r>
            <a:r>
              <a:rPr lang="en-GB" sz="2800" dirty="0" err="1">
                <a:latin typeface="Comic Sans MS" pitchFamily="66" charset="0"/>
                <a:cs typeface="Aparajita" pitchFamily="34" charset="0"/>
              </a:rPr>
              <a:t>Kleb</a:t>
            </a:r>
            <a:r>
              <a:rPr lang="en-GB" sz="2800" dirty="0">
                <a:latin typeface="Comic Sans MS" pitchFamily="66" charset="0"/>
                <a:cs typeface="Aparajita" pitchFamily="34" charset="0"/>
              </a:rPr>
              <a:t> </a:t>
            </a:r>
          </a:p>
          <a:p>
            <a:endParaRPr lang="en-GB" sz="2800" dirty="0">
              <a:latin typeface="Comic Sans MS" pitchFamily="66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2800" dirty="0">
                <a:latin typeface="Comic Sans MS" pitchFamily="66" charset="0"/>
                <a:cs typeface="Aparajita" pitchFamily="34" charset="0"/>
              </a:rPr>
              <a:t>Once </a:t>
            </a:r>
            <a:r>
              <a:rPr lang="en-GB" sz="2800" dirty="0" err="1">
                <a:latin typeface="Comic Sans MS" pitchFamily="66" charset="0"/>
                <a:cs typeface="Aparajita" pitchFamily="34" charset="0"/>
              </a:rPr>
              <a:t>verticillium</a:t>
            </a:r>
            <a:r>
              <a:rPr lang="en-GB" sz="2800" dirty="0">
                <a:latin typeface="Comic Sans MS" pitchFamily="66" charset="0"/>
                <a:cs typeface="Aparajita" pitchFamily="34" charset="0"/>
              </a:rPr>
              <a:t> wilt is introduced into the field, eradicating it is difficult because of its saprophytic ability </a:t>
            </a:r>
            <a:endParaRPr lang="en-US" sz="2800" dirty="0">
              <a:latin typeface="Comic Sans MS" pitchFamily="66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…Introduction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991600" cy="5562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  <a:cs typeface="Aparajita" pitchFamily="34" charset="0"/>
              </a:rPr>
              <a:t>there is no effective chemical control for the disease. </a:t>
            </a:r>
          </a:p>
          <a:p>
            <a:endParaRPr lang="en-GB" dirty="0">
              <a:latin typeface="Comic Sans MS" pitchFamily="66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  <a:cs typeface="Aparajita" pitchFamily="34" charset="0"/>
              </a:rPr>
              <a:t>the use of tolerant cultivars is of great importance in controlling the disease.</a:t>
            </a:r>
          </a:p>
          <a:p>
            <a:endParaRPr lang="en-GB" dirty="0">
              <a:latin typeface="Comic Sans MS" pitchFamily="66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  <a:cs typeface="Aparajita" pitchFamily="34" charset="0"/>
              </a:rPr>
              <a:t>Measuring V. wilt tolerance levels in new cotton genotypes is one of the major breeding goals at Cotton Research institute</a:t>
            </a:r>
          </a:p>
          <a:p>
            <a:endParaRPr lang="en-GB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382000" cy="5257800"/>
          </a:xfrm>
        </p:spPr>
        <p:txBody>
          <a:bodyPr/>
          <a:lstStyle/>
          <a:p>
            <a:pPr algn="just"/>
            <a:endParaRPr lang="en-US" sz="4000" dirty="0">
              <a:latin typeface="Aparajita" pitchFamily="34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sz="4000" dirty="0">
                <a:latin typeface="Comic Sans MS" pitchFamily="66" charset="0"/>
                <a:cs typeface="Aparajita" pitchFamily="34" charset="0"/>
              </a:rPr>
              <a:t>To determine tolerance levels of  new cotton genotypes  to verticillium wilt.</a:t>
            </a:r>
          </a:p>
          <a:p>
            <a:pPr>
              <a:buNone/>
            </a:pPr>
            <a:endParaRPr lang="en-US" dirty="0">
              <a:latin typeface="Aparajita" pitchFamily="34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Materials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991600" cy="6019800"/>
          </a:xfrm>
        </p:spPr>
        <p:txBody>
          <a:bodyPr>
            <a:normAutofit fontScale="9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US" b="1" dirty="0">
                <a:latin typeface="Comic Sans MS" pitchFamily="66" charset="0"/>
                <a:cs typeface="Aparajita" pitchFamily="34" charset="0"/>
              </a:rPr>
              <a:t>Study site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Cotton Research Institute</a:t>
            </a:r>
          </a:p>
          <a:p>
            <a:pPr algn="just"/>
            <a:endParaRPr lang="en-US" dirty="0">
              <a:latin typeface="Comic Sans MS" pitchFamily="66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2 Experiments from MSHV breeding programs</a:t>
            </a:r>
          </a:p>
          <a:p>
            <a:pPr algn="just"/>
            <a:endParaRPr lang="en-US" dirty="0">
              <a:latin typeface="Comic Sans MS" pitchFamily="66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Treatments- 12 cotton genotypes</a:t>
            </a:r>
          </a:p>
          <a:p>
            <a:pPr algn="just"/>
            <a:endParaRPr lang="en-US" dirty="0">
              <a:latin typeface="Comic Sans MS" pitchFamily="66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Experimental Design- RCBD with 3 Reps</a:t>
            </a:r>
          </a:p>
          <a:p>
            <a:pPr algn="just"/>
            <a:endParaRPr lang="en-US" dirty="0">
              <a:latin typeface="Comic Sans MS" pitchFamily="66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Plot size- single row of 5.4m</a:t>
            </a:r>
          </a:p>
          <a:p>
            <a:pPr algn="just">
              <a:buNone/>
            </a:pPr>
            <a:endParaRPr lang="en-US" dirty="0">
              <a:latin typeface="Comic Sans MS" pitchFamily="66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Measurements- %incidence, severity and seed cotton yield</a:t>
            </a:r>
          </a:p>
          <a:p>
            <a:endParaRPr lang="en-US" dirty="0">
              <a:latin typeface="Comic Sans MS" pitchFamily="66" charset="0"/>
              <a:cs typeface="Aparajit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Materials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00200"/>
            <a:ext cx="4267200" cy="48006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  <a:cs typeface="Aparajita" pitchFamily="34" charset="0"/>
              </a:rPr>
              <a:t>Infected plants were tagged with knitting wool of different colours from the period of February up to May.</a:t>
            </a:r>
          </a:p>
          <a:p>
            <a:pPr algn="just">
              <a:buNone/>
            </a:pPr>
            <a:endParaRPr lang="en-GB" dirty="0">
              <a:latin typeface="Comic Sans MS" pitchFamily="66" charset="0"/>
              <a:cs typeface="Aparajita" pitchFamily="34" charset="0"/>
            </a:endParaRPr>
          </a:p>
          <a:p>
            <a:pPr algn="just">
              <a:buFont typeface="Wingdings" pitchFamily="2" charset="2"/>
              <a:buChar char="ü"/>
            </a:pPr>
            <a:r>
              <a:rPr lang="en-GB" dirty="0">
                <a:latin typeface="Comic Sans MS" pitchFamily="66" charset="0"/>
                <a:cs typeface="Aparajita" pitchFamily="34" charset="0"/>
              </a:rPr>
              <a:t>Percentage incidence was calculated per every plot at the end of the season</a:t>
            </a:r>
          </a:p>
          <a:p>
            <a:pPr>
              <a:buFont typeface="Wingdings" pitchFamily="2" charset="2"/>
              <a:buChar char="ü"/>
            </a:pP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572000" cy="4724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en-US" sz="2400" b="1" dirty="0">
                <a:latin typeface="Comic Sans MS" pitchFamily="66" charset="0"/>
                <a:cs typeface="Aparajita" pitchFamily="34" charset="0"/>
              </a:rPr>
              <a:t>Table 1. Scoring system for percentage incidence </a:t>
            </a:r>
          </a:p>
          <a:p>
            <a:endParaRPr lang="en-US" sz="2400" dirty="0">
              <a:latin typeface="Comic Sans MS" pitchFamily="66" charset="0"/>
              <a:cs typeface="Aparajita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495801" y="2667000"/>
          <a:ext cx="4495799" cy="3276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447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itchFamily="66" charset="0"/>
                        </a:rPr>
                        <a:t>% Incidence</a:t>
                      </a:r>
                      <a:endParaRPr lang="en-US" sz="2000" b="1" dirty="0">
                        <a:latin typeface="Comic Sans MS" pitchFamily="66" charset="0"/>
                        <a:cs typeface="Aparajit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Comic Sans MS" pitchFamily="66" charset="0"/>
                        </a:rPr>
                        <a:t>Disease Rating</a:t>
                      </a:r>
                      <a:endParaRPr lang="en-US" sz="2000" dirty="0">
                        <a:latin typeface="Comic Sans MS" pitchFamily="66" charset="0"/>
                      </a:endParaRPr>
                    </a:p>
                    <a:p>
                      <a:endParaRPr lang="en-US" sz="2000" b="1" dirty="0">
                        <a:latin typeface="Comic Sans MS" pitchFamily="66" charset="0"/>
                        <a:cs typeface="Aparajita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omic Sans MS" pitchFamily="66" charset="0"/>
                        </a:rPr>
                        <a:t>Symbol</a:t>
                      </a:r>
                      <a:endParaRPr lang="en-US" sz="2000" b="1" dirty="0">
                        <a:latin typeface="Comic Sans MS" pitchFamily="66" charset="0"/>
                        <a:cs typeface="Aparajita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0% - 9%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Highly Resistant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latin typeface="Comic Sans MS" pitchFamily="66" charset="0"/>
                        </a:rPr>
                        <a:t>HR</a:t>
                      </a:r>
                      <a:endParaRPr lang="en-US" sz="200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10% - 19%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Resistant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R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20% - 29%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Tolerant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T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72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&gt;30%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Susceptible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latin typeface="Comic Sans MS" pitchFamily="66" charset="0"/>
                        </a:rPr>
                        <a:t>S</a:t>
                      </a:r>
                      <a:endParaRPr lang="en-US" sz="2000" dirty="0">
                        <a:latin typeface="Comic Sans MS" pitchFamily="66" charset="0"/>
                        <a:ea typeface="Calibri"/>
                        <a:cs typeface="Aparajita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Materials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itchFamily="2" charset="2"/>
              <a:buChar char="ü"/>
            </a:pPr>
            <a:r>
              <a:rPr lang="en-GB" sz="3200" dirty="0">
                <a:latin typeface="Comic Sans MS" pitchFamily="66" charset="0"/>
                <a:cs typeface="Aparajita" pitchFamily="34" charset="0"/>
              </a:rPr>
              <a:t>Vascular browning was determined by cutting each plant cross </a:t>
            </a:r>
            <a:r>
              <a:rPr lang="en-GB" sz="3200" dirty="0" err="1">
                <a:latin typeface="Comic Sans MS" pitchFamily="66" charset="0"/>
                <a:cs typeface="Aparajita" pitchFamily="34" charset="0"/>
              </a:rPr>
              <a:t>sectionally</a:t>
            </a:r>
            <a:r>
              <a:rPr lang="en-GB" sz="3200" dirty="0">
                <a:latin typeface="Comic Sans MS" pitchFamily="66" charset="0"/>
                <a:cs typeface="Aparajita" pitchFamily="34" charset="0"/>
              </a:rPr>
              <a:t> after harvesting.</a:t>
            </a:r>
          </a:p>
          <a:p>
            <a:endParaRPr lang="en-GB" sz="3200" dirty="0">
              <a:latin typeface="Comic Sans MS" pitchFamily="66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GB" sz="3200" dirty="0">
                <a:latin typeface="Comic Sans MS" pitchFamily="66" charset="0"/>
                <a:cs typeface="Aparajita" pitchFamily="34" charset="0"/>
              </a:rPr>
              <a:t>Yield was measured per plot at the end of the season.</a:t>
            </a:r>
          </a:p>
          <a:p>
            <a:endParaRPr lang="en-US" dirty="0">
              <a:latin typeface="Comic Sans MS" pitchFamily="66" charset="0"/>
              <a:cs typeface="Aparajita" pitchFamily="34" charset="0"/>
            </a:endParaRPr>
          </a:p>
          <a:p>
            <a:endParaRPr lang="en-US" dirty="0">
              <a:latin typeface="Comic Sans MS" pitchFamily="66" charset="0"/>
            </a:endParaRPr>
          </a:p>
        </p:txBody>
      </p:sp>
      <p:pic>
        <p:nvPicPr>
          <p:cNvPr id="5" name="Content Placeholder 3" descr="IMG_20160802_091045 - Copy.jp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81600" y="1219200"/>
            <a:ext cx="3048000" cy="2971800"/>
          </a:xfrm>
        </p:spPr>
      </p:pic>
      <p:pic>
        <p:nvPicPr>
          <p:cNvPr id="1027" name="Picture 3" descr="C:\Users\Mukudzei\Desktop\New folder\IMG_20160802_09102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1" y="3962400"/>
            <a:ext cx="3048000" cy="274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Materials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endParaRPr lang="en-GB" sz="1800" b="1" dirty="0">
              <a:latin typeface="Comic Sans MS" pitchFamily="66" charset="0"/>
              <a:cs typeface="Aparajita" pitchFamily="34" charset="0"/>
            </a:endParaRPr>
          </a:p>
          <a:p>
            <a:pPr>
              <a:buNone/>
            </a:pPr>
            <a:r>
              <a:rPr lang="en-GB" sz="1800" b="1" dirty="0">
                <a:latin typeface="Comic Sans MS" pitchFamily="66" charset="0"/>
                <a:cs typeface="Aparajita" pitchFamily="34" charset="0"/>
              </a:rPr>
              <a:t>Fig 1: Vascular browning index for assessing disease severity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1800" dirty="0">
                <a:latin typeface="Comic Sans MS" pitchFamily="66" charset="0"/>
                <a:cs typeface="Aparajita" pitchFamily="34" charset="0"/>
              </a:rPr>
              <a:t>0 = no discolouration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1800" dirty="0">
                <a:latin typeface="Comic Sans MS" pitchFamily="66" charset="0"/>
                <a:cs typeface="Aparajita" pitchFamily="34" charset="0"/>
              </a:rPr>
              <a:t>1 = discolouration restricted to small spots or an area less than 5% of the stem cross section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1800" dirty="0">
                <a:latin typeface="Comic Sans MS" pitchFamily="66" charset="0"/>
                <a:cs typeface="Aparajita" pitchFamily="34" charset="0"/>
              </a:rPr>
              <a:t>2 = discolouration of between 5% and 20% of the stem cross section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1800" dirty="0">
                <a:latin typeface="Comic Sans MS" pitchFamily="66" charset="0"/>
                <a:cs typeface="Aparajita" pitchFamily="34" charset="0"/>
              </a:rPr>
              <a:t>3 = discolouration of between 20% and 40% of the stem cross section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ü"/>
            </a:pPr>
            <a:r>
              <a:rPr lang="en-GB" sz="1800" dirty="0">
                <a:latin typeface="Comic Sans MS" pitchFamily="66" charset="0"/>
                <a:cs typeface="Aparajita" pitchFamily="34" charset="0"/>
              </a:rPr>
              <a:t>4 = greater than 40% vascular discolouration of the stem cross section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pPr>
              <a:lnSpc>
                <a:spcPct val="120000"/>
              </a:lnSpc>
              <a:buNone/>
            </a:pPr>
            <a:r>
              <a:rPr lang="en-GB" sz="1800" i="1" dirty="0">
                <a:latin typeface="Comic Sans MS" pitchFamily="66" charset="0"/>
                <a:cs typeface="Aparajita" pitchFamily="34" charset="0"/>
              </a:rPr>
              <a:t>Source – (Australian Cotton CRC. 2008.)</a:t>
            </a:r>
            <a:endParaRPr lang="en-US" sz="1800" dirty="0">
              <a:latin typeface="Comic Sans MS" pitchFamily="66" charset="0"/>
              <a:cs typeface="Aparajita" pitchFamily="34" charset="0"/>
            </a:endParaRPr>
          </a:p>
          <a:p>
            <a:endParaRPr lang="en-US" sz="1800" dirty="0">
              <a:latin typeface="Comic Sans MS" pitchFamily="66" charset="0"/>
            </a:endParaRPr>
          </a:p>
        </p:txBody>
      </p:sp>
      <p:pic>
        <p:nvPicPr>
          <p:cNvPr id="4" name="Picture 3" descr="Screenshot_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914400"/>
            <a:ext cx="5791200" cy="216247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itchFamily="66" charset="0"/>
              </a:rPr>
              <a:t>Materials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mic Sans MS" pitchFamily="66" charset="0"/>
                <a:cs typeface="Aparajita" pitchFamily="34" charset="0"/>
              </a:rPr>
              <a:t>Data analysis</a:t>
            </a: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  Data on Incidence and severity was transformed using Arcsine and square root transformations respectively.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>
                <a:latin typeface="Comic Sans MS" pitchFamily="66" charset="0"/>
                <a:cs typeface="Aparajita" pitchFamily="34" charset="0"/>
              </a:rPr>
              <a:t>Anova</a:t>
            </a:r>
            <a:r>
              <a:rPr lang="en-US" dirty="0">
                <a:latin typeface="Comic Sans MS" pitchFamily="66" charset="0"/>
                <a:cs typeface="Aparajita" pitchFamily="34" charset="0"/>
              </a:rPr>
              <a:t> was conducted using </a:t>
            </a:r>
            <a:r>
              <a:rPr lang="en-US" dirty="0" err="1">
                <a:latin typeface="Comic Sans MS" pitchFamily="66" charset="0"/>
                <a:cs typeface="Aparajita" pitchFamily="34" charset="0"/>
              </a:rPr>
              <a:t>Genstat</a:t>
            </a:r>
            <a:r>
              <a:rPr lang="en-US" dirty="0">
                <a:latin typeface="Comic Sans MS" pitchFamily="66" charset="0"/>
                <a:cs typeface="Aparajita" pitchFamily="34" charset="0"/>
              </a:rPr>
              <a:t> 14</a:t>
            </a:r>
            <a:r>
              <a:rPr lang="en-US" baseline="30000" dirty="0">
                <a:latin typeface="Comic Sans MS" pitchFamily="66" charset="0"/>
                <a:cs typeface="Aparajita" pitchFamily="34" charset="0"/>
              </a:rPr>
              <a:t>th</a:t>
            </a:r>
            <a:r>
              <a:rPr lang="en-US" dirty="0">
                <a:latin typeface="Comic Sans MS" pitchFamily="66" charset="0"/>
                <a:cs typeface="Aparajita" pitchFamily="34" charset="0"/>
              </a:rPr>
              <a:t> edition</a:t>
            </a:r>
          </a:p>
          <a:p>
            <a:endParaRPr lang="en-US" dirty="0">
              <a:latin typeface="Comic Sans MS" pitchFamily="66" charset="0"/>
              <a:cs typeface="Aparajita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dirty="0">
                <a:latin typeface="Comic Sans MS" pitchFamily="66" charset="0"/>
                <a:cs typeface="Aparajita" pitchFamily="34" charset="0"/>
              </a:rPr>
              <a:t>Mean separation was done using the Duncan Multiple Range Test at 5% level </a:t>
            </a:r>
          </a:p>
          <a:p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2134875</TotalTime>
  <Words>746</Words>
  <Application>Microsoft Macintosh PowerPoint</Application>
  <PresentationFormat>On-screen Show (4:3)</PresentationFormat>
  <Paragraphs>259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Andalus</vt:lpstr>
      <vt:lpstr>Aparajita</vt:lpstr>
      <vt:lpstr>Arial</vt:lpstr>
      <vt:lpstr>Calibri</vt:lpstr>
      <vt:lpstr>Comic Sans MS</vt:lpstr>
      <vt:lpstr>Cosmic</vt:lpstr>
      <vt:lpstr>Times New Roman</vt:lpstr>
      <vt:lpstr>Wingdings</vt:lpstr>
      <vt:lpstr>Office Theme</vt:lpstr>
      <vt:lpstr>Measuring tolerance levels of  pre-released Gossypium hirsutum L. Genotypes to Verticillium dahliae Kleb.</vt:lpstr>
      <vt:lpstr>Introduction </vt:lpstr>
      <vt:lpstr>…Introduction</vt:lpstr>
      <vt:lpstr>Objective</vt:lpstr>
      <vt:lpstr>Materials and Methods</vt:lpstr>
      <vt:lpstr>Materials and Methods</vt:lpstr>
      <vt:lpstr>Materials and Methods</vt:lpstr>
      <vt:lpstr>Materials and methods</vt:lpstr>
      <vt:lpstr>Materials and Methods</vt:lpstr>
      <vt:lpstr>PowerPoint Presentation</vt:lpstr>
      <vt:lpstr>Table 2:  Verticillium wilt incidence, in MSHV1 trial conducted at CRI during 2015-16 seasons. </vt:lpstr>
      <vt:lpstr>Table 3: Verticillium wilt severity and yield in MSHV1 trial conducted at CRI during 2015-16 seasons. </vt:lpstr>
      <vt:lpstr>PowerPoint Presentation</vt:lpstr>
      <vt:lpstr>Table 3: Verticillium wilt incidence, severity and yield in MSHV4 trial conducted at CRI during 2015-16 seasons. </vt:lpstr>
      <vt:lpstr>Table 3: Verticillium wilt severity and yield in MSHV4 trial conducted at CRI during 2015-16 seasons. </vt:lpstr>
      <vt:lpstr>Conclusion </vt:lpstr>
      <vt:lpstr>Recommendations </vt:lpstr>
      <vt:lpstr>PowerPoint Presentation</vt:lpstr>
    </vt:vector>
  </TitlesOfParts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SCREENING COTTON GERMPLASM FOR VERTICILLIUM WILT TOLERENCE UNDER NATURAL INFECTION</dc:title>
  <dc:creator>Mukudzei</dc:creator>
  <cp:lastModifiedBy>Keshav Kranthi</cp:lastModifiedBy>
  <cp:revision>187</cp:revision>
  <dcterms:created xsi:type="dcterms:W3CDTF">2017-11-06T03:47:47Z</dcterms:created>
  <dcterms:modified xsi:type="dcterms:W3CDTF">2018-07-24T16:53:48Z</dcterms:modified>
</cp:coreProperties>
</file>