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9" r:id="rId6"/>
    <p:sldId id="270" r:id="rId7"/>
    <p:sldId id="263" r:id="rId8"/>
    <p:sldId id="264" r:id="rId9"/>
    <p:sldId id="266" r:id="rId10"/>
    <p:sldId id="267" r:id="rId11"/>
    <p:sldId id="279" r:id="rId12"/>
    <p:sldId id="273" r:id="rId13"/>
    <p:sldId id="274" r:id="rId14"/>
    <p:sldId id="286" r:id="rId15"/>
    <p:sldId id="287" r:id="rId16"/>
    <p:sldId id="275" r:id="rId17"/>
    <p:sldId id="276" r:id="rId18"/>
    <p:sldId id="278" r:id="rId19"/>
    <p:sldId id="281" r:id="rId20"/>
    <p:sldId id="284" r:id="rId21"/>
    <p:sldId id="282" r:id="rId22"/>
    <p:sldId id="285" r:id="rId23"/>
    <p:sldId id="28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20" y="-2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ed%20negm\Documents\Cotton%20report\2017%20Cotton%20Area%20Production%20&amp;%20yield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Production of Egyptian Cotton (Tons)</a:t>
            </a:r>
          </a:p>
        </c:rich>
      </c:tx>
      <c:layout>
        <c:manualLayout>
          <c:xMode val="edge"/>
          <c:yMode val="edge"/>
          <c:x val="0.344293261212245"/>
          <c:y val="0.0089485458612975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37791463217936"/>
          <c:y val="0.162453703703704"/>
          <c:w val="0.911323274534818"/>
          <c:h val="0.63484033245844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Chart!$B$23:$AB$23</c:f>
              <c:strCache>
                <c:ptCount val="27"/>
                <c:pt idx="0">
                  <c:v>1994/95</c:v>
                </c:pt>
                <c:pt idx="1">
                  <c:v>1995/96</c:v>
                </c:pt>
                <c:pt idx="2">
                  <c:v>1996/97</c:v>
                </c:pt>
                <c:pt idx="3">
                  <c:v>1997/98</c:v>
                </c:pt>
                <c:pt idx="4">
                  <c:v>1998/99</c:v>
                </c:pt>
                <c:pt idx="5">
                  <c:v>1999/00</c:v>
                </c:pt>
                <c:pt idx="6">
                  <c:v>2000/01</c:v>
                </c:pt>
                <c:pt idx="7">
                  <c:v>2001/02</c:v>
                </c:pt>
                <c:pt idx="8">
                  <c:v>2002/03</c:v>
                </c:pt>
                <c:pt idx="9">
                  <c:v>2003/04</c:v>
                </c:pt>
                <c:pt idx="10">
                  <c:v>2004/05</c:v>
                </c:pt>
                <c:pt idx="11">
                  <c:v>2005/06</c:v>
                </c:pt>
                <c:pt idx="12">
                  <c:v>2006/07</c:v>
                </c:pt>
                <c:pt idx="13">
                  <c:v>2007/08</c:v>
                </c:pt>
                <c:pt idx="14">
                  <c:v>2008/09</c:v>
                </c:pt>
                <c:pt idx="15">
                  <c:v>2009/10</c:v>
                </c:pt>
                <c:pt idx="16">
                  <c:v>2010/11</c:v>
                </c:pt>
                <c:pt idx="17">
                  <c:v>2011/12</c:v>
                </c:pt>
                <c:pt idx="18">
                  <c:v>2012/13</c:v>
                </c:pt>
                <c:pt idx="19">
                  <c:v>2013/14</c:v>
                </c:pt>
                <c:pt idx="20">
                  <c:v>2014/15</c:v>
                </c:pt>
                <c:pt idx="21">
                  <c:v>2015/16</c:v>
                </c:pt>
                <c:pt idx="22">
                  <c:v>2016/17</c:v>
                </c:pt>
                <c:pt idx="23">
                  <c:v>2017/18</c:v>
                </c:pt>
                <c:pt idx="24">
                  <c:v>2018/19</c:v>
                </c:pt>
                <c:pt idx="25">
                  <c:v>2019/20</c:v>
                </c:pt>
                <c:pt idx="26">
                  <c:v>2020/21</c:v>
                </c:pt>
              </c:strCache>
            </c:strRef>
          </c:cat>
          <c:val>
            <c:numRef>
              <c:f>Chart!$B$24:$AB$24</c:f>
              <c:numCache>
                <c:formatCode>_(* #,##0_);_(* \(#,##0\);_(* "-"??_);_(@_)</c:formatCode>
                <c:ptCount val="27"/>
                <c:pt idx="0">
                  <c:v>255245.4</c:v>
                </c:pt>
                <c:pt idx="1">
                  <c:v>241525.4</c:v>
                </c:pt>
                <c:pt idx="2">
                  <c:v>345707.05</c:v>
                </c:pt>
                <c:pt idx="3">
                  <c:v>342026.25</c:v>
                </c:pt>
                <c:pt idx="4">
                  <c:v>229684.75</c:v>
                </c:pt>
                <c:pt idx="5">
                  <c:v>232609.25</c:v>
                </c:pt>
                <c:pt idx="6">
                  <c:v>210072.1</c:v>
                </c:pt>
                <c:pt idx="7">
                  <c:v>316618.45</c:v>
                </c:pt>
                <c:pt idx="8">
                  <c:v>289765.2</c:v>
                </c:pt>
                <c:pt idx="9">
                  <c:v>200309.55</c:v>
                </c:pt>
                <c:pt idx="10">
                  <c:v>295153.1</c:v>
                </c:pt>
                <c:pt idx="11">
                  <c:v>204287.3</c:v>
                </c:pt>
                <c:pt idx="12">
                  <c:v>214732.75</c:v>
                </c:pt>
                <c:pt idx="13">
                  <c:v>226442.7</c:v>
                </c:pt>
                <c:pt idx="14">
                  <c:v>119513.55</c:v>
                </c:pt>
                <c:pt idx="15">
                  <c:v>96217.8</c:v>
                </c:pt>
                <c:pt idx="16">
                  <c:v>132953.15</c:v>
                </c:pt>
                <c:pt idx="17">
                  <c:v>217429.7</c:v>
                </c:pt>
                <c:pt idx="18">
                  <c:v>109947.1</c:v>
                </c:pt>
                <c:pt idx="19">
                  <c:v>95506.15</c:v>
                </c:pt>
                <c:pt idx="20">
                  <c:v>114557.25</c:v>
                </c:pt>
                <c:pt idx="21">
                  <c:v>55130.65</c:v>
                </c:pt>
                <c:pt idx="22">
                  <c:v>45049.109</c:v>
                </c:pt>
                <c:pt idx="23">
                  <c:v>62127.75</c:v>
                </c:pt>
                <c:pt idx="24">
                  <c:v>123951.75</c:v>
                </c:pt>
                <c:pt idx="25">
                  <c:v>177821.875</c:v>
                </c:pt>
                <c:pt idx="26">
                  <c:v>211398.25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23-4099-A0CE-2729DBA0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240648"/>
        <c:axId val="2112507384"/>
      </c:lineChart>
      <c:catAx>
        <c:axId val="157924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507384"/>
        <c:crosses val="autoZero"/>
        <c:auto val="1"/>
        <c:lblAlgn val="ctr"/>
        <c:lblOffset val="100"/>
        <c:noMultiLvlLbl val="0"/>
      </c:catAx>
      <c:valAx>
        <c:axId val="211250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24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ELECTRICITY</a:t>
            </a:r>
            <a:r>
              <a:rPr lang="en-US" baseline="0"/>
              <a:t> PRICES FOR INDUSTRY 2017 US$/Kwh</a:t>
            </a:r>
            <a:endParaRPr lang="en-US"/>
          </a:p>
        </c:rich>
      </c:tx>
      <c:layout>
        <c:manualLayout>
          <c:xMode val="edge"/>
          <c:yMode val="edge"/>
          <c:x val="0.185826334208224"/>
          <c:y val="0.02777777777777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7817494892186"/>
          <c:y val="0.164529193858458"/>
          <c:w val="0.798849300087489"/>
          <c:h val="0.723850612423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Sheet1!$A$16:$A$21</c:f>
              <c:strCache>
                <c:ptCount val="6"/>
                <c:pt idx="0">
                  <c:v>Italy</c:v>
                </c:pt>
                <c:pt idx="1">
                  <c:v>India</c:v>
                </c:pt>
                <c:pt idx="2">
                  <c:v>Turkey</c:v>
                </c:pt>
                <c:pt idx="3">
                  <c:v>China</c:v>
                </c:pt>
                <c:pt idx="4">
                  <c:v>Bangladesh</c:v>
                </c:pt>
                <c:pt idx="5">
                  <c:v>Egypt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22.0</c:v>
                </c:pt>
                <c:pt idx="1">
                  <c:v>9.0</c:v>
                </c:pt>
                <c:pt idx="2">
                  <c:v>8.0</c:v>
                </c:pt>
                <c:pt idx="3">
                  <c:v>7.0</c:v>
                </c:pt>
                <c:pt idx="4">
                  <c:v>5.0</c:v>
                </c:pt>
                <c:pt idx="5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6D-4115-A64C-384DA6862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0503288"/>
        <c:axId val="2108052824"/>
      </c:barChart>
      <c:catAx>
        <c:axId val="158050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052824"/>
        <c:crosses val="autoZero"/>
        <c:auto val="1"/>
        <c:lblAlgn val="ctr"/>
        <c:lblOffset val="100"/>
        <c:noMultiLvlLbl val="0"/>
      </c:catAx>
      <c:valAx>
        <c:axId val="210805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50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111EFA3-1964-4CFE-9481-3B4B2CD482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D333BA-C3F9-405B-8631-98AC56F829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46A187D-C0CF-4DF7-B42C-3AA0248F9D65}" type="datetimeFigureOut">
              <a:rPr lang="ar-EG" smtClean="0"/>
              <a:t>2/16/18</a:t>
            </a:fld>
            <a:endParaRPr lang="ar-E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168378-110F-4BCF-833C-9EE72BFC09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2C005F-F535-4CBE-996F-59DBCA168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07F6422-568C-48AC-8272-6E33178BF72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573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CDFA422-F9AF-4EAD-B158-0EB0C8DA8770}" type="datetimeFigureOut">
              <a:rPr lang="ar-EG" smtClean="0"/>
              <a:t>2/16/18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14AE2D4-E935-426F-8D33-1B6C6F63F7B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318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3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3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2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2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6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13th interregional meeting-LUXOR,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71F50-1542-4B76-881F-9E7B01620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9" y="802299"/>
            <a:ext cx="9663374" cy="16157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The cotton and spinning sectors of Egypt</a:t>
            </a:r>
            <a:endParaRPr lang="ar-EG" sz="4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18758D-50B4-49DF-B8D9-736FE70D1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531204"/>
            <a:ext cx="9988052" cy="18955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Dr. </a:t>
            </a:r>
            <a:r>
              <a:rPr lang="en-US" sz="3600" b="1" dirty="0" err="1">
                <a:solidFill>
                  <a:srgbClr val="996600"/>
                </a:solidFill>
                <a:latin typeface="Bookman Old Style" panose="02050604050505020204" pitchFamily="18" charset="0"/>
              </a:rPr>
              <a:t>ahmed</a:t>
            </a:r>
            <a:r>
              <a:rPr lang="en-US" sz="36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 Mostafa</a:t>
            </a:r>
            <a:r>
              <a:rPr lang="en-US" sz="3600" b="1" baseline="30000" dirty="0">
                <a:solidFill>
                  <a:srgbClr val="996600"/>
                </a:solidFill>
                <a:latin typeface="Bookman Old Style" panose="02050604050505020204" pitchFamily="18" charset="0"/>
              </a:rPr>
              <a:t>1</a:t>
            </a:r>
            <a:r>
              <a:rPr lang="en-US" sz="36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   dr. mohamed negm</a:t>
            </a:r>
            <a:r>
              <a:rPr lang="en-US" sz="3600" b="1" baseline="30000" dirty="0">
                <a:solidFill>
                  <a:srgbClr val="996600"/>
                </a:solidFill>
                <a:latin typeface="Bookman Old Style" panose="02050604050505020204" pitchFamily="18" charset="0"/>
              </a:rPr>
              <a:t>2</a:t>
            </a:r>
          </a:p>
          <a:p>
            <a:pPr algn="ctr" rtl="0"/>
            <a:r>
              <a:rPr lang="en-US" sz="36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1 Chairman of CTIHC</a:t>
            </a:r>
          </a:p>
          <a:p>
            <a:pPr algn="ctr" rtl="0"/>
            <a:r>
              <a:rPr lang="en-US" sz="36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2 Vice Chairman of ICRA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6ADA35-FAB2-4470-A4F2-F135CD7F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66011"/>
            <a:ext cx="3500715" cy="309201"/>
          </a:xfrm>
        </p:spPr>
        <p:txBody>
          <a:bodyPr/>
          <a:lstStyle/>
          <a:p>
            <a:r>
              <a:rPr lang="ar-EG" sz="1400">
                <a:solidFill>
                  <a:schemeClr val="tx1"/>
                </a:solidFill>
              </a:rPr>
              <a:t>03/02/2018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995AAF-CE62-4653-8998-22232EE9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43" y="5766012"/>
            <a:ext cx="4973915" cy="309201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13th interregional meeting-LUXOR, EGYPT</a:t>
            </a:r>
          </a:p>
        </p:txBody>
      </p:sp>
    </p:spTree>
    <p:extLst>
      <p:ext uri="{BB962C8B-B14F-4D97-AF65-F5344CB8AC3E}">
        <p14:creationId xmlns:p14="http://schemas.microsoft.com/office/powerpoint/2010/main" val="10964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6360" y="857250"/>
            <a:ext cx="4374356" cy="48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561" y="2349104"/>
            <a:ext cx="3888581" cy="43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5560" y="2781300"/>
            <a:ext cx="3817144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5561" y="3213497"/>
            <a:ext cx="374451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5561" y="3644504"/>
            <a:ext cx="3744515" cy="3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5561" y="4076700"/>
            <a:ext cx="4212431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40878" y="33223"/>
            <a:ext cx="489346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endParaRPr lang="ar-EG" sz="3300" dirty="0">
              <a:latin typeface="Calibri" panose="020F0502020204030204" pitchFamily="34" charset="0"/>
              <a:ea typeface="Majalla UI"/>
              <a:cs typeface="Majalla UI"/>
            </a:endParaRPr>
          </a:p>
        </p:txBody>
      </p:sp>
      <p:sp>
        <p:nvSpPr>
          <p:cNvPr id="2" name="AutoShape 2" descr="Image result for cotton bale labeli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F85080-4F70-4E5D-BF62-FB1CCE87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33223"/>
            <a:ext cx="3638550" cy="59340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392C9C4-9747-4438-9749-AEFC6E20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521" y="5812697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1F2BBAF-894B-4F70-8C98-8C9FABD1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4" y="5775462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5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6E0372-01BD-4D9C-B656-C0FA9176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textile industries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2DFE20-1ABD-45A6-AE36-6C57EB36E03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111760" marR="69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es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new era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ears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ased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300"/>
              </a:lnSpc>
              <a:spcBef>
                <a:spcPts val="45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68960" marR="70485" algn="l" rtl="0">
              <a:lnSpc>
                <a:spcPct val="100000"/>
              </a:lnSpc>
              <a:spcBef>
                <a:spcPts val="0"/>
              </a:spcBef>
              <a:tabLst>
                <a:tab pos="5588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4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4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400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400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036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odu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</a:p>
          <a:p>
            <a:pPr marL="34036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</a:pP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odu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0BD22-3FBD-46E0-B7B5-D6D61E32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0458" y="5734427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36E926-9236-43A9-9663-FD386715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34427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7E7D50-D6B3-4F33-A8A1-797104AFF075}"/>
              </a:ext>
            </a:extLst>
          </p:cNvPr>
          <p:cNvSpPr/>
          <p:nvPr/>
        </p:nvSpPr>
        <p:spPr>
          <a:xfrm>
            <a:off x="1053548" y="1385601"/>
            <a:ext cx="9462052" cy="2807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Bef>
                <a:spcPts val="45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1760" marR="6921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400" spc="1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en-US" sz="2400" spc="2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400" spc="2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1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sew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es.</a:t>
            </a:r>
            <a:r>
              <a:rPr lang="en-US" sz="24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ween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ream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ream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384925-F810-4AC0-9DE7-42EE34A6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16315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FE4FC0-8752-49ED-B8AE-075A0118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16316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6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59BD8E-F265-4D60-8AAE-9704347B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64" y="1152939"/>
            <a:ext cx="9474902" cy="42638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2CFFC3-0821-40F9-BD78-9A8DA3EB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75592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C35E3A-7205-4364-9776-B278EB4E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75593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7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63C7C4C0-2033-4BEB-BDBC-6C1A57717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980" y="1651056"/>
            <a:ext cx="9464040" cy="355588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2E4CF4C5-D0A2-4377-B32B-E6DDEB3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657" y="6339236"/>
            <a:ext cx="59388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424CE9C1-3525-4EEC-85CF-94FAEF77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6314724"/>
            <a:ext cx="35007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3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75ECB4-1880-42BC-8F13-75A4BE98D7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699" y="1903174"/>
            <a:ext cx="7341730" cy="3450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71C4A-2787-4F20-9AFA-8EDE2EB2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3EA30D-E4EF-414A-AE41-3DF33604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9978" y="5805848"/>
            <a:ext cx="35007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3E43A-3274-4FA7-923A-A1CA2EF9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28" y="5805849"/>
            <a:ext cx="59388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3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E6441E6-E626-4812-90FB-453BFF0F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220" y="639571"/>
            <a:ext cx="7709230" cy="487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344DD75-6CC8-4C8F-B9B4-AB8710A4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7747" y="5694032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A68714-85EA-4C05-939F-DA518205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48633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5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8C90C5-FAC5-4E55-A171-66429013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6" y="826304"/>
            <a:ext cx="8183011" cy="49185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BEDAF0-01DD-4836-8349-EC1360AA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5789" y="5744817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8BFDDC-C33D-499A-B84B-7E79BD8E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44817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B7326E-D52B-4B09-A1D4-D872ADE0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210037"/>
            <a:ext cx="10346635" cy="54353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154428-A984-4D67-8DC8-717AD04A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7624" y="5826699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486CF2-7F47-4D11-BB06-13D603DB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26700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C6B6A-72E7-4A4D-9737-CB9086D4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94" y="640081"/>
            <a:ext cx="373117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COMPETITIVE POSITION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 AND AVAILABILITY OF KEY INPUTS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0D37096D-9C17-45A5-BAA4-6542C184D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859891"/>
            <a:ext cx="6891189" cy="451717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E4388456-4233-40AF-8F8B-2552DE31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7625" y="5732721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8421EB1-1F10-4B99-A036-E4FA9F7B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698927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4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136D3A-C454-49BE-BBD8-007919C7F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28" y="966579"/>
            <a:ext cx="10905066" cy="40501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AEBCB4-2D13-49D5-8281-9B0DECC7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7868" y="5766010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A1809-2A3E-46C5-BAEB-E7BC9E63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66011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571043-4447-4A38-ACA3-BE31A215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00" y="186267"/>
            <a:ext cx="6735331" cy="557106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DD28158-7142-481C-9B85-A30A930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233" y="5760800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DDD3C0-826F-45B4-A397-2C56182F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79" y="5760800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925F07-B851-4266-BF94-3798D005F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66" y="0"/>
            <a:ext cx="4951268" cy="582433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1C65FD1-BD76-492F-892D-0DEEF8C4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1634" y="5747030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3C729E-89AA-4FD3-9F18-3E2D468A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64" y="5669729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2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49A327F4-265E-4ADF-846F-43514C425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767246"/>
              </p:ext>
            </p:extLst>
          </p:nvPr>
        </p:nvGraphicFramePr>
        <p:xfrm>
          <a:off x="643467" y="643467"/>
          <a:ext cx="10001342" cy="463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EB7EFF-4D62-475D-86CC-9A7D2E80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7868" y="5756071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5B4FD3-B41A-409F-A28F-4BE5DBC6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56072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6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C203A8-3C41-4486-AC12-720292FD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43467"/>
            <a:ext cx="8223956" cy="450953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E3A489-1B06-4019-83F0-8711AE7D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8172" y="5734878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80C189-1FA9-4A93-AED9-81C1B5C2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34879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B5B43C4-CE03-4EC6-A418-D6496BF72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9309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ar-EG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D71BBEC-2DF4-456A-BEBC-D5A670628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406A60-667A-4035-B1A0-8016A7C0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/>
              <a:t>03/02/2018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2954F8-1F6D-4806-92C5-4FF368D5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13th interregional meeting-LUXOR,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4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C4C628-18D7-4B92-9340-EE51E8DE5D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77" y="1412556"/>
            <a:ext cx="9951041" cy="40267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B941C-02EB-4595-9DCE-8C712502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56072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8BF0B6-5F0A-4CF4-A399-5BDAD759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56072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746292"/>
              </p:ext>
            </p:extLst>
          </p:nvPr>
        </p:nvGraphicFramePr>
        <p:xfrm>
          <a:off x="2402489" y="495299"/>
          <a:ext cx="7232651" cy="511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213D5B-501D-434C-AD9E-3FBAE9E7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1307" y="5784095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06D78B3-7555-46B3-BC72-474F2238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79" y="5777623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BE6B1-E397-447A-8C4F-24631D7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70" y="435157"/>
            <a:ext cx="9603275" cy="567081"/>
          </a:xfrm>
        </p:spPr>
        <p:txBody>
          <a:bodyPr/>
          <a:lstStyle/>
          <a:p>
            <a:r>
              <a:rPr lang="en-US" dirty="0"/>
              <a:t>CURRENT VARIETIES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1D72A0-C0CF-43FE-93F8-8CF7E96A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9F7E7F-C4B3-40EF-9352-A93211CF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4" y="2015732"/>
            <a:ext cx="10262147" cy="407504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8D0EBA-B823-4B95-9425-2849244E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78060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E3C9D-46BD-4B6D-9C17-233A04B8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78061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6177C-0F7E-4BAA-99C3-766F8568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latin typeface="+mj-lt"/>
                <a:ea typeface="+mj-ea"/>
                <a:cs typeface="+mj-cs"/>
              </a:rPr>
              <a:t>NEW VARIETIES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85722AAE-C07D-4622-A140-A576B7FC5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461" y="1924074"/>
            <a:ext cx="10905066" cy="33260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B7DDC5-7BB2-424B-808C-12FF57E9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85889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C11789-75F7-4245-A44A-71F28FD0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74" y="5743021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9814" y="0"/>
            <a:ext cx="58324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414" y="1989138"/>
            <a:ext cx="518477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5414" y="2565400"/>
            <a:ext cx="50895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5414" y="3141663"/>
            <a:ext cx="49926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5414" y="3716339"/>
            <a:ext cx="4992687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35414" y="4292600"/>
            <a:ext cx="56165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760" y="1811083"/>
            <a:ext cx="109118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The new capacity will be set up to operate to efficient lint conversion rates and to the highest quality standards.</a:t>
            </a:r>
          </a:p>
          <a:p>
            <a:r>
              <a:rPr lang="en-US" sz="2400" dirty="0">
                <a:latin typeface="Arial" panose="020B0604020202020204" pitchFamily="34" charset="0"/>
              </a:rPr>
              <a:t> </a:t>
            </a:r>
          </a:p>
          <a:p>
            <a:r>
              <a:rPr lang="en-US" sz="2400" dirty="0">
                <a:latin typeface="Arial" panose="020B0604020202020204" pitchFamily="34" charset="0"/>
              </a:rPr>
              <a:t>Those standards are critically important and refer to:</a:t>
            </a:r>
          </a:p>
          <a:p>
            <a:pPr marL="465138" indent="-2413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Control of fiber damage</a:t>
            </a:r>
          </a:p>
          <a:p>
            <a:pPr marL="465138" indent="-2413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Elimination of contamination</a:t>
            </a:r>
          </a:p>
          <a:p>
            <a:pPr marL="465138" indent="-2413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Minimizing residual trash,</a:t>
            </a:r>
          </a:p>
          <a:p>
            <a:pPr marL="465138" indent="-2413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HVI bale certification and traceability systems from field to bale</a:t>
            </a:r>
          </a:p>
          <a:p>
            <a:pPr algn="r" rtl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735" y="10367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Cotton Ginning Sector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919256-84DB-4105-A06F-94D01D23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1285" y="5745779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46364B-E386-4CCA-8594-098431A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45779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9814" y="0"/>
            <a:ext cx="58324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414" y="1989138"/>
            <a:ext cx="518477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5414" y="2565400"/>
            <a:ext cx="50895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5414" y="3141663"/>
            <a:ext cx="49926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5414" y="3716339"/>
            <a:ext cx="4992687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35414" y="4292600"/>
            <a:ext cx="56165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8561" y="1834525"/>
            <a:ext cx="10698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</a:rPr>
              <a:t>The field to bale cotton traceable system will have identifying barcode with the following fibre quality and bale data:</a:t>
            </a:r>
            <a:endParaRPr lang="en-US" sz="2000" dirty="0">
              <a:latin typeface="Arial" panose="020B0604020202020204" pitchFamily="34" charset="0"/>
            </a:endParaRP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Cotton variety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Name of cotton ginnery and location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Lot number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Numbers of bales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Bale number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CATGO lot number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Cotton grade “GATGO”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Date of gin</a:t>
            </a:r>
          </a:p>
          <a:p>
            <a:pPr marL="690563" indent="-354013">
              <a:buFont typeface="Arial" panose="020B0604020202020204" pitchFamily="34" charset="0"/>
              <a:buChar char="•"/>
              <a:tabLst>
                <a:tab pos="977900" algn="l"/>
              </a:tabLst>
            </a:pPr>
            <a:r>
              <a:rPr lang="en-US" sz="2000" dirty="0">
                <a:latin typeface="Arial" panose="020B0604020202020204" pitchFamily="34" charset="0"/>
              </a:rPr>
              <a:t>HVI data results; UHML, UI, Strength, Elongation, Micronaire, SFI, and Color attribute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2345" y="13510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Cotton Ginning Sector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5EC13A-9608-45B0-84C4-445E6EBF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778" y="5734061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3D6946-0119-4F2A-A445-AFE83D5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05499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6360" y="857250"/>
            <a:ext cx="4374356" cy="48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561" y="2349104"/>
            <a:ext cx="3888581" cy="43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5560" y="2781300"/>
            <a:ext cx="3817144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5561" y="3213497"/>
            <a:ext cx="374451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5561" y="3644504"/>
            <a:ext cx="3744515" cy="3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5561" y="4076700"/>
            <a:ext cx="4212431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40878" y="33223"/>
            <a:ext cx="4893469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endParaRPr lang="ar-EG" sz="3300" dirty="0">
              <a:latin typeface="Calibri" panose="020F0502020204030204" pitchFamily="34" charset="0"/>
              <a:ea typeface="Majalla UI"/>
              <a:cs typeface="Majalla UI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87777" y="103565"/>
            <a:ext cx="8940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/>
              <a:t>Cotton Ginning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 descr="Image result for cotton bale lab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3EBE70-30A5-49A5-93BE-1B7734B6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3870" y="5772729"/>
            <a:ext cx="3500715" cy="309201"/>
          </a:xfrm>
        </p:spPr>
        <p:txBody>
          <a:bodyPr/>
          <a:lstStyle/>
          <a:p>
            <a:r>
              <a:rPr lang="ar-EG" b="1">
                <a:solidFill>
                  <a:schemeClr val="tx1"/>
                </a:solidFill>
              </a:rPr>
              <a:t>03/02/2018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C4EE45-8927-4ECC-BD61-0619BBB9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66378"/>
            <a:ext cx="5938836" cy="30920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13th interregional meeting-LUXOR, EGYPT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7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393</TotalTime>
  <Words>482</Words>
  <Application>Microsoft Macintosh PowerPoint</Application>
  <PresentationFormat>Custom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Gallery</vt:lpstr>
      <vt:lpstr>The cotton and spinning sectors of Egypt</vt:lpstr>
      <vt:lpstr>PowerPoint Presentation</vt:lpstr>
      <vt:lpstr>PowerPoint Presentation</vt:lpstr>
      <vt:lpstr>PowerPoint Presentation</vt:lpstr>
      <vt:lpstr>CURRENT VARIETIES</vt:lpstr>
      <vt:lpstr>NEW VARIETIES</vt:lpstr>
      <vt:lpstr>PowerPoint Presentation</vt:lpstr>
      <vt:lpstr>PowerPoint Presentation</vt:lpstr>
      <vt:lpstr>PowerPoint Presentation</vt:lpstr>
      <vt:lpstr>PowerPoint Presentation</vt:lpstr>
      <vt:lpstr>Egyptian textile industries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COMPETITIVE POSITION   COST AND AVAILABILITY OF KEY INPUTS    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Dr. Mohamed A. Negm</dc:creator>
  <cp:keywords/>
  <dc:description/>
  <cp:lastModifiedBy>Keshav Kranthi</cp:lastModifiedBy>
  <cp:revision>36</cp:revision>
  <dcterms:created xsi:type="dcterms:W3CDTF">2017-08-13T10:17:23Z</dcterms:created>
  <dcterms:modified xsi:type="dcterms:W3CDTF">2018-02-16T20:47:52Z</dcterms:modified>
  <cp:category/>
</cp:coreProperties>
</file>