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1"/>
  </p:notesMasterIdLst>
  <p:sldIdLst>
    <p:sldId id="259" r:id="rId3"/>
    <p:sldId id="260" r:id="rId4"/>
    <p:sldId id="261" r:id="rId5"/>
    <p:sldId id="262" r:id="rId6"/>
    <p:sldId id="263" r:id="rId7"/>
    <p:sldId id="264" r:id="rId8"/>
    <p:sldId id="265" r:id="rId9"/>
    <p:sldId id="266" r:id="rId10"/>
    <p:sldId id="267" r:id="rId11"/>
    <p:sldId id="277" r:id="rId12"/>
    <p:sldId id="268" r:id="rId13"/>
    <p:sldId id="269" r:id="rId14"/>
    <p:sldId id="270" r:id="rId15"/>
    <p:sldId id="274" r:id="rId16"/>
    <p:sldId id="271" r:id="rId17"/>
    <p:sldId id="276"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5" autoAdjust="0"/>
    <p:restoredTop sz="94660"/>
  </p:normalViewPr>
  <p:slideViewPr>
    <p:cSldViewPr snapToGrid="0">
      <p:cViewPr varScale="1">
        <p:scale>
          <a:sx n="131" d="100"/>
          <a:sy n="131" d="100"/>
        </p:scale>
        <p:origin x="1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a:latin typeface="Arial" panose="020B0604020202020204" pitchFamily="34" charset="0"/>
                <a:cs typeface="Arial" panose="020B0604020202020204" pitchFamily="34" charset="0"/>
              </a:rPr>
              <a:t>Cotton Production 2004-2013 </a:t>
            </a:r>
            <a:r>
              <a:rPr lang="en-US" sz="1050" dirty="0">
                <a:latin typeface="Arial" panose="020B0604020202020204" pitchFamily="34" charset="0"/>
                <a:cs typeface="Arial" panose="020B0604020202020204" pitchFamily="34" charset="0"/>
              </a:rPr>
              <a:t>[</a:t>
            </a:r>
            <a:r>
              <a:rPr lang="en-ZW" sz="1050" b="1" i="1" u="none" strike="noStrike" cap="none" baseline="0" dirty="0">
                <a:effectLst/>
                <a:latin typeface="Arial" panose="020B0604020202020204" pitchFamily="34" charset="0"/>
                <a:cs typeface="Arial" panose="020B0604020202020204" pitchFamily="34" charset="0"/>
              </a:rPr>
              <a:t>Ministry of Industry and Commerce, 2014</a:t>
            </a:r>
            <a:r>
              <a:rPr lang="en-US" sz="1050" dirty="0">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'[Chart in Microsoft PowerPoint]Sheet1'!$B$18:$B$27</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'[Chart in Microsoft PowerPoint]Sheet1'!$C$18:$C$27</c:f>
              <c:numCache>
                <c:formatCode>General</c:formatCode>
                <c:ptCount val="10"/>
                <c:pt idx="0">
                  <c:v>320</c:v>
                </c:pt>
                <c:pt idx="1">
                  <c:v>200</c:v>
                </c:pt>
                <c:pt idx="2">
                  <c:v>260</c:v>
                </c:pt>
                <c:pt idx="3">
                  <c:v>250</c:v>
                </c:pt>
                <c:pt idx="4">
                  <c:v>248</c:v>
                </c:pt>
                <c:pt idx="5">
                  <c:v>245</c:v>
                </c:pt>
                <c:pt idx="6">
                  <c:v>251</c:v>
                </c:pt>
                <c:pt idx="7">
                  <c:v>300</c:v>
                </c:pt>
                <c:pt idx="8">
                  <c:v>200</c:v>
                </c:pt>
                <c:pt idx="9">
                  <c:v>149</c:v>
                </c:pt>
              </c:numCache>
            </c:numRef>
          </c:yVal>
          <c:smooth val="0"/>
          <c:extLst>
            <c:ext xmlns:c16="http://schemas.microsoft.com/office/drawing/2014/chart" uri="{C3380CC4-5D6E-409C-BE32-E72D297353CC}">
              <c16:uniqueId val="{00000000-B169-DA48-AF0B-B88392D24A95}"/>
            </c:ext>
          </c:extLst>
        </c:ser>
        <c:dLbls>
          <c:showLegendKey val="0"/>
          <c:showVal val="0"/>
          <c:showCatName val="0"/>
          <c:showSerName val="0"/>
          <c:showPercent val="0"/>
          <c:showBubbleSize val="0"/>
        </c:dLbls>
        <c:axId val="-167854672"/>
        <c:axId val="-167850864"/>
      </c:scatterChart>
      <c:valAx>
        <c:axId val="-167854672"/>
        <c:scaling>
          <c:orientation val="minMax"/>
          <c:max val="2013"/>
          <c:min val="2004"/>
        </c:scaling>
        <c:delete val="0"/>
        <c:axPos val="b"/>
        <c:title>
          <c:tx>
            <c:rich>
              <a:bodyPr rot="0" spcFirstLastPara="1" vertOverflow="ellipsis" vert="horz" wrap="square" anchor="ctr" anchorCtr="1"/>
              <a:lstStyle/>
              <a:p>
                <a:pPr>
                  <a:defRPr sz="1400" b="1"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Year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167850864"/>
        <c:crosses val="autoZero"/>
        <c:crossBetween val="midCat"/>
      </c:valAx>
      <c:valAx>
        <c:axId val="-167850864"/>
        <c:scaling>
          <c:orientation val="minMax"/>
          <c:max val="330"/>
          <c:min val="140"/>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Tons, thousands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167854672"/>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bg1"/>
      </a:solidFill>
      <a:round/>
    </a:ln>
    <a:effectLst/>
    <a:scene3d>
      <a:camera prst="orthographicFront"/>
      <a:lightRig rig="threePt" dir="t"/>
    </a:scene3d>
    <a:sp3d>
      <a:bevelT/>
    </a:sp3d>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F3CA1-D55C-430F-83A6-E67DC6AB89F8}"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D5B2A65B-45BA-4A70-AF07-CD4D28E49650}">
      <dgm:prSet phldrT="[Text]"/>
      <dgm:spPr/>
      <dgm:t>
        <a:bodyPr/>
        <a:lstStyle/>
        <a:p>
          <a:r>
            <a:rPr lang="en-GB" dirty="0">
              <a:solidFill>
                <a:schemeClr val="tx1"/>
              </a:solidFill>
            </a:rPr>
            <a:t>Transportation</a:t>
          </a:r>
        </a:p>
      </dgm:t>
    </dgm:pt>
    <dgm:pt modelId="{4A4D675F-1B55-43DC-8822-03572003465B}" type="parTrans" cxnId="{EE273539-BE90-41A5-B40C-0EC15A838A19}">
      <dgm:prSet/>
      <dgm:spPr/>
      <dgm:t>
        <a:bodyPr/>
        <a:lstStyle/>
        <a:p>
          <a:endParaRPr lang="en-GB"/>
        </a:p>
      </dgm:t>
    </dgm:pt>
    <dgm:pt modelId="{B71D3D8A-453B-47B6-9D35-D310B7783F26}" type="sibTrans" cxnId="{EE273539-BE90-41A5-B40C-0EC15A838A19}">
      <dgm:prSet/>
      <dgm:spPr/>
      <dgm:t>
        <a:bodyPr/>
        <a:lstStyle/>
        <a:p>
          <a:endParaRPr lang="en-GB"/>
        </a:p>
      </dgm:t>
    </dgm:pt>
    <dgm:pt modelId="{96D339B9-3458-4697-9204-0DCE068F5878}">
      <dgm:prSet phldrT="[Text]"/>
      <dgm:spPr/>
      <dgm:t>
        <a:bodyPr/>
        <a:lstStyle/>
        <a:p>
          <a:r>
            <a:rPr lang="en-GB" dirty="0">
              <a:solidFill>
                <a:schemeClr val="tx1"/>
              </a:solidFill>
            </a:rPr>
            <a:t>Retting</a:t>
          </a:r>
        </a:p>
      </dgm:t>
    </dgm:pt>
    <dgm:pt modelId="{C3ADA2CC-1B91-4CCB-9FBD-9E8D4D53906C}" type="parTrans" cxnId="{3BB8C014-07B8-4849-BCB8-668C48034242}">
      <dgm:prSet/>
      <dgm:spPr/>
      <dgm:t>
        <a:bodyPr/>
        <a:lstStyle/>
        <a:p>
          <a:endParaRPr lang="en-GB"/>
        </a:p>
      </dgm:t>
    </dgm:pt>
    <dgm:pt modelId="{838E5C6A-CDC4-4F65-AE31-B86D19DF3F3C}" type="sibTrans" cxnId="{3BB8C014-07B8-4849-BCB8-668C48034242}">
      <dgm:prSet/>
      <dgm:spPr/>
      <dgm:t>
        <a:bodyPr/>
        <a:lstStyle/>
        <a:p>
          <a:endParaRPr lang="en-GB"/>
        </a:p>
      </dgm:t>
    </dgm:pt>
    <dgm:pt modelId="{29CC0E5A-4E30-4D99-B315-84A756C4C348}" type="pres">
      <dgm:prSet presAssocID="{170F3CA1-D55C-430F-83A6-E67DC6AB89F8}" presName="Name0" presStyleCnt="0">
        <dgm:presLayoutVars>
          <dgm:dir/>
          <dgm:resizeHandles val="exact"/>
        </dgm:presLayoutVars>
      </dgm:prSet>
      <dgm:spPr/>
    </dgm:pt>
    <dgm:pt modelId="{CDD8FB44-C6F1-49C6-A78B-B88B1B94B845}" type="pres">
      <dgm:prSet presAssocID="{D5B2A65B-45BA-4A70-AF07-CD4D28E49650}" presName="composite" presStyleCnt="0"/>
      <dgm:spPr/>
    </dgm:pt>
    <dgm:pt modelId="{EC4389B1-BCCF-4491-AA76-6120DDEF745C}" type="pres">
      <dgm:prSet presAssocID="{D5B2A65B-45BA-4A70-AF07-CD4D28E49650}" presName="rect1" presStyleLbl="bgShp" presStyleIdx="0" presStyleCnt="2" custScaleX="130480" custScaleY="11584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B4ADAFA-E7E4-43AB-A9AE-27BB2FBA8501}" type="pres">
      <dgm:prSet presAssocID="{D5B2A65B-45BA-4A70-AF07-CD4D28E49650}" presName="rect2" presStyleLbl="trBgShp" presStyleIdx="0" presStyleCnt="2">
        <dgm:presLayoutVars>
          <dgm:bulletEnabled val="1"/>
        </dgm:presLayoutVars>
      </dgm:prSet>
      <dgm:spPr/>
    </dgm:pt>
    <dgm:pt modelId="{8C66FA67-4DFF-4291-901D-0C7BF82DE62A}" type="pres">
      <dgm:prSet presAssocID="{B71D3D8A-453B-47B6-9D35-D310B7783F26}" presName="sibTrans" presStyleCnt="0"/>
      <dgm:spPr/>
    </dgm:pt>
    <dgm:pt modelId="{BC6EBD84-B079-49A1-BD69-D08910ABCA04}" type="pres">
      <dgm:prSet presAssocID="{96D339B9-3458-4697-9204-0DCE068F5878}" presName="composite" presStyleCnt="0"/>
      <dgm:spPr/>
    </dgm:pt>
    <dgm:pt modelId="{B3613278-A09B-4176-8AA2-8A4833441F79}" type="pres">
      <dgm:prSet presAssocID="{96D339B9-3458-4697-9204-0DCE068F5878}" presName="rect1" presStyleLbl="bgShp" presStyleIdx="1" presStyleCnt="2" custScaleX="126004" custScaleY="13047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CA9E8BC-8A54-4657-9D50-F0E5793CC0AC}" type="pres">
      <dgm:prSet presAssocID="{96D339B9-3458-4697-9204-0DCE068F5878}" presName="rect2" presStyleLbl="trBgShp" presStyleIdx="1" presStyleCnt="2">
        <dgm:presLayoutVars>
          <dgm:bulletEnabled val="1"/>
        </dgm:presLayoutVars>
      </dgm:prSet>
      <dgm:spPr/>
    </dgm:pt>
  </dgm:ptLst>
  <dgm:cxnLst>
    <dgm:cxn modelId="{3BB8C014-07B8-4849-BCB8-668C48034242}" srcId="{170F3CA1-D55C-430F-83A6-E67DC6AB89F8}" destId="{96D339B9-3458-4697-9204-0DCE068F5878}" srcOrd="1" destOrd="0" parTransId="{C3ADA2CC-1B91-4CCB-9FBD-9E8D4D53906C}" sibTransId="{838E5C6A-CDC4-4F65-AE31-B86D19DF3F3C}"/>
    <dgm:cxn modelId="{EE273539-BE90-41A5-B40C-0EC15A838A19}" srcId="{170F3CA1-D55C-430F-83A6-E67DC6AB89F8}" destId="{D5B2A65B-45BA-4A70-AF07-CD4D28E49650}" srcOrd="0" destOrd="0" parTransId="{4A4D675F-1B55-43DC-8822-03572003465B}" sibTransId="{B71D3D8A-453B-47B6-9D35-D310B7783F26}"/>
    <dgm:cxn modelId="{A3D93696-E22D-4F98-8604-9AF12D57C617}" type="presOf" srcId="{D5B2A65B-45BA-4A70-AF07-CD4D28E49650}" destId="{4B4ADAFA-E7E4-43AB-A9AE-27BB2FBA8501}" srcOrd="0" destOrd="0" presId="urn:microsoft.com/office/officeart/2008/layout/BendingPictureSemiTransparentText"/>
    <dgm:cxn modelId="{E9897ACE-4A5D-4D3F-925F-626BD444D4EC}" type="presOf" srcId="{96D339B9-3458-4697-9204-0DCE068F5878}" destId="{6CA9E8BC-8A54-4657-9D50-F0E5793CC0AC}" srcOrd="0" destOrd="0" presId="urn:microsoft.com/office/officeart/2008/layout/BendingPictureSemiTransparentText"/>
    <dgm:cxn modelId="{72840CE3-D527-48B3-A1DA-9A3B1A503621}" type="presOf" srcId="{170F3CA1-D55C-430F-83A6-E67DC6AB89F8}" destId="{29CC0E5A-4E30-4D99-B315-84A756C4C348}" srcOrd="0" destOrd="0" presId="urn:microsoft.com/office/officeart/2008/layout/BendingPictureSemiTransparentText"/>
    <dgm:cxn modelId="{15846AD0-8961-4B06-9762-F1A0F2A3CF2B}" type="presParOf" srcId="{29CC0E5A-4E30-4D99-B315-84A756C4C348}" destId="{CDD8FB44-C6F1-49C6-A78B-B88B1B94B845}" srcOrd="0" destOrd="0" presId="urn:microsoft.com/office/officeart/2008/layout/BendingPictureSemiTransparentText"/>
    <dgm:cxn modelId="{34FDFB6D-A0C0-4E08-8E9E-277B3823B582}" type="presParOf" srcId="{CDD8FB44-C6F1-49C6-A78B-B88B1B94B845}" destId="{EC4389B1-BCCF-4491-AA76-6120DDEF745C}" srcOrd="0" destOrd="0" presId="urn:microsoft.com/office/officeart/2008/layout/BendingPictureSemiTransparentText"/>
    <dgm:cxn modelId="{33BB108D-F5D9-4F6A-B37B-E9C5CA1F175C}" type="presParOf" srcId="{CDD8FB44-C6F1-49C6-A78B-B88B1B94B845}" destId="{4B4ADAFA-E7E4-43AB-A9AE-27BB2FBA8501}" srcOrd="1" destOrd="0" presId="urn:microsoft.com/office/officeart/2008/layout/BendingPictureSemiTransparentText"/>
    <dgm:cxn modelId="{4421A7A2-733F-4359-8BB1-5A5435104F5D}" type="presParOf" srcId="{29CC0E5A-4E30-4D99-B315-84A756C4C348}" destId="{8C66FA67-4DFF-4291-901D-0C7BF82DE62A}" srcOrd="1" destOrd="0" presId="urn:microsoft.com/office/officeart/2008/layout/BendingPictureSemiTransparentText"/>
    <dgm:cxn modelId="{78C03050-E6C5-49C5-A729-95E01415347D}" type="presParOf" srcId="{29CC0E5A-4E30-4D99-B315-84A756C4C348}" destId="{BC6EBD84-B079-49A1-BD69-D08910ABCA04}" srcOrd="2" destOrd="0" presId="urn:microsoft.com/office/officeart/2008/layout/BendingPictureSemiTransparentText"/>
    <dgm:cxn modelId="{21BDC302-E1EA-49BE-9831-79A18ADBADD6}" type="presParOf" srcId="{BC6EBD84-B079-49A1-BD69-D08910ABCA04}" destId="{B3613278-A09B-4176-8AA2-8A4833441F79}" srcOrd="0" destOrd="0" presId="urn:microsoft.com/office/officeart/2008/layout/BendingPictureSemiTransparentText"/>
    <dgm:cxn modelId="{F7E9DA87-EDBE-4A9E-90BA-EFBCCA3564F8}" type="presParOf" srcId="{BC6EBD84-B079-49A1-BD69-D08910ABCA04}" destId="{6CA9E8BC-8A54-4657-9D50-F0E5793CC0AC}"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C6AE1-1B12-4FBD-B538-CD190C6F66CA}" type="doc">
      <dgm:prSet loTypeId="urn:microsoft.com/office/officeart/2008/layout/CaptionedPictures" loCatId="picture" qsTypeId="urn:microsoft.com/office/officeart/2005/8/quickstyle/simple2" qsCatId="simple" csTypeId="urn:microsoft.com/office/officeart/2005/8/colors/accent1_2" csCatId="accent1" phldr="1"/>
      <dgm:spPr/>
    </dgm:pt>
    <dgm:pt modelId="{7D533983-58B8-4B98-B3C5-0606371A0550}">
      <dgm:prSet phldrT="[Text]"/>
      <dgm:spPr/>
      <dgm:t>
        <a:bodyPr/>
        <a:lstStyle/>
        <a:p>
          <a:r>
            <a:rPr lang="en-GB" dirty="0">
              <a:latin typeface="Arial" panose="020B0604020202020204" pitchFamily="34" charset="0"/>
              <a:cs typeface="Arial" panose="020B0604020202020204" pitchFamily="34" charset="0"/>
            </a:rPr>
            <a:t>Decortication</a:t>
          </a:r>
        </a:p>
      </dgm:t>
    </dgm:pt>
    <dgm:pt modelId="{B96F634C-A4E5-48AA-95F1-D6E8728388F5}" type="parTrans" cxnId="{611442C4-993C-43AB-949D-0BDBC647BE8C}">
      <dgm:prSet/>
      <dgm:spPr/>
      <dgm:t>
        <a:bodyPr/>
        <a:lstStyle/>
        <a:p>
          <a:endParaRPr lang="en-GB"/>
        </a:p>
      </dgm:t>
    </dgm:pt>
    <dgm:pt modelId="{184CD50E-B2F0-4183-B270-2287C75D0423}" type="sibTrans" cxnId="{611442C4-993C-43AB-949D-0BDBC647BE8C}">
      <dgm:prSet/>
      <dgm:spPr/>
      <dgm:t>
        <a:bodyPr/>
        <a:lstStyle/>
        <a:p>
          <a:endParaRPr lang="en-GB"/>
        </a:p>
      </dgm:t>
    </dgm:pt>
    <dgm:pt modelId="{F3322F29-47F6-4132-ABFA-3816F94A9B11}">
      <dgm:prSet phldrT="[Text]"/>
      <dgm:spPr/>
      <dgm:t>
        <a:bodyPr/>
        <a:lstStyle/>
        <a:p>
          <a:r>
            <a:rPr lang="en-GB" dirty="0" err="1"/>
            <a:t>Shive</a:t>
          </a:r>
          <a:endParaRPr lang="en-GB" dirty="0"/>
        </a:p>
      </dgm:t>
    </dgm:pt>
    <dgm:pt modelId="{3EFBDF4B-F3C1-413C-8E52-F9F516BC6370}" type="parTrans" cxnId="{0EEBA269-53CB-41CD-90B4-C5296C2FC8A1}">
      <dgm:prSet/>
      <dgm:spPr/>
      <dgm:t>
        <a:bodyPr/>
        <a:lstStyle/>
        <a:p>
          <a:endParaRPr lang="en-GB"/>
        </a:p>
      </dgm:t>
    </dgm:pt>
    <dgm:pt modelId="{990F8639-D4C8-4B0D-A7FE-AB2047012F6E}" type="sibTrans" cxnId="{0EEBA269-53CB-41CD-90B4-C5296C2FC8A1}">
      <dgm:prSet/>
      <dgm:spPr/>
      <dgm:t>
        <a:bodyPr/>
        <a:lstStyle/>
        <a:p>
          <a:endParaRPr lang="en-GB"/>
        </a:p>
      </dgm:t>
    </dgm:pt>
    <dgm:pt modelId="{D1DC534E-C45A-47E7-A1D5-12DE022CD52F}">
      <dgm:prSet phldrT="[Text]"/>
      <dgm:spPr/>
      <dgm:t>
        <a:bodyPr/>
        <a:lstStyle/>
        <a:p>
          <a:r>
            <a:rPr lang="en-GB" dirty="0"/>
            <a:t>Segmentation</a:t>
          </a:r>
        </a:p>
      </dgm:t>
    </dgm:pt>
    <dgm:pt modelId="{70340DB2-ABCF-4D77-9282-84B6103300E7}" type="parTrans" cxnId="{125EFE60-B331-4A4C-A380-32A0BECF1CCB}">
      <dgm:prSet/>
      <dgm:spPr/>
      <dgm:t>
        <a:bodyPr/>
        <a:lstStyle/>
        <a:p>
          <a:endParaRPr lang="en-GB"/>
        </a:p>
      </dgm:t>
    </dgm:pt>
    <dgm:pt modelId="{7871EA25-197B-4022-A3CA-6B9AE6998939}" type="sibTrans" cxnId="{125EFE60-B331-4A4C-A380-32A0BECF1CCB}">
      <dgm:prSet/>
      <dgm:spPr/>
      <dgm:t>
        <a:bodyPr/>
        <a:lstStyle/>
        <a:p>
          <a:endParaRPr lang="en-GB"/>
        </a:p>
      </dgm:t>
    </dgm:pt>
    <dgm:pt modelId="{49854AB6-707C-4562-90D1-8F588FCB6F55}" type="pres">
      <dgm:prSet presAssocID="{250C6AE1-1B12-4FBD-B538-CD190C6F66CA}" presName="Name0" presStyleCnt="0">
        <dgm:presLayoutVars>
          <dgm:chMax/>
          <dgm:chPref/>
          <dgm:dir/>
        </dgm:presLayoutVars>
      </dgm:prSet>
      <dgm:spPr/>
    </dgm:pt>
    <dgm:pt modelId="{8BE36860-BD95-4E61-96B8-649F985E2096}" type="pres">
      <dgm:prSet presAssocID="{7D533983-58B8-4B98-B3C5-0606371A0550}" presName="composite" presStyleCnt="0">
        <dgm:presLayoutVars>
          <dgm:chMax val="1"/>
          <dgm:chPref val="1"/>
        </dgm:presLayoutVars>
      </dgm:prSet>
      <dgm:spPr/>
    </dgm:pt>
    <dgm:pt modelId="{A6789894-A4A6-4D55-B730-0FD71078164F}" type="pres">
      <dgm:prSet presAssocID="{7D533983-58B8-4B98-B3C5-0606371A0550}" presName="Accent" presStyleLbl="trAlignAcc1" presStyleIdx="0" presStyleCnt="3">
        <dgm:presLayoutVars>
          <dgm:chMax val="0"/>
          <dgm:chPref val="0"/>
        </dgm:presLayoutVars>
      </dgm:prSet>
      <dgm:spPr/>
    </dgm:pt>
    <dgm:pt modelId="{ED0C7B2B-6783-4605-B5FE-60763E539476}" type="pres">
      <dgm:prSet presAssocID="{7D533983-58B8-4B98-B3C5-0606371A0550}" presName="Image" presStyleLbl="alignImgPlace1" presStyleIdx="0" presStyleCnt="3" custScaleY="107312">
        <dgm:presLayoutVars>
          <dgm:chMax val="0"/>
          <dgm:chPref val="0"/>
        </dgm:presLayoutVars>
      </dgm:prSet>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C53C6F28-AC67-46D9-8D2B-EB000B82E911}" type="pres">
      <dgm:prSet presAssocID="{7D533983-58B8-4B98-B3C5-0606371A0550}" presName="ChildComposite" presStyleCnt="0"/>
      <dgm:spPr/>
    </dgm:pt>
    <dgm:pt modelId="{217E9E7D-16A1-4BB0-92BA-4D00D172B4C2}" type="pres">
      <dgm:prSet presAssocID="{7D533983-58B8-4B98-B3C5-0606371A0550}" presName="Child" presStyleLbl="node1" presStyleIdx="0" presStyleCnt="0">
        <dgm:presLayoutVars>
          <dgm:chMax val="0"/>
          <dgm:chPref val="0"/>
          <dgm:bulletEnabled val="1"/>
        </dgm:presLayoutVars>
      </dgm:prSet>
      <dgm:spPr/>
    </dgm:pt>
    <dgm:pt modelId="{7EBCFB21-4D49-4C72-847A-4274E5E1F24B}" type="pres">
      <dgm:prSet presAssocID="{7D533983-58B8-4B98-B3C5-0606371A0550}" presName="Parent" presStyleLbl="revTx" presStyleIdx="0" presStyleCnt="3">
        <dgm:presLayoutVars>
          <dgm:chMax val="1"/>
          <dgm:chPref val="0"/>
          <dgm:bulletEnabled val="1"/>
        </dgm:presLayoutVars>
      </dgm:prSet>
      <dgm:spPr/>
    </dgm:pt>
    <dgm:pt modelId="{D73BC77B-2A9D-4508-89E9-2AD98845FCE0}" type="pres">
      <dgm:prSet presAssocID="{184CD50E-B2F0-4183-B270-2287C75D0423}" presName="sibTrans" presStyleCnt="0"/>
      <dgm:spPr/>
    </dgm:pt>
    <dgm:pt modelId="{A4953582-9C72-480B-A567-8094CF980387}" type="pres">
      <dgm:prSet presAssocID="{F3322F29-47F6-4132-ABFA-3816F94A9B11}" presName="composite" presStyleCnt="0">
        <dgm:presLayoutVars>
          <dgm:chMax val="1"/>
          <dgm:chPref val="1"/>
        </dgm:presLayoutVars>
      </dgm:prSet>
      <dgm:spPr/>
    </dgm:pt>
    <dgm:pt modelId="{DC4B18FD-AAD3-4304-BB05-538E93272049}" type="pres">
      <dgm:prSet presAssocID="{F3322F29-47F6-4132-ABFA-3816F94A9B11}" presName="Accent" presStyleLbl="trAlignAcc1" presStyleIdx="1" presStyleCnt="3">
        <dgm:presLayoutVars>
          <dgm:chMax val="0"/>
          <dgm:chPref val="0"/>
        </dgm:presLayoutVars>
      </dgm:prSet>
      <dgm:spPr/>
    </dgm:pt>
    <dgm:pt modelId="{FAE6BF79-A976-4DDA-ADD5-64D064D6901F}" type="pres">
      <dgm:prSet presAssocID="{F3322F29-47F6-4132-ABFA-3816F94A9B11}" presName="Image" presStyleLbl="alignImgPlace1" presStyleIdx="1" presStyleCnt="3" custScaleY="107312">
        <dgm:presLayoutVars>
          <dgm:chMax val="0"/>
          <dgm:chPref val="0"/>
        </dgm:presLayoutVars>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3955110-EFAE-4240-AE85-7F100DB93944}" type="pres">
      <dgm:prSet presAssocID="{F3322F29-47F6-4132-ABFA-3816F94A9B11}" presName="ChildComposite" presStyleCnt="0"/>
      <dgm:spPr/>
    </dgm:pt>
    <dgm:pt modelId="{6718735E-8220-4525-A9F6-962A661F72BB}" type="pres">
      <dgm:prSet presAssocID="{F3322F29-47F6-4132-ABFA-3816F94A9B11}" presName="Child" presStyleLbl="node1" presStyleIdx="0" presStyleCnt="0">
        <dgm:presLayoutVars>
          <dgm:chMax val="0"/>
          <dgm:chPref val="0"/>
          <dgm:bulletEnabled val="1"/>
        </dgm:presLayoutVars>
      </dgm:prSet>
      <dgm:spPr/>
    </dgm:pt>
    <dgm:pt modelId="{DDF1AB16-3E86-4718-9EAE-4AB4A62EF095}" type="pres">
      <dgm:prSet presAssocID="{F3322F29-47F6-4132-ABFA-3816F94A9B11}" presName="Parent" presStyleLbl="revTx" presStyleIdx="1" presStyleCnt="3">
        <dgm:presLayoutVars>
          <dgm:chMax val="1"/>
          <dgm:chPref val="0"/>
          <dgm:bulletEnabled val="1"/>
        </dgm:presLayoutVars>
      </dgm:prSet>
      <dgm:spPr/>
    </dgm:pt>
    <dgm:pt modelId="{8199F955-B242-4C16-A63C-3E90166D9CA3}" type="pres">
      <dgm:prSet presAssocID="{990F8639-D4C8-4B0D-A7FE-AB2047012F6E}" presName="sibTrans" presStyleCnt="0"/>
      <dgm:spPr/>
    </dgm:pt>
    <dgm:pt modelId="{900580DE-3C5E-4DFF-8009-87A4F1458E36}" type="pres">
      <dgm:prSet presAssocID="{D1DC534E-C45A-47E7-A1D5-12DE022CD52F}" presName="composite" presStyleCnt="0">
        <dgm:presLayoutVars>
          <dgm:chMax val="1"/>
          <dgm:chPref val="1"/>
        </dgm:presLayoutVars>
      </dgm:prSet>
      <dgm:spPr/>
    </dgm:pt>
    <dgm:pt modelId="{CEA95979-3CE4-4020-B37F-1427C4B7C334}" type="pres">
      <dgm:prSet presAssocID="{D1DC534E-C45A-47E7-A1D5-12DE022CD52F}" presName="Accent" presStyleLbl="trAlignAcc1" presStyleIdx="2" presStyleCnt="3">
        <dgm:presLayoutVars>
          <dgm:chMax val="0"/>
          <dgm:chPref val="0"/>
        </dgm:presLayoutVars>
      </dgm:prSet>
      <dgm:spPr/>
    </dgm:pt>
    <dgm:pt modelId="{E48A41D1-7851-4E37-A585-5B84C513030F}" type="pres">
      <dgm:prSet presAssocID="{D1DC534E-C45A-47E7-A1D5-12DE022CD52F}" presName="Image" presStyleLbl="alignImgPlace1" presStyleIdx="2" presStyleCnt="3" custScaleY="107312">
        <dgm:presLayoutVars>
          <dgm:chMax val="0"/>
          <dgm:chPref val="0"/>
        </dgm:presLayoutVars>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t="-4000" b="-4000"/>
          </a:stretch>
        </a:blipFill>
      </dgm:spPr>
    </dgm:pt>
    <dgm:pt modelId="{47369B02-9F09-4BE6-ADE1-983BE5601470}" type="pres">
      <dgm:prSet presAssocID="{D1DC534E-C45A-47E7-A1D5-12DE022CD52F}" presName="ChildComposite" presStyleCnt="0"/>
      <dgm:spPr/>
    </dgm:pt>
    <dgm:pt modelId="{5C09C56F-3EA1-4B9F-B0E8-A0BF165DDF7E}" type="pres">
      <dgm:prSet presAssocID="{D1DC534E-C45A-47E7-A1D5-12DE022CD52F}" presName="Child" presStyleLbl="node1" presStyleIdx="0" presStyleCnt="0">
        <dgm:presLayoutVars>
          <dgm:chMax val="0"/>
          <dgm:chPref val="0"/>
          <dgm:bulletEnabled val="1"/>
        </dgm:presLayoutVars>
      </dgm:prSet>
      <dgm:spPr/>
    </dgm:pt>
    <dgm:pt modelId="{52106B6D-B785-499C-80FA-9A68122B569D}" type="pres">
      <dgm:prSet presAssocID="{D1DC534E-C45A-47E7-A1D5-12DE022CD52F}" presName="Parent" presStyleLbl="revTx" presStyleIdx="2" presStyleCnt="3">
        <dgm:presLayoutVars>
          <dgm:chMax val="1"/>
          <dgm:chPref val="0"/>
          <dgm:bulletEnabled val="1"/>
        </dgm:presLayoutVars>
      </dgm:prSet>
      <dgm:spPr/>
    </dgm:pt>
  </dgm:ptLst>
  <dgm:cxnLst>
    <dgm:cxn modelId="{F7403800-7549-46AD-9A81-4729D0447109}" type="presOf" srcId="{F3322F29-47F6-4132-ABFA-3816F94A9B11}" destId="{DDF1AB16-3E86-4718-9EAE-4AB4A62EF095}" srcOrd="0" destOrd="0" presId="urn:microsoft.com/office/officeart/2008/layout/CaptionedPictures"/>
    <dgm:cxn modelId="{125EFE60-B331-4A4C-A380-32A0BECF1CCB}" srcId="{250C6AE1-1B12-4FBD-B538-CD190C6F66CA}" destId="{D1DC534E-C45A-47E7-A1D5-12DE022CD52F}" srcOrd="2" destOrd="0" parTransId="{70340DB2-ABCF-4D77-9282-84B6103300E7}" sibTransId="{7871EA25-197B-4022-A3CA-6B9AE6998939}"/>
    <dgm:cxn modelId="{3F47E561-B772-4193-BAB7-0018ACA87556}" type="presOf" srcId="{7D533983-58B8-4B98-B3C5-0606371A0550}" destId="{7EBCFB21-4D49-4C72-847A-4274E5E1F24B}" srcOrd="0" destOrd="0" presId="urn:microsoft.com/office/officeart/2008/layout/CaptionedPictures"/>
    <dgm:cxn modelId="{0EEBA269-53CB-41CD-90B4-C5296C2FC8A1}" srcId="{250C6AE1-1B12-4FBD-B538-CD190C6F66CA}" destId="{F3322F29-47F6-4132-ABFA-3816F94A9B11}" srcOrd="1" destOrd="0" parTransId="{3EFBDF4B-F3C1-413C-8E52-F9F516BC6370}" sibTransId="{990F8639-D4C8-4B0D-A7FE-AB2047012F6E}"/>
    <dgm:cxn modelId="{17452F72-4CBD-49F0-A5AF-31E8D873A4E2}" type="presOf" srcId="{D1DC534E-C45A-47E7-A1D5-12DE022CD52F}" destId="{52106B6D-B785-499C-80FA-9A68122B569D}" srcOrd="0" destOrd="0" presId="urn:microsoft.com/office/officeart/2008/layout/CaptionedPictures"/>
    <dgm:cxn modelId="{E99168C1-06C0-4BA4-8EF9-3880B34069A2}" type="presOf" srcId="{250C6AE1-1B12-4FBD-B538-CD190C6F66CA}" destId="{49854AB6-707C-4562-90D1-8F588FCB6F55}" srcOrd="0" destOrd="0" presId="urn:microsoft.com/office/officeart/2008/layout/CaptionedPictures"/>
    <dgm:cxn modelId="{611442C4-993C-43AB-949D-0BDBC647BE8C}" srcId="{250C6AE1-1B12-4FBD-B538-CD190C6F66CA}" destId="{7D533983-58B8-4B98-B3C5-0606371A0550}" srcOrd="0" destOrd="0" parTransId="{B96F634C-A4E5-48AA-95F1-D6E8728388F5}" sibTransId="{184CD50E-B2F0-4183-B270-2287C75D0423}"/>
    <dgm:cxn modelId="{D8D39527-F49D-4EA9-9BE7-DAEC1A5F035A}" type="presParOf" srcId="{49854AB6-707C-4562-90D1-8F588FCB6F55}" destId="{8BE36860-BD95-4E61-96B8-649F985E2096}" srcOrd="0" destOrd="0" presId="urn:microsoft.com/office/officeart/2008/layout/CaptionedPictures"/>
    <dgm:cxn modelId="{26A13D75-1084-439D-BEA3-68DF5488B252}" type="presParOf" srcId="{8BE36860-BD95-4E61-96B8-649F985E2096}" destId="{A6789894-A4A6-4D55-B730-0FD71078164F}" srcOrd="0" destOrd="0" presId="urn:microsoft.com/office/officeart/2008/layout/CaptionedPictures"/>
    <dgm:cxn modelId="{92B6252C-A063-4874-AEC1-D08B70CCA48E}" type="presParOf" srcId="{8BE36860-BD95-4E61-96B8-649F985E2096}" destId="{ED0C7B2B-6783-4605-B5FE-60763E539476}" srcOrd="1" destOrd="0" presId="urn:microsoft.com/office/officeart/2008/layout/CaptionedPictures"/>
    <dgm:cxn modelId="{56A44A48-DBD1-44A3-83F5-9E18E48E6C11}" type="presParOf" srcId="{8BE36860-BD95-4E61-96B8-649F985E2096}" destId="{C53C6F28-AC67-46D9-8D2B-EB000B82E911}" srcOrd="2" destOrd="0" presId="urn:microsoft.com/office/officeart/2008/layout/CaptionedPictures"/>
    <dgm:cxn modelId="{258D9C5B-94DC-4AA4-9049-917757535091}" type="presParOf" srcId="{C53C6F28-AC67-46D9-8D2B-EB000B82E911}" destId="{217E9E7D-16A1-4BB0-92BA-4D00D172B4C2}" srcOrd="0" destOrd="0" presId="urn:microsoft.com/office/officeart/2008/layout/CaptionedPictures"/>
    <dgm:cxn modelId="{353978DF-BA42-41CC-95C0-15F5A190D9D0}" type="presParOf" srcId="{C53C6F28-AC67-46D9-8D2B-EB000B82E911}" destId="{7EBCFB21-4D49-4C72-847A-4274E5E1F24B}" srcOrd="1" destOrd="0" presId="urn:microsoft.com/office/officeart/2008/layout/CaptionedPictures"/>
    <dgm:cxn modelId="{39FDCDF3-240F-4F73-89F5-0D6F0189BF13}" type="presParOf" srcId="{49854AB6-707C-4562-90D1-8F588FCB6F55}" destId="{D73BC77B-2A9D-4508-89E9-2AD98845FCE0}" srcOrd="1" destOrd="0" presId="urn:microsoft.com/office/officeart/2008/layout/CaptionedPictures"/>
    <dgm:cxn modelId="{07780DCA-A198-469C-BE09-98905A26EB0C}" type="presParOf" srcId="{49854AB6-707C-4562-90D1-8F588FCB6F55}" destId="{A4953582-9C72-480B-A567-8094CF980387}" srcOrd="2" destOrd="0" presId="urn:microsoft.com/office/officeart/2008/layout/CaptionedPictures"/>
    <dgm:cxn modelId="{B575F7E6-E802-4753-AAC7-A13913947A78}" type="presParOf" srcId="{A4953582-9C72-480B-A567-8094CF980387}" destId="{DC4B18FD-AAD3-4304-BB05-538E93272049}" srcOrd="0" destOrd="0" presId="urn:microsoft.com/office/officeart/2008/layout/CaptionedPictures"/>
    <dgm:cxn modelId="{261F8356-AB02-479C-A864-8BB7FE04F96E}" type="presParOf" srcId="{A4953582-9C72-480B-A567-8094CF980387}" destId="{FAE6BF79-A976-4DDA-ADD5-64D064D6901F}" srcOrd="1" destOrd="0" presId="urn:microsoft.com/office/officeart/2008/layout/CaptionedPictures"/>
    <dgm:cxn modelId="{2DE5D028-F64B-47B8-BBD8-332D236D8F8C}" type="presParOf" srcId="{A4953582-9C72-480B-A567-8094CF980387}" destId="{63955110-EFAE-4240-AE85-7F100DB93944}" srcOrd="2" destOrd="0" presId="urn:microsoft.com/office/officeart/2008/layout/CaptionedPictures"/>
    <dgm:cxn modelId="{58822700-9A96-49B7-8BCD-05D9EDAF1642}" type="presParOf" srcId="{63955110-EFAE-4240-AE85-7F100DB93944}" destId="{6718735E-8220-4525-A9F6-962A661F72BB}" srcOrd="0" destOrd="0" presId="urn:microsoft.com/office/officeart/2008/layout/CaptionedPictures"/>
    <dgm:cxn modelId="{84BD62A8-6C9D-4501-BBAA-9819607B9274}" type="presParOf" srcId="{63955110-EFAE-4240-AE85-7F100DB93944}" destId="{DDF1AB16-3E86-4718-9EAE-4AB4A62EF095}" srcOrd="1" destOrd="0" presId="urn:microsoft.com/office/officeart/2008/layout/CaptionedPictures"/>
    <dgm:cxn modelId="{25B80439-6C53-4C61-9432-0DA2C16BCAF3}" type="presParOf" srcId="{49854AB6-707C-4562-90D1-8F588FCB6F55}" destId="{8199F955-B242-4C16-A63C-3E90166D9CA3}" srcOrd="3" destOrd="0" presId="urn:microsoft.com/office/officeart/2008/layout/CaptionedPictures"/>
    <dgm:cxn modelId="{7251B385-9DEF-4ADB-92EA-92CE02F5CC6E}" type="presParOf" srcId="{49854AB6-707C-4562-90D1-8F588FCB6F55}" destId="{900580DE-3C5E-4DFF-8009-87A4F1458E36}" srcOrd="4" destOrd="0" presId="urn:microsoft.com/office/officeart/2008/layout/CaptionedPictures"/>
    <dgm:cxn modelId="{6BB7CF94-5148-481C-8471-CF794436A659}" type="presParOf" srcId="{900580DE-3C5E-4DFF-8009-87A4F1458E36}" destId="{CEA95979-3CE4-4020-B37F-1427C4B7C334}" srcOrd="0" destOrd="0" presId="urn:microsoft.com/office/officeart/2008/layout/CaptionedPictures"/>
    <dgm:cxn modelId="{ABFF8F49-1BA5-4683-8089-F8EE8937BF63}" type="presParOf" srcId="{900580DE-3C5E-4DFF-8009-87A4F1458E36}" destId="{E48A41D1-7851-4E37-A585-5B84C513030F}" srcOrd="1" destOrd="0" presId="urn:microsoft.com/office/officeart/2008/layout/CaptionedPictures"/>
    <dgm:cxn modelId="{D71523F8-B1AF-4AB5-9BE6-8DA3925DC721}" type="presParOf" srcId="{900580DE-3C5E-4DFF-8009-87A4F1458E36}" destId="{47369B02-9F09-4BE6-ADE1-983BE5601470}" srcOrd="2" destOrd="0" presId="urn:microsoft.com/office/officeart/2008/layout/CaptionedPictures"/>
    <dgm:cxn modelId="{9CCE630C-A3EB-4614-ACA0-A1585FA2F992}" type="presParOf" srcId="{47369B02-9F09-4BE6-ADE1-983BE5601470}" destId="{5C09C56F-3EA1-4B9F-B0E8-A0BF165DDF7E}" srcOrd="0" destOrd="0" presId="urn:microsoft.com/office/officeart/2008/layout/CaptionedPictures"/>
    <dgm:cxn modelId="{05A03844-0BC9-4583-8471-E1880F275D0D}" type="presParOf" srcId="{47369B02-9F09-4BE6-ADE1-983BE5601470}" destId="{52106B6D-B785-499C-80FA-9A68122B569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C2C22-AB63-431E-A738-1D4DAA2EB9FE}"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en-ZW"/>
        </a:p>
      </dgm:t>
    </dgm:pt>
    <dgm:pt modelId="{502CEA08-3B14-4C56-A862-5CE595545AF1}">
      <dgm:prSet/>
      <dgm:spPr/>
      <dgm:t>
        <a:bodyPr/>
        <a:lstStyle/>
        <a:p>
          <a:pPr rtl="0"/>
          <a:r>
            <a:rPr lang="en-ZW" dirty="0">
              <a:latin typeface="Arial" panose="020B0604020202020204" pitchFamily="34" charset="0"/>
              <a:cs typeface="Arial" panose="020B0604020202020204" pitchFamily="34" charset="0"/>
            </a:rPr>
            <a:t>Value addition to the cotton farming process. </a:t>
          </a:r>
        </a:p>
      </dgm:t>
    </dgm:pt>
    <dgm:pt modelId="{3D6D6344-2B73-48C1-AC44-6CE92538A0C8}" type="parTrans" cxnId="{71E30636-B7C8-4091-928E-2A2D730F5DFF}">
      <dgm:prSet/>
      <dgm:spPr/>
      <dgm:t>
        <a:bodyPr/>
        <a:lstStyle/>
        <a:p>
          <a:endParaRPr lang="en-ZW"/>
        </a:p>
      </dgm:t>
    </dgm:pt>
    <dgm:pt modelId="{699269F1-38C5-467A-8EAF-AB3A19F5196E}" type="sibTrans" cxnId="{71E30636-B7C8-4091-928E-2A2D730F5DFF}">
      <dgm:prSet/>
      <dgm:spPr/>
      <dgm:t>
        <a:bodyPr/>
        <a:lstStyle/>
        <a:p>
          <a:endParaRPr lang="en-ZW"/>
        </a:p>
      </dgm:t>
    </dgm:pt>
    <dgm:pt modelId="{2973DB3B-F7A6-47E1-9251-2239AD7A40EB}">
      <dgm:prSet/>
      <dgm:spPr/>
      <dgm:t>
        <a:bodyPr/>
        <a:lstStyle/>
        <a:p>
          <a:pPr rtl="0"/>
          <a:r>
            <a:rPr lang="en-ZW" dirty="0">
              <a:latin typeface="Arial" panose="020B0604020202020204" pitchFamily="34" charset="0"/>
              <a:cs typeface="Arial" panose="020B0604020202020204" pitchFamily="34" charset="0"/>
            </a:rPr>
            <a:t>Study can reduce pollution from burning these cotton stalks as waste</a:t>
          </a:r>
        </a:p>
      </dgm:t>
    </dgm:pt>
    <dgm:pt modelId="{9AF89BD1-DF17-4973-97FB-0794557B6124}" type="parTrans" cxnId="{6ECA0A5D-AEC2-485E-AF9F-29346355C5D8}">
      <dgm:prSet/>
      <dgm:spPr/>
      <dgm:t>
        <a:bodyPr/>
        <a:lstStyle/>
        <a:p>
          <a:endParaRPr lang="en-ZW"/>
        </a:p>
      </dgm:t>
    </dgm:pt>
    <dgm:pt modelId="{38290888-9D4D-4604-AA39-4642CA3F68E8}" type="sibTrans" cxnId="{6ECA0A5D-AEC2-485E-AF9F-29346355C5D8}">
      <dgm:prSet/>
      <dgm:spPr/>
      <dgm:t>
        <a:bodyPr/>
        <a:lstStyle/>
        <a:p>
          <a:endParaRPr lang="en-ZW"/>
        </a:p>
      </dgm:t>
    </dgm:pt>
    <dgm:pt modelId="{5235724A-B6BE-4CCB-9FDE-FBDAAA0102CA}">
      <dgm:prSet/>
      <dgm:spPr/>
      <dgm:t>
        <a:bodyPr/>
        <a:lstStyle/>
        <a:p>
          <a:pPr rtl="0"/>
          <a:r>
            <a:rPr lang="en-ZA" dirty="0"/>
            <a:t>Cotton stalks can be used for growing edible mushrooms adding value to the cotton farming process.</a:t>
          </a:r>
          <a:endParaRPr lang="en-ZW" dirty="0">
            <a:latin typeface="Arial" panose="020B0604020202020204" pitchFamily="34" charset="0"/>
            <a:cs typeface="Arial" panose="020B0604020202020204" pitchFamily="34" charset="0"/>
          </a:endParaRPr>
        </a:p>
      </dgm:t>
    </dgm:pt>
    <dgm:pt modelId="{96908564-E8CD-410D-9459-BA2C1AC3DF3C}" type="parTrans" cxnId="{8AAB1AE3-6E05-4658-8339-C337C71048F5}">
      <dgm:prSet/>
      <dgm:spPr/>
      <dgm:t>
        <a:bodyPr/>
        <a:lstStyle/>
        <a:p>
          <a:endParaRPr lang="en-ZW"/>
        </a:p>
      </dgm:t>
    </dgm:pt>
    <dgm:pt modelId="{804C5387-EFA9-48C1-A8CA-F099DEB08039}" type="sibTrans" cxnId="{8AAB1AE3-6E05-4658-8339-C337C71048F5}">
      <dgm:prSet/>
      <dgm:spPr/>
      <dgm:t>
        <a:bodyPr/>
        <a:lstStyle/>
        <a:p>
          <a:endParaRPr lang="en-ZW"/>
        </a:p>
      </dgm:t>
    </dgm:pt>
    <dgm:pt modelId="{E190CF76-4C34-48D1-8862-B4052907DC29}">
      <dgm:prSet/>
      <dgm:spPr/>
      <dgm:t>
        <a:bodyPr/>
        <a:lstStyle/>
        <a:p>
          <a:pPr rtl="0"/>
          <a:r>
            <a:rPr lang="en-ZW" dirty="0">
              <a:latin typeface="Arial" panose="020B0604020202020204" pitchFamily="34" charset="0"/>
              <a:cs typeface="Arial" panose="020B0604020202020204" pitchFamily="34" charset="0"/>
            </a:rPr>
            <a:t>Potential end uses for composite boards for furniture applications. More research into natural resins with cotton stalk fibres.</a:t>
          </a:r>
        </a:p>
      </dgm:t>
    </dgm:pt>
    <dgm:pt modelId="{1A75B305-4F5A-4675-BAFA-3DA1957B6916}" type="parTrans" cxnId="{93CDF527-5C93-45E9-A98E-98AF0F5B55B0}">
      <dgm:prSet/>
      <dgm:spPr/>
      <dgm:t>
        <a:bodyPr/>
        <a:lstStyle/>
        <a:p>
          <a:endParaRPr lang="en-ZW"/>
        </a:p>
      </dgm:t>
    </dgm:pt>
    <dgm:pt modelId="{9A835622-E779-4347-8EC0-DA83FD211E63}" type="sibTrans" cxnId="{93CDF527-5C93-45E9-A98E-98AF0F5B55B0}">
      <dgm:prSet/>
      <dgm:spPr/>
      <dgm:t>
        <a:bodyPr/>
        <a:lstStyle/>
        <a:p>
          <a:endParaRPr lang="en-ZW"/>
        </a:p>
      </dgm:t>
    </dgm:pt>
    <dgm:pt modelId="{221791B9-4616-420F-8628-B1246B5B1714}">
      <dgm:prSet/>
      <dgm:spPr/>
      <dgm:t>
        <a:bodyPr/>
        <a:lstStyle/>
        <a:p>
          <a:r>
            <a:rPr lang="en-ZA" dirty="0"/>
            <a:t>Use of Cotton stalks in the paper and pulp industry</a:t>
          </a:r>
        </a:p>
      </dgm:t>
    </dgm:pt>
    <dgm:pt modelId="{B688017A-7837-48AD-B064-9F3F90E8B293}" type="parTrans" cxnId="{B8E6B297-1F2E-4F4A-95CD-22FB45F0AD80}">
      <dgm:prSet/>
      <dgm:spPr/>
      <dgm:t>
        <a:bodyPr/>
        <a:lstStyle/>
        <a:p>
          <a:endParaRPr lang="en-ZA"/>
        </a:p>
      </dgm:t>
    </dgm:pt>
    <dgm:pt modelId="{1EC3941E-E218-4307-A338-1DD6F0123418}" type="sibTrans" cxnId="{B8E6B297-1F2E-4F4A-95CD-22FB45F0AD80}">
      <dgm:prSet/>
      <dgm:spPr/>
      <dgm:t>
        <a:bodyPr/>
        <a:lstStyle/>
        <a:p>
          <a:endParaRPr lang="en-ZA"/>
        </a:p>
      </dgm:t>
    </dgm:pt>
    <dgm:pt modelId="{F6C85C3C-1C22-4C48-BFAB-99E8CE67DB6D}" type="pres">
      <dgm:prSet presAssocID="{864C2C22-AB63-431E-A738-1D4DAA2EB9FE}" presName="linearFlow" presStyleCnt="0">
        <dgm:presLayoutVars>
          <dgm:dir/>
          <dgm:resizeHandles val="exact"/>
        </dgm:presLayoutVars>
      </dgm:prSet>
      <dgm:spPr/>
    </dgm:pt>
    <dgm:pt modelId="{BBCC5BF3-04E6-4202-B4EF-75BE35400F08}" type="pres">
      <dgm:prSet presAssocID="{502CEA08-3B14-4C56-A862-5CE595545AF1}" presName="composite" presStyleCnt="0"/>
      <dgm:spPr/>
    </dgm:pt>
    <dgm:pt modelId="{27A1F875-7346-4F60-A31D-E6815A1C12A3}" type="pres">
      <dgm:prSet presAssocID="{502CEA08-3B14-4C56-A862-5CE595545AF1}" presName="imgShp" presStyleLbl="fgImgPlace1" presStyleIdx="0" presStyleCnt="5"/>
      <dgm:spPr>
        <a:blipFill rotWithShape="1">
          <a:blip xmlns:r="http://schemas.openxmlformats.org/officeDocument/2006/relationships" r:embed="rId1"/>
          <a:stretch>
            <a:fillRect/>
          </a:stretch>
        </a:blipFill>
      </dgm:spPr>
    </dgm:pt>
    <dgm:pt modelId="{6D326A22-64AF-4657-86A0-01C2D979ACAD}" type="pres">
      <dgm:prSet presAssocID="{502CEA08-3B14-4C56-A862-5CE595545AF1}" presName="txShp" presStyleLbl="node1" presStyleIdx="0" presStyleCnt="5" custLinFactNeighborX="-1639" custLinFactNeighborY="4666">
        <dgm:presLayoutVars>
          <dgm:bulletEnabled val="1"/>
        </dgm:presLayoutVars>
      </dgm:prSet>
      <dgm:spPr/>
    </dgm:pt>
    <dgm:pt modelId="{54E25A0E-F487-4E3C-83DC-0BAEC8953CC7}" type="pres">
      <dgm:prSet presAssocID="{699269F1-38C5-467A-8EAF-AB3A19F5196E}" presName="spacing" presStyleCnt="0"/>
      <dgm:spPr/>
    </dgm:pt>
    <dgm:pt modelId="{00FA6A10-8633-445E-AB4C-24F05245327D}" type="pres">
      <dgm:prSet presAssocID="{2973DB3B-F7A6-47E1-9251-2239AD7A40EB}" presName="composite" presStyleCnt="0"/>
      <dgm:spPr/>
    </dgm:pt>
    <dgm:pt modelId="{7723D8AC-1632-4612-8E8F-B0F899EEDA8E}" type="pres">
      <dgm:prSet presAssocID="{2973DB3B-F7A6-47E1-9251-2239AD7A40EB}" presName="imgShp" presStyleLbl="fgImgPlace1" presStyleIdx="1" presStyleCnt="5"/>
      <dgm:spPr>
        <a:blipFill rotWithShape="1">
          <a:blip xmlns:r="http://schemas.openxmlformats.org/officeDocument/2006/relationships" r:embed="rId2"/>
          <a:stretch>
            <a:fillRect/>
          </a:stretch>
        </a:blipFill>
      </dgm:spPr>
    </dgm:pt>
    <dgm:pt modelId="{42284EFC-7B4E-4DE2-8F80-D14DE78FC5A1}" type="pres">
      <dgm:prSet presAssocID="{2973DB3B-F7A6-47E1-9251-2239AD7A40EB}" presName="txShp" presStyleLbl="node1" presStyleIdx="1" presStyleCnt="5">
        <dgm:presLayoutVars>
          <dgm:bulletEnabled val="1"/>
        </dgm:presLayoutVars>
      </dgm:prSet>
      <dgm:spPr/>
    </dgm:pt>
    <dgm:pt modelId="{A40765C6-2B64-445D-BB82-DA62317DA1D7}" type="pres">
      <dgm:prSet presAssocID="{38290888-9D4D-4604-AA39-4642CA3F68E8}" presName="spacing" presStyleCnt="0"/>
      <dgm:spPr/>
    </dgm:pt>
    <dgm:pt modelId="{BE423693-42BA-4CC0-B6BA-11D24031729A}" type="pres">
      <dgm:prSet presAssocID="{5235724A-B6BE-4CCB-9FDE-FBDAAA0102CA}" presName="composite" presStyleCnt="0"/>
      <dgm:spPr/>
    </dgm:pt>
    <dgm:pt modelId="{6F33D308-2FB3-4068-9965-3AA540D10F9D}" type="pres">
      <dgm:prSet presAssocID="{5235724A-B6BE-4CCB-9FDE-FBDAAA0102CA}" presName="imgShp" presStyleLbl="fgImgPlace1" presStyleIdx="2" presStyleCnt="5"/>
      <dgm:spPr>
        <a:blipFill rotWithShape="1">
          <a:blip xmlns:r="http://schemas.openxmlformats.org/officeDocument/2006/relationships" r:embed="rId3"/>
          <a:stretch>
            <a:fillRect/>
          </a:stretch>
        </a:blipFill>
      </dgm:spPr>
    </dgm:pt>
    <dgm:pt modelId="{96EBB48C-7A5A-45F8-9242-738967F7E1A2}" type="pres">
      <dgm:prSet presAssocID="{5235724A-B6BE-4CCB-9FDE-FBDAAA0102CA}" presName="txShp" presStyleLbl="node1" presStyleIdx="2" presStyleCnt="5">
        <dgm:presLayoutVars>
          <dgm:bulletEnabled val="1"/>
        </dgm:presLayoutVars>
      </dgm:prSet>
      <dgm:spPr/>
    </dgm:pt>
    <dgm:pt modelId="{5D2D7A73-799C-4208-9464-0275E4119F88}" type="pres">
      <dgm:prSet presAssocID="{804C5387-EFA9-48C1-A8CA-F099DEB08039}" presName="spacing" presStyleCnt="0"/>
      <dgm:spPr/>
    </dgm:pt>
    <dgm:pt modelId="{78273FCC-7E39-4C57-BABE-AFE73E110E7D}" type="pres">
      <dgm:prSet presAssocID="{E190CF76-4C34-48D1-8862-B4052907DC29}" presName="composite" presStyleCnt="0"/>
      <dgm:spPr/>
    </dgm:pt>
    <dgm:pt modelId="{3499F8BD-A112-4698-8ED3-4CDAB234E8A6}" type="pres">
      <dgm:prSet presAssocID="{E190CF76-4C34-48D1-8862-B4052907DC29}" presName="imgShp" presStyleLbl="fgImgPlace1" presStyleIdx="3" presStyleCnt="5"/>
      <dgm:spPr>
        <a:blipFill rotWithShape="1">
          <a:blip xmlns:r="http://schemas.openxmlformats.org/officeDocument/2006/relationships" r:embed="rId4"/>
          <a:stretch>
            <a:fillRect/>
          </a:stretch>
        </a:blipFill>
      </dgm:spPr>
    </dgm:pt>
    <dgm:pt modelId="{106321FB-1809-4ADD-9FF1-590C0C7D6C02}" type="pres">
      <dgm:prSet presAssocID="{E190CF76-4C34-48D1-8862-B4052907DC29}" presName="txShp" presStyleLbl="node1" presStyleIdx="3" presStyleCnt="5">
        <dgm:presLayoutVars>
          <dgm:bulletEnabled val="1"/>
        </dgm:presLayoutVars>
      </dgm:prSet>
      <dgm:spPr/>
    </dgm:pt>
    <dgm:pt modelId="{A9F6CDC3-C324-4E0C-B469-567706533B47}" type="pres">
      <dgm:prSet presAssocID="{9A835622-E779-4347-8EC0-DA83FD211E63}" presName="spacing" presStyleCnt="0"/>
      <dgm:spPr/>
    </dgm:pt>
    <dgm:pt modelId="{43B96F78-19CC-47E9-93B2-4BD2E9FC5015}" type="pres">
      <dgm:prSet presAssocID="{221791B9-4616-420F-8628-B1246B5B1714}" presName="composite" presStyleCnt="0"/>
      <dgm:spPr/>
    </dgm:pt>
    <dgm:pt modelId="{5E4CFDFD-ABE6-4B27-BA9D-66EEF7116CEB}" type="pres">
      <dgm:prSet presAssocID="{221791B9-4616-420F-8628-B1246B5B1714}" presName="imgShp" presStyleLbl="fgImgPlace1" presStyleIdx="4" presStyleCnt="5"/>
      <dgm:spPr>
        <a:blipFill rotWithShape="1">
          <a:blip xmlns:r="http://schemas.openxmlformats.org/officeDocument/2006/relationships" r:embed="rId5"/>
          <a:stretch>
            <a:fillRect/>
          </a:stretch>
        </a:blipFill>
      </dgm:spPr>
    </dgm:pt>
    <dgm:pt modelId="{1C132085-786A-4986-801C-1FB77D563976}" type="pres">
      <dgm:prSet presAssocID="{221791B9-4616-420F-8628-B1246B5B1714}" presName="txShp" presStyleLbl="node1" presStyleIdx="4" presStyleCnt="5">
        <dgm:presLayoutVars>
          <dgm:bulletEnabled val="1"/>
        </dgm:presLayoutVars>
      </dgm:prSet>
      <dgm:spPr/>
    </dgm:pt>
  </dgm:ptLst>
  <dgm:cxnLst>
    <dgm:cxn modelId="{17D2190F-6913-4EE9-81EA-D9E3B03C97D7}" type="presOf" srcId="{2973DB3B-F7A6-47E1-9251-2239AD7A40EB}" destId="{42284EFC-7B4E-4DE2-8F80-D14DE78FC5A1}" srcOrd="0" destOrd="0" presId="urn:microsoft.com/office/officeart/2005/8/layout/vList3"/>
    <dgm:cxn modelId="{93CDF527-5C93-45E9-A98E-98AF0F5B55B0}" srcId="{864C2C22-AB63-431E-A738-1D4DAA2EB9FE}" destId="{E190CF76-4C34-48D1-8862-B4052907DC29}" srcOrd="3" destOrd="0" parTransId="{1A75B305-4F5A-4675-BAFA-3DA1957B6916}" sibTransId="{9A835622-E779-4347-8EC0-DA83FD211E63}"/>
    <dgm:cxn modelId="{71E30636-B7C8-4091-928E-2A2D730F5DFF}" srcId="{864C2C22-AB63-431E-A738-1D4DAA2EB9FE}" destId="{502CEA08-3B14-4C56-A862-5CE595545AF1}" srcOrd="0" destOrd="0" parTransId="{3D6D6344-2B73-48C1-AC44-6CE92538A0C8}" sibTransId="{699269F1-38C5-467A-8EAF-AB3A19F5196E}"/>
    <dgm:cxn modelId="{E070B538-70D3-4513-8860-E83F55D5DA40}" type="presOf" srcId="{864C2C22-AB63-431E-A738-1D4DAA2EB9FE}" destId="{F6C85C3C-1C22-4C48-BFAB-99E8CE67DB6D}" srcOrd="0" destOrd="0" presId="urn:microsoft.com/office/officeart/2005/8/layout/vList3"/>
    <dgm:cxn modelId="{8C9AB743-2644-4ECA-B6EF-81EF87F80079}" type="presOf" srcId="{E190CF76-4C34-48D1-8862-B4052907DC29}" destId="{106321FB-1809-4ADD-9FF1-590C0C7D6C02}" srcOrd="0" destOrd="0" presId="urn:microsoft.com/office/officeart/2005/8/layout/vList3"/>
    <dgm:cxn modelId="{749AC95C-9D03-4CEA-A8F0-ADF2E09BC198}" type="presOf" srcId="{502CEA08-3B14-4C56-A862-5CE595545AF1}" destId="{6D326A22-64AF-4657-86A0-01C2D979ACAD}" srcOrd="0" destOrd="0" presId="urn:microsoft.com/office/officeart/2005/8/layout/vList3"/>
    <dgm:cxn modelId="{6ECA0A5D-AEC2-485E-AF9F-29346355C5D8}" srcId="{864C2C22-AB63-431E-A738-1D4DAA2EB9FE}" destId="{2973DB3B-F7A6-47E1-9251-2239AD7A40EB}" srcOrd="1" destOrd="0" parTransId="{9AF89BD1-DF17-4973-97FB-0794557B6124}" sibTransId="{38290888-9D4D-4604-AA39-4642CA3F68E8}"/>
    <dgm:cxn modelId="{9E13766A-8735-4ED4-8462-9E4C2AB75291}" type="presOf" srcId="{5235724A-B6BE-4CCB-9FDE-FBDAAA0102CA}" destId="{96EBB48C-7A5A-45F8-9242-738967F7E1A2}" srcOrd="0" destOrd="0" presId="urn:microsoft.com/office/officeart/2005/8/layout/vList3"/>
    <dgm:cxn modelId="{07FE6975-06CF-4C18-8B03-35B7ECE2A83F}" type="presOf" srcId="{221791B9-4616-420F-8628-B1246B5B1714}" destId="{1C132085-786A-4986-801C-1FB77D563976}" srcOrd="0" destOrd="0" presId="urn:microsoft.com/office/officeart/2005/8/layout/vList3"/>
    <dgm:cxn modelId="{B8E6B297-1F2E-4F4A-95CD-22FB45F0AD80}" srcId="{864C2C22-AB63-431E-A738-1D4DAA2EB9FE}" destId="{221791B9-4616-420F-8628-B1246B5B1714}" srcOrd="4" destOrd="0" parTransId="{B688017A-7837-48AD-B064-9F3F90E8B293}" sibTransId="{1EC3941E-E218-4307-A338-1DD6F0123418}"/>
    <dgm:cxn modelId="{8AAB1AE3-6E05-4658-8339-C337C71048F5}" srcId="{864C2C22-AB63-431E-A738-1D4DAA2EB9FE}" destId="{5235724A-B6BE-4CCB-9FDE-FBDAAA0102CA}" srcOrd="2" destOrd="0" parTransId="{96908564-E8CD-410D-9459-BA2C1AC3DF3C}" sibTransId="{804C5387-EFA9-48C1-A8CA-F099DEB08039}"/>
    <dgm:cxn modelId="{6BE5F99F-34FC-41AA-9A3D-BC3926956BDE}" type="presParOf" srcId="{F6C85C3C-1C22-4C48-BFAB-99E8CE67DB6D}" destId="{BBCC5BF3-04E6-4202-B4EF-75BE35400F08}" srcOrd="0" destOrd="0" presId="urn:microsoft.com/office/officeart/2005/8/layout/vList3"/>
    <dgm:cxn modelId="{61C24C83-29A1-43BE-9709-E351BC6B7394}" type="presParOf" srcId="{BBCC5BF3-04E6-4202-B4EF-75BE35400F08}" destId="{27A1F875-7346-4F60-A31D-E6815A1C12A3}" srcOrd="0" destOrd="0" presId="urn:microsoft.com/office/officeart/2005/8/layout/vList3"/>
    <dgm:cxn modelId="{9391FEBC-C1A5-4206-9C8D-F38D4BD08451}" type="presParOf" srcId="{BBCC5BF3-04E6-4202-B4EF-75BE35400F08}" destId="{6D326A22-64AF-4657-86A0-01C2D979ACAD}" srcOrd="1" destOrd="0" presId="urn:microsoft.com/office/officeart/2005/8/layout/vList3"/>
    <dgm:cxn modelId="{00FB6686-C216-432E-A2DF-39FD368AE039}" type="presParOf" srcId="{F6C85C3C-1C22-4C48-BFAB-99E8CE67DB6D}" destId="{54E25A0E-F487-4E3C-83DC-0BAEC8953CC7}" srcOrd="1" destOrd="0" presId="urn:microsoft.com/office/officeart/2005/8/layout/vList3"/>
    <dgm:cxn modelId="{7EBCA923-4477-4CD3-AD92-04E66BCC9EC4}" type="presParOf" srcId="{F6C85C3C-1C22-4C48-BFAB-99E8CE67DB6D}" destId="{00FA6A10-8633-445E-AB4C-24F05245327D}" srcOrd="2" destOrd="0" presId="urn:microsoft.com/office/officeart/2005/8/layout/vList3"/>
    <dgm:cxn modelId="{95DA04ED-8077-432D-A5B7-9CB1948BF6B7}" type="presParOf" srcId="{00FA6A10-8633-445E-AB4C-24F05245327D}" destId="{7723D8AC-1632-4612-8E8F-B0F899EEDA8E}" srcOrd="0" destOrd="0" presId="urn:microsoft.com/office/officeart/2005/8/layout/vList3"/>
    <dgm:cxn modelId="{103ED086-3355-4B96-AECD-D0CD59846808}" type="presParOf" srcId="{00FA6A10-8633-445E-AB4C-24F05245327D}" destId="{42284EFC-7B4E-4DE2-8F80-D14DE78FC5A1}" srcOrd="1" destOrd="0" presId="urn:microsoft.com/office/officeart/2005/8/layout/vList3"/>
    <dgm:cxn modelId="{5E59F648-50F5-444B-ADD3-928CBFC5C92A}" type="presParOf" srcId="{F6C85C3C-1C22-4C48-BFAB-99E8CE67DB6D}" destId="{A40765C6-2B64-445D-BB82-DA62317DA1D7}" srcOrd="3" destOrd="0" presId="urn:microsoft.com/office/officeart/2005/8/layout/vList3"/>
    <dgm:cxn modelId="{60C8BB5B-9013-4684-AC97-4FF595765ED8}" type="presParOf" srcId="{F6C85C3C-1C22-4C48-BFAB-99E8CE67DB6D}" destId="{BE423693-42BA-4CC0-B6BA-11D24031729A}" srcOrd="4" destOrd="0" presId="urn:microsoft.com/office/officeart/2005/8/layout/vList3"/>
    <dgm:cxn modelId="{765D97E1-DE07-4E70-8390-7E1543841950}" type="presParOf" srcId="{BE423693-42BA-4CC0-B6BA-11D24031729A}" destId="{6F33D308-2FB3-4068-9965-3AA540D10F9D}" srcOrd="0" destOrd="0" presId="urn:microsoft.com/office/officeart/2005/8/layout/vList3"/>
    <dgm:cxn modelId="{F0613592-7C79-4C3B-B323-E5D731048E25}" type="presParOf" srcId="{BE423693-42BA-4CC0-B6BA-11D24031729A}" destId="{96EBB48C-7A5A-45F8-9242-738967F7E1A2}" srcOrd="1" destOrd="0" presId="urn:microsoft.com/office/officeart/2005/8/layout/vList3"/>
    <dgm:cxn modelId="{D712450E-5E26-4C3A-B917-6D03A7CDBA0D}" type="presParOf" srcId="{F6C85C3C-1C22-4C48-BFAB-99E8CE67DB6D}" destId="{5D2D7A73-799C-4208-9464-0275E4119F88}" srcOrd="5" destOrd="0" presId="urn:microsoft.com/office/officeart/2005/8/layout/vList3"/>
    <dgm:cxn modelId="{8E20FD03-6AF0-46F3-B84F-9B6DC995D229}" type="presParOf" srcId="{F6C85C3C-1C22-4C48-BFAB-99E8CE67DB6D}" destId="{78273FCC-7E39-4C57-BABE-AFE73E110E7D}" srcOrd="6" destOrd="0" presId="urn:microsoft.com/office/officeart/2005/8/layout/vList3"/>
    <dgm:cxn modelId="{F675E361-4A76-4AA7-BAD4-3A49FBBD98E7}" type="presParOf" srcId="{78273FCC-7E39-4C57-BABE-AFE73E110E7D}" destId="{3499F8BD-A112-4698-8ED3-4CDAB234E8A6}" srcOrd="0" destOrd="0" presId="urn:microsoft.com/office/officeart/2005/8/layout/vList3"/>
    <dgm:cxn modelId="{5CA6D75E-2F58-4574-A53C-344C6869066D}" type="presParOf" srcId="{78273FCC-7E39-4C57-BABE-AFE73E110E7D}" destId="{106321FB-1809-4ADD-9FF1-590C0C7D6C02}" srcOrd="1" destOrd="0" presId="urn:microsoft.com/office/officeart/2005/8/layout/vList3"/>
    <dgm:cxn modelId="{65231EF1-413C-404C-A810-6CCDBEC2794F}" type="presParOf" srcId="{F6C85C3C-1C22-4C48-BFAB-99E8CE67DB6D}" destId="{A9F6CDC3-C324-4E0C-B469-567706533B47}" srcOrd="7" destOrd="0" presId="urn:microsoft.com/office/officeart/2005/8/layout/vList3"/>
    <dgm:cxn modelId="{A6A8697B-E69F-464C-978A-2A97D7982C86}" type="presParOf" srcId="{F6C85C3C-1C22-4C48-BFAB-99E8CE67DB6D}" destId="{43B96F78-19CC-47E9-93B2-4BD2E9FC5015}" srcOrd="8" destOrd="0" presId="urn:microsoft.com/office/officeart/2005/8/layout/vList3"/>
    <dgm:cxn modelId="{38BFAEC1-C2ED-4454-8C6E-7C2B49F96631}" type="presParOf" srcId="{43B96F78-19CC-47E9-93B2-4BD2E9FC5015}" destId="{5E4CFDFD-ABE6-4B27-BA9D-66EEF7116CEB}" srcOrd="0" destOrd="0" presId="urn:microsoft.com/office/officeart/2005/8/layout/vList3"/>
    <dgm:cxn modelId="{D53EE376-1CE7-430D-98B0-EFABA75F7946}" type="presParOf" srcId="{43B96F78-19CC-47E9-93B2-4BD2E9FC5015}" destId="{1C132085-786A-4986-801C-1FB77D56397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389B1-BCCF-4491-AA76-6120DDEF745C}">
      <dsp:nvSpPr>
        <dsp:cNvPr id="0" name=""/>
        <dsp:cNvSpPr/>
      </dsp:nvSpPr>
      <dsp:spPr>
        <a:xfrm>
          <a:off x="940528" y="2625"/>
          <a:ext cx="2919541" cy="222175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B4ADAFA-E7E4-43AB-A9AE-27BB2FBA8501}">
      <dsp:nvSpPr>
        <dsp:cNvPr id="0" name=""/>
        <dsp:cNvSpPr/>
      </dsp:nvSpPr>
      <dsp:spPr>
        <a:xfrm>
          <a:off x="1281529" y="1497070"/>
          <a:ext cx="2237539" cy="46028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Transportation</a:t>
          </a:r>
        </a:p>
      </dsp:txBody>
      <dsp:txXfrm>
        <a:off x="1281529" y="1497070"/>
        <a:ext cx="2237539" cy="460280"/>
      </dsp:txXfrm>
    </dsp:sp>
    <dsp:sp modelId="{B3613278-A09B-4176-8AA2-8A4833441F79}">
      <dsp:nvSpPr>
        <dsp:cNvPr id="0" name=""/>
        <dsp:cNvSpPr/>
      </dsp:nvSpPr>
      <dsp:spPr>
        <a:xfrm>
          <a:off x="990604" y="2448135"/>
          <a:ext cx="2819389" cy="2502239"/>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6CA9E8BC-8A54-4657-9D50-F0E5793CC0AC}">
      <dsp:nvSpPr>
        <dsp:cNvPr id="0" name=""/>
        <dsp:cNvSpPr/>
      </dsp:nvSpPr>
      <dsp:spPr>
        <a:xfrm>
          <a:off x="1281529" y="4082822"/>
          <a:ext cx="2237539" cy="46028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Retting</a:t>
          </a:r>
        </a:p>
      </dsp:txBody>
      <dsp:txXfrm>
        <a:off x="1281529" y="4082822"/>
        <a:ext cx="2237539" cy="460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89894-A4A6-4D55-B730-0FD71078164F}">
      <dsp:nvSpPr>
        <dsp:cNvPr id="0" name=""/>
        <dsp:cNvSpPr/>
      </dsp:nvSpPr>
      <dsp:spPr>
        <a:xfrm>
          <a:off x="1220" y="437554"/>
          <a:ext cx="2429887" cy="285869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0C7B2B-6783-4605-B5FE-60763E539476}">
      <dsp:nvSpPr>
        <dsp:cNvPr id="0" name=""/>
        <dsp:cNvSpPr/>
      </dsp:nvSpPr>
      <dsp:spPr>
        <a:xfrm>
          <a:off x="122714" y="483968"/>
          <a:ext cx="2186898" cy="199401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7EBCFB21-4D49-4C72-847A-4274E5E1F24B}">
      <dsp:nvSpPr>
        <dsp:cNvPr id="0" name=""/>
        <dsp:cNvSpPr/>
      </dsp:nvSpPr>
      <dsp:spPr>
        <a:xfrm>
          <a:off x="122714" y="2410051"/>
          <a:ext cx="2186898" cy="77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Decortication</a:t>
          </a:r>
        </a:p>
      </dsp:txBody>
      <dsp:txXfrm>
        <a:off x="122714" y="2410051"/>
        <a:ext cx="2186898" cy="771846"/>
      </dsp:txXfrm>
    </dsp:sp>
    <dsp:sp modelId="{DC4B18FD-AAD3-4304-BB05-538E93272049}">
      <dsp:nvSpPr>
        <dsp:cNvPr id="0" name=""/>
        <dsp:cNvSpPr/>
      </dsp:nvSpPr>
      <dsp:spPr>
        <a:xfrm>
          <a:off x="3090356" y="437554"/>
          <a:ext cx="2429887" cy="285869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E6BF79-A976-4DDA-ADD5-64D064D6901F}">
      <dsp:nvSpPr>
        <dsp:cNvPr id="0" name=""/>
        <dsp:cNvSpPr/>
      </dsp:nvSpPr>
      <dsp:spPr>
        <a:xfrm>
          <a:off x="3211850" y="483968"/>
          <a:ext cx="2186898" cy="1994016"/>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DDF1AB16-3E86-4718-9EAE-4AB4A62EF095}">
      <dsp:nvSpPr>
        <dsp:cNvPr id="0" name=""/>
        <dsp:cNvSpPr/>
      </dsp:nvSpPr>
      <dsp:spPr>
        <a:xfrm>
          <a:off x="3211850" y="2410051"/>
          <a:ext cx="2186898" cy="77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err="1"/>
            <a:t>Shive</a:t>
          </a:r>
          <a:endParaRPr lang="en-GB" sz="2600" kern="1200" dirty="0"/>
        </a:p>
      </dsp:txBody>
      <dsp:txXfrm>
        <a:off x="3211850" y="2410051"/>
        <a:ext cx="2186898" cy="771846"/>
      </dsp:txXfrm>
    </dsp:sp>
    <dsp:sp modelId="{CEA95979-3CE4-4020-B37F-1427C4B7C334}">
      <dsp:nvSpPr>
        <dsp:cNvPr id="0" name=""/>
        <dsp:cNvSpPr/>
      </dsp:nvSpPr>
      <dsp:spPr>
        <a:xfrm>
          <a:off x="6179492" y="437554"/>
          <a:ext cx="2429887" cy="285869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8A41D1-7851-4E37-A585-5B84C513030F}">
      <dsp:nvSpPr>
        <dsp:cNvPr id="0" name=""/>
        <dsp:cNvSpPr/>
      </dsp:nvSpPr>
      <dsp:spPr>
        <a:xfrm>
          <a:off x="6300986" y="483968"/>
          <a:ext cx="2186898" cy="1994016"/>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t="-4000" b="-4000"/>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52106B6D-B785-499C-80FA-9A68122B569D}">
      <dsp:nvSpPr>
        <dsp:cNvPr id="0" name=""/>
        <dsp:cNvSpPr/>
      </dsp:nvSpPr>
      <dsp:spPr>
        <a:xfrm>
          <a:off x="6300986" y="2410051"/>
          <a:ext cx="2186898" cy="77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Segmentation</a:t>
          </a:r>
        </a:p>
      </dsp:txBody>
      <dsp:txXfrm>
        <a:off x="6300986" y="2410051"/>
        <a:ext cx="2186898" cy="771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26A22-64AF-4657-86A0-01C2D979ACAD}">
      <dsp:nvSpPr>
        <dsp:cNvPr id="0" name=""/>
        <dsp:cNvSpPr/>
      </dsp:nvSpPr>
      <dsp:spPr>
        <a:xfrm rot="10800000">
          <a:off x="1473267" y="38661"/>
          <a:ext cx="5423438" cy="784413"/>
        </a:xfrm>
        <a:prstGeom prst="homePlat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905" tIns="57150" rIns="106680" bIns="57150" numCol="1" spcCol="1270" anchor="ctr" anchorCtr="0">
          <a:noAutofit/>
        </a:bodyPr>
        <a:lstStyle/>
        <a:p>
          <a:pPr marL="0" lvl="0" indent="0" algn="ctr" defTabSz="666750" rtl="0">
            <a:lnSpc>
              <a:spcPct val="90000"/>
            </a:lnSpc>
            <a:spcBef>
              <a:spcPct val="0"/>
            </a:spcBef>
            <a:spcAft>
              <a:spcPct val="35000"/>
            </a:spcAft>
            <a:buNone/>
          </a:pPr>
          <a:r>
            <a:rPr lang="en-ZW" sz="1500" kern="1200" dirty="0">
              <a:latin typeface="Arial" panose="020B0604020202020204" pitchFamily="34" charset="0"/>
              <a:cs typeface="Arial" panose="020B0604020202020204" pitchFamily="34" charset="0"/>
            </a:rPr>
            <a:t>Value addition to the cotton farming process. </a:t>
          </a:r>
        </a:p>
      </dsp:txBody>
      <dsp:txXfrm rot="10800000">
        <a:off x="1669370" y="38661"/>
        <a:ext cx="5227335" cy="784413"/>
      </dsp:txXfrm>
    </dsp:sp>
    <dsp:sp modelId="{27A1F875-7346-4F60-A31D-E6815A1C12A3}">
      <dsp:nvSpPr>
        <dsp:cNvPr id="0" name=""/>
        <dsp:cNvSpPr/>
      </dsp:nvSpPr>
      <dsp:spPr>
        <a:xfrm>
          <a:off x="1169950" y="2060"/>
          <a:ext cx="784413" cy="784413"/>
        </a:xfrm>
        <a:prstGeom prst="ellipse">
          <a:avLst/>
        </a:prstGeom>
        <a:blipFill rotWithShape="1">
          <a:blip xmlns:r="http://schemas.openxmlformats.org/officeDocument/2006/relationships" r:embed="rId1"/>
          <a:stretch>
            <a:fillRect/>
          </a:stretch>
        </a:blip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2284EFC-7B4E-4DE2-8F80-D14DE78FC5A1}">
      <dsp:nvSpPr>
        <dsp:cNvPr id="0" name=""/>
        <dsp:cNvSpPr/>
      </dsp:nvSpPr>
      <dsp:spPr>
        <a:xfrm rot="10800000">
          <a:off x="1562157" y="1020627"/>
          <a:ext cx="5423438" cy="784413"/>
        </a:xfrm>
        <a:prstGeom prst="homePlat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905" tIns="57150" rIns="106680" bIns="57150" numCol="1" spcCol="1270" anchor="ctr" anchorCtr="0">
          <a:noAutofit/>
        </a:bodyPr>
        <a:lstStyle/>
        <a:p>
          <a:pPr marL="0" lvl="0" indent="0" algn="ctr" defTabSz="666750" rtl="0">
            <a:lnSpc>
              <a:spcPct val="90000"/>
            </a:lnSpc>
            <a:spcBef>
              <a:spcPct val="0"/>
            </a:spcBef>
            <a:spcAft>
              <a:spcPct val="35000"/>
            </a:spcAft>
            <a:buNone/>
          </a:pPr>
          <a:r>
            <a:rPr lang="en-ZW" sz="1500" kern="1200" dirty="0">
              <a:latin typeface="Arial" panose="020B0604020202020204" pitchFamily="34" charset="0"/>
              <a:cs typeface="Arial" panose="020B0604020202020204" pitchFamily="34" charset="0"/>
            </a:rPr>
            <a:t>Study can reduce pollution from burning these cotton stalks as waste</a:t>
          </a:r>
        </a:p>
      </dsp:txBody>
      <dsp:txXfrm rot="10800000">
        <a:off x="1758260" y="1020627"/>
        <a:ext cx="5227335" cy="784413"/>
      </dsp:txXfrm>
    </dsp:sp>
    <dsp:sp modelId="{7723D8AC-1632-4612-8E8F-B0F899EEDA8E}">
      <dsp:nvSpPr>
        <dsp:cNvPr id="0" name=""/>
        <dsp:cNvSpPr/>
      </dsp:nvSpPr>
      <dsp:spPr>
        <a:xfrm>
          <a:off x="1169950" y="1020627"/>
          <a:ext cx="784413" cy="784413"/>
        </a:xfrm>
        <a:prstGeom prst="ellipse">
          <a:avLst/>
        </a:prstGeom>
        <a:blipFill rotWithShape="1">
          <a:blip xmlns:r="http://schemas.openxmlformats.org/officeDocument/2006/relationships" r:embed="rId2"/>
          <a:stretch>
            <a:fillRect/>
          </a:stretch>
        </a:blip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6EBB48C-7A5A-45F8-9242-738967F7E1A2}">
      <dsp:nvSpPr>
        <dsp:cNvPr id="0" name=""/>
        <dsp:cNvSpPr/>
      </dsp:nvSpPr>
      <dsp:spPr>
        <a:xfrm rot="10800000">
          <a:off x="1562157" y="2039195"/>
          <a:ext cx="5423438" cy="784413"/>
        </a:xfrm>
        <a:prstGeom prst="homePlat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905" tIns="57150" rIns="106680" bIns="57150" numCol="1" spcCol="1270" anchor="ctr" anchorCtr="0">
          <a:noAutofit/>
        </a:bodyPr>
        <a:lstStyle/>
        <a:p>
          <a:pPr marL="0" lvl="0" indent="0" algn="ctr" defTabSz="666750" rtl="0">
            <a:lnSpc>
              <a:spcPct val="90000"/>
            </a:lnSpc>
            <a:spcBef>
              <a:spcPct val="0"/>
            </a:spcBef>
            <a:spcAft>
              <a:spcPct val="35000"/>
            </a:spcAft>
            <a:buNone/>
          </a:pPr>
          <a:r>
            <a:rPr lang="en-ZA" sz="1500" kern="1200" dirty="0"/>
            <a:t>Cotton stalks can be used for growing edible mushrooms adding value to the cotton farming process.</a:t>
          </a:r>
          <a:endParaRPr lang="en-ZW" sz="1500" kern="1200" dirty="0">
            <a:latin typeface="Arial" panose="020B0604020202020204" pitchFamily="34" charset="0"/>
            <a:cs typeface="Arial" panose="020B0604020202020204" pitchFamily="34" charset="0"/>
          </a:endParaRPr>
        </a:p>
      </dsp:txBody>
      <dsp:txXfrm rot="10800000">
        <a:off x="1758260" y="2039195"/>
        <a:ext cx="5227335" cy="784413"/>
      </dsp:txXfrm>
    </dsp:sp>
    <dsp:sp modelId="{6F33D308-2FB3-4068-9965-3AA540D10F9D}">
      <dsp:nvSpPr>
        <dsp:cNvPr id="0" name=""/>
        <dsp:cNvSpPr/>
      </dsp:nvSpPr>
      <dsp:spPr>
        <a:xfrm>
          <a:off x="1169950" y="2039195"/>
          <a:ext cx="784413" cy="784413"/>
        </a:xfrm>
        <a:prstGeom prst="ellipse">
          <a:avLst/>
        </a:prstGeom>
        <a:blipFill rotWithShape="1">
          <a:blip xmlns:r="http://schemas.openxmlformats.org/officeDocument/2006/relationships" r:embed="rId3"/>
          <a:stretch>
            <a:fillRect/>
          </a:stretch>
        </a:blip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06321FB-1809-4ADD-9FF1-590C0C7D6C02}">
      <dsp:nvSpPr>
        <dsp:cNvPr id="0" name=""/>
        <dsp:cNvSpPr/>
      </dsp:nvSpPr>
      <dsp:spPr>
        <a:xfrm rot="10800000">
          <a:off x="1562157" y="3057762"/>
          <a:ext cx="5423438" cy="784413"/>
        </a:xfrm>
        <a:prstGeom prst="homePlat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905" tIns="57150" rIns="106680" bIns="57150" numCol="1" spcCol="1270" anchor="ctr" anchorCtr="0">
          <a:noAutofit/>
        </a:bodyPr>
        <a:lstStyle/>
        <a:p>
          <a:pPr marL="0" lvl="0" indent="0" algn="ctr" defTabSz="666750" rtl="0">
            <a:lnSpc>
              <a:spcPct val="90000"/>
            </a:lnSpc>
            <a:spcBef>
              <a:spcPct val="0"/>
            </a:spcBef>
            <a:spcAft>
              <a:spcPct val="35000"/>
            </a:spcAft>
            <a:buNone/>
          </a:pPr>
          <a:r>
            <a:rPr lang="en-ZW" sz="1500" kern="1200" dirty="0">
              <a:latin typeface="Arial" panose="020B0604020202020204" pitchFamily="34" charset="0"/>
              <a:cs typeface="Arial" panose="020B0604020202020204" pitchFamily="34" charset="0"/>
            </a:rPr>
            <a:t>Potential end uses for composite boards for furniture applications. More research into natural resins with cotton stalk fibres.</a:t>
          </a:r>
        </a:p>
      </dsp:txBody>
      <dsp:txXfrm rot="10800000">
        <a:off x="1758260" y="3057762"/>
        <a:ext cx="5227335" cy="784413"/>
      </dsp:txXfrm>
    </dsp:sp>
    <dsp:sp modelId="{3499F8BD-A112-4698-8ED3-4CDAB234E8A6}">
      <dsp:nvSpPr>
        <dsp:cNvPr id="0" name=""/>
        <dsp:cNvSpPr/>
      </dsp:nvSpPr>
      <dsp:spPr>
        <a:xfrm>
          <a:off x="1169950" y="3057762"/>
          <a:ext cx="784413" cy="784413"/>
        </a:xfrm>
        <a:prstGeom prst="ellipse">
          <a:avLst/>
        </a:prstGeom>
        <a:blipFill rotWithShape="1">
          <a:blip xmlns:r="http://schemas.openxmlformats.org/officeDocument/2006/relationships" r:embed="rId4"/>
          <a:stretch>
            <a:fillRect/>
          </a:stretch>
        </a:blip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C132085-786A-4986-801C-1FB77D563976}">
      <dsp:nvSpPr>
        <dsp:cNvPr id="0" name=""/>
        <dsp:cNvSpPr/>
      </dsp:nvSpPr>
      <dsp:spPr>
        <a:xfrm rot="10800000">
          <a:off x="1562157" y="4076329"/>
          <a:ext cx="5423438" cy="784413"/>
        </a:xfrm>
        <a:prstGeom prst="homePlat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905" tIns="57150" rIns="106680" bIns="57150" numCol="1" spcCol="1270" anchor="ctr" anchorCtr="0">
          <a:noAutofit/>
        </a:bodyPr>
        <a:lstStyle/>
        <a:p>
          <a:pPr marL="0" lvl="0" indent="0" algn="ctr" defTabSz="666750">
            <a:lnSpc>
              <a:spcPct val="90000"/>
            </a:lnSpc>
            <a:spcBef>
              <a:spcPct val="0"/>
            </a:spcBef>
            <a:spcAft>
              <a:spcPct val="35000"/>
            </a:spcAft>
            <a:buNone/>
          </a:pPr>
          <a:r>
            <a:rPr lang="en-ZA" sz="1500" kern="1200" dirty="0"/>
            <a:t>Use of Cotton stalks in the paper and pulp industry</a:t>
          </a:r>
        </a:p>
      </dsp:txBody>
      <dsp:txXfrm rot="10800000">
        <a:off x="1758260" y="4076329"/>
        <a:ext cx="5227335" cy="784413"/>
      </dsp:txXfrm>
    </dsp:sp>
    <dsp:sp modelId="{5E4CFDFD-ABE6-4B27-BA9D-66EEF7116CEB}">
      <dsp:nvSpPr>
        <dsp:cNvPr id="0" name=""/>
        <dsp:cNvSpPr/>
      </dsp:nvSpPr>
      <dsp:spPr>
        <a:xfrm>
          <a:off x="1169950" y="4076329"/>
          <a:ext cx="784413" cy="784413"/>
        </a:xfrm>
        <a:prstGeom prst="ellipse">
          <a:avLst/>
        </a:prstGeom>
        <a:blipFill rotWithShape="1">
          <a:blip xmlns:r="http://schemas.openxmlformats.org/officeDocument/2006/relationships" r:embed="rId5"/>
          <a:stretch>
            <a:fillRect/>
          </a:stretch>
        </a:blip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D098-C4D2-4A17-A932-9F17ADABDDDD}" type="datetimeFigureOut">
              <a:rPr lang="en-ZA" smtClean="0"/>
              <a:t>2018/07/24</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D3CB7-E447-4DC9-A00E-F0EFC4CC1562}" type="slidenum">
              <a:rPr lang="en-ZA" smtClean="0"/>
              <a:t>‹#›</a:t>
            </a:fld>
            <a:endParaRPr lang="en-ZA"/>
          </a:p>
        </p:txBody>
      </p:sp>
    </p:spTree>
    <p:extLst>
      <p:ext uri="{BB962C8B-B14F-4D97-AF65-F5344CB8AC3E}">
        <p14:creationId xmlns:p14="http://schemas.microsoft.com/office/powerpoint/2010/main" val="42170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FACFB14F-3D8E-45DC-B8FE-2171981DDD0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624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a:t>40.4</a:t>
            </a:r>
            <a:r>
              <a:rPr lang="en-ZW" baseline="0" dirty="0"/>
              <a:t> forest cover</a:t>
            </a:r>
          </a:p>
          <a:p>
            <a:pPr marL="171450" indent="-171450">
              <a:buFont typeface="Arial" panose="020B0604020202020204" pitchFamily="34" charset="0"/>
              <a:buChar char="•"/>
            </a:pPr>
            <a:r>
              <a:rPr lang="en-ZW" baseline="0" dirty="0"/>
              <a:t>1990-2010 lost 29.5% forest cover</a:t>
            </a:r>
          </a:p>
          <a:p>
            <a:pPr marL="171450" indent="-171450">
              <a:buFont typeface="Arial" panose="020B0604020202020204" pitchFamily="34" charset="0"/>
              <a:buChar char="•"/>
            </a:pPr>
            <a:r>
              <a:rPr lang="en-ZW" baseline="0" dirty="0"/>
              <a:t>1103 species amphibians, birds, mammals and reptiles of which 0.9% are endemic</a:t>
            </a:r>
          </a:p>
          <a:p>
            <a:pPr marL="171450" indent="-171450">
              <a:buFont typeface="Arial" panose="020B0604020202020204" pitchFamily="34" charset="0"/>
              <a:buChar char="•"/>
            </a:pPr>
            <a:r>
              <a:rPr lang="en-ZW" baseline="0" dirty="0"/>
              <a:t>350000hectares farmed available million tonnes of cotton stalk</a:t>
            </a:r>
          </a:p>
          <a:p>
            <a:pPr marL="171450" indent="-171450">
              <a:buFont typeface="Arial" panose="020B0604020202020204" pitchFamily="34" charset="0"/>
              <a:buChar char="•"/>
            </a:pPr>
            <a:r>
              <a:rPr lang="en-ZW" baseline="0" dirty="0"/>
              <a:t>2014 – 250000bales of cotton</a:t>
            </a:r>
            <a:endParaRPr lang="en-ZW" dirty="0"/>
          </a:p>
        </p:txBody>
      </p:sp>
      <p:sp>
        <p:nvSpPr>
          <p:cNvPr id="4" name="Slide Number Placeholder 3"/>
          <p:cNvSpPr>
            <a:spLocks noGrp="1"/>
          </p:cNvSpPr>
          <p:nvPr>
            <p:ph type="sldNum" sz="quarter" idx="10"/>
          </p:nvPr>
        </p:nvSpPr>
        <p:spPr/>
        <p:txBody>
          <a:bodyPr/>
          <a:lstStyle/>
          <a:p>
            <a:fld id="{FACFB14F-3D8E-45DC-B8FE-2171981DDD0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0829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FACFB14F-3D8E-45DC-B8FE-2171981DDD0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3398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sz="1200" kern="1200" dirty="0">
                <a:solidFill>
                  <a:schemeClr val="tx1"/>
                </a:solidFill>
                <a:effectLst/>
                <a:latin typeface="+mn-lt"/>
                <a:ea typeface="+mn-ea"/>
                <a:cs typeface="+mn-cs"/>
              </a:rPr>
              <a:t>National output of cotton declined from 250 000 tonnes in 2012/13 to 143 000 tonnes in 2013/2014 season, a decrease of 42% (</a:t>
            </a:r>
            <a:r>
              <a:rPr lang="en-ZW" sz="1200" kern="1200" dirty="0" err="1">
                <a:solidFill>
                  <a:schemeClr val="tx1"/>
                </a:solidFill>
                <a:effectLst/>
                <a:latin typeface="+mn-lt"/>
                <a:ea typeface="+mn-ea"/>
                <a:cs typeface="+mn-cs"/>
              </a:rPr>
              <a:t>Nyamwanza</a:t>
            </a:r>
            <a:r>
              <a:rPr lang="en-ZW" sz="1200" kern="1200" dirty="0">
                <a:solidFill>
                  <a:schemeClr val="tx1"/>
                </a:solidFill>
                <a:effectLst/>
                <a:latin typeface="+mn-lt"/>
                <a:ea typeface="+mn-ea"/>
                <a:cs typeface="+mn-cs"/>
              </a:rPr>
              <a:t> </a:t>
            </a:r>
            <a:r>
              <a:rPr lang="en-ZW" sz="1200" kern="1200" dirty="0" err="1">
                <a:solidFill>
                  <a:schemeClr val="tx1"/>
                </a:solidFill>
                <a:effectLst/>
                <a:latin typeface="+mn-lt"/>
                <a:ea typeface="+mn-ea"/>
                <a:cs typeface="+mn-cs"/>
              </a:rPr>
              <a:t>Tonderai</a:t>
            </a:r>
            <a:r>
              <a:rPr lang="en-ZW" sz="1200" kern="1200" dirty="0">
                <a:solidFill>
                  <a:schemeClr val="tx1"/>
                </a:solidFill>
                <a:effectLst/>
                <a:latin typeface="+mn-lt"/>
                <a:ea typeface="+mn-ea"/>
                <a:cs typeface="+mn-cs"/>
              </a:rPr>
              <a:t>, 2014). </a:t>
            </a:r>
          </a:p>
          <a:p>
            <a:pPr marL="285750" indent="-285750">
              <a:buFont typeface="Arial" panose="020B0604020202020204" pitchFamily="34" charset="0"/>
              <a:buChar char="•"/>
            </a:pPr>
            <a:r>
              <a:rPr lang="en-ZW" sz="1200" dirty="0">
                <a:latin typeface="Times New Roman" panose="02020603050405020304" pitchFamily="18" charset="0"/>
                <a:cs typeface="Times New Roman" panose="02020603050405020304" pitchFamily="18" charset="0"/>
              </a:rPr>
              <a:t>As price of cotton started to decline, most farmers abandoned the crop for more lucrative crops such as tobacco.</a:t>
            </a:r>
          </a:p>
          <a:p>
            <a:pPr marL="285750" indent="-285750">
              <a:buFont typeface="Arial" panose="020B0604020202020204" pitchFamily="34" charset="0"/>
              <a:buChar char="•"/>
            </a:pPr>
            <a:r>
              <a:rPr lang="en-ZW" dirty="0"/>
              <a:t>set prices</a:t>
            </a:r>
            <a:r>
              <a:rPr lang="en-ZW" baseline="0" dirty="0"/>
              <a:t> of 0.36 to 0.45 cents. Yet farmers expected 0.45 cents minimum. After deadlock </a:t>
            </a:r>
            <a:r>
              <a:rPr lang="en-ZW" baseline="0" dirty="0" err="1"/>
              <a:t>gvt</a:t>
            </a:r>
            <a:r>
              <a:rPr lang="en-ZW" baseline="0" dirty="0"/>
              <a:t> intervened and gazette statutory instrument 106A of 2012 making it controlled product with minister having power to fix cotton prices.</a:t>
            </a:r>
            <a:endParaRPr lang="en-ZW"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ACFB14F-3D8E-45DC-B8FE-2171981DDD0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875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W" dirty="0">
                <a:latin typeface="Times New Roman" panose="02020603050405020304" pitchFamily="18" charset="0"/>
                <a:cs typeface="Times New Roman" panose="02020603050405020304" pitchFamily="18" charset="0"/>
              </a:rPr>
              <a:t>0.85 million metric tonnes of CO</a:t>
            </a:r>
            <a:r>
              <a:rPr lang="en-ZW" baseline="-25000" dirty="0">
                <a:latin typeface="Times New Roman" panose="02020603050405020304" pitchFamily="18" charset="0"/>
                <a:cs typeface="Times New Roman" panose="02020603050405020304" pitchFamily="18" charset="0"/>
              </a:rPr>
              <a:t>2</a:t>
            </a:r>
            <a:r>
              <a:rPr lang="en-ZW" dirty="0">
                <a:latin typeface="Times New Roman" panose="02020603050405020304" pitchFamily="18" charset="0"/>
                <a:cs typeface="Times New Roman" panose="02020603050405020304" pitchFamily="18" charset="0"/>
              </a:rPr>
              <a:t> released per</a:t>
            </a:r>
            <a:r>
              <a:rPr lang="en-ZW" baseline="-25000" dirty="0">
                <a:latin typeface="Times New Roman" panose="02020603050405020304" pitchFamily="18" charset="0"/>
                <a:cs typeface="Times New Roman" panose="02020603050405020304" pitchFamily="18" charset="0"/>
              </a:rPr>
              <a:t> </a:t>
            </a:r>
            <a:r>
              <a:rPr lang="en-ZW" dirty="0">
                <a:latin typeface="Times New Roman" panose="02020603050405020304" pitchFamily="18" charset="0"/>
                <a:cs typeface="Times New Roman" panose="02020603050405020304" pitchFamily="18" charset="0"/>
              </a:rPr>
              <a:t>million metric tonne of cotton stalks burnt.</a:t>
            </a:r>
          </a:p>
          <a:p>
            <a:pPr marL="0" marR="0" indent="0" algn="l" defTabSz="914400" rtl="0" eaLnBrk="1" fontAlgn="auto" latinLnBrk="0" hangingPunct="1">
              <a:lnSpc>
                <a:spcPct val="100000"/>
              </a:lnSpc>
              <a:spcBef>
                <a:spcPts val="0"/>
              </a:spcBef>
              <a:spcAft>
                <a:spcPts val="0"/>
              </a:spcAft>
              <a:buClrTx/>
              <a:buSzTx/>
              <a:buFontTx/>
              <a:buNone/>
              <a:tabLst/>
              <a:defRPr/>
            </a:pPr>
            <a:r>
              <a:rPr lang="en-ZW" dirty="0">
                <a:latin typeface="Times New Roman" panose="02020603050405020304" pitchFamily="18" charset="0"/>
                <a:cs typeface="Times New Roman" panose="02020603050405020304" pitchFamily="18" charset="0"/>
              </a:rPr>
              <a:t>0.85Deg</a:t>
            </a:r>
            <a:r>
              <a:rPr lang="en-ZW" baseline="0" dirty="0">
                <a:latin typeface="Times New Roman" panose="02020603050405020304" pitchFamily="18" charset="0"/>
                <a:cs typeface="Times New Roman" panose="02020603050405020304" pitchFamily="18" charset="0"/>
              </a:rPr>
              <a:t> rise </a:t>
            </a:r>
            <a:r>
              <a:rPr lang="en-ZW" baseline="0" dirty="0" err="1">
                <a:latin typeface="Times New Roman" panose="02020603050405020304" pitchFamily="18" charset="0"/>
                <a:cs typeface="Times New Roman" panose="02020603050405020304" pitchFamily="18" charset="0"/>
              </a:rPr>
              <a:t>btwn</a:t>
            </a:r>
            <a:r>
              <a:rPr lang="en-ZW" baseline="0" dirty="0">
                <a:latin typeface="Times New Roman" panose="02020603050405020304" pitchFamily="18" charset="0"/>
                <a:cs typeface="Times New Roman" panose="02020603050405020304" pitchFamily="18" charset="0"/>
              </a:rPr>
              <a:t> 1880-2012</a:t>
            </a:r>
          </a:p>
          <a:p>
            <a:pPr marL="0" marR="0" indent="0" algn="l" defTabSz="914400" rtl="0" eaLnBrk="1" fontAlgn="auto" latinLnBrk="0" hangingPunct="1">
              <a:lnSpc>
                <a:spcPct val="100000"/>
              </a:lnSpc>
              <a:spcBef>
                <a:spcPts val="0"/>
              </a:spcBef>
              <a:spcAft>
                <a:spcPts val="0"/>
              </a:spcAft>
              <a:buClrTx/>
              <a:buSzTx/>
              <a:buFontTx/>
              <a:buNone/>
              <a:tabLst/>
              <a:defRPr/>
            </a:pPr>
            <a:r>
              <a:rPr lang="en-ZW" baseline="0" dirty="0" err="1">
                <a:latin typeface="Times New Roman" panose="02020603050405020304" pitchFamily="18" charset="0"/>
                <a:cs typeface="Times New Roman" panose="02020603050405020304" pitchFamily="18" charset="0"/>
              </a:rPr>
              <a:t>Nox</a:t>
            </a:r>
            <a:r>
              <a:rPr lang="en-ZW" baseline="0" dirty="0">
                <a:latin typeface="Times New Roman" panose="02020603050405020304" pitchFamily="18" charset="0"/>
                <a:cs typeface="Times New Roman" panose="02020603050405020304" pitchFamily="18" charset="0"/>
              </a:rPr>
              <a:t> forms acid rains which affects monuments, cars, lakes and streams</a:t>
            </a:r>
            <a:endParaRPr lang="en-ZW" dirty="0">
              <a:latin typeface="Times New Roman" panose="02020603050405020304" pitchFamily="18" charset="0"/>
              <a:cs typeface="Times New Roman" panose="02020603050405020304" pitchFamily="18" charset="0"/>
            </a:endParaRPr>
          </a:p>
          <a:p>
            <a:endParaRPr lang="en-ZW" dirty="0"/>
          </a:p>
        </p:txBody>
      </p:sp>
      <p:sp>
        <p:nvSpPr>
          <p:cNvPr id="4" name="Slide Number Placeholder 3"/>
          <p:cNvSpPr>
            <a:spLocks noGrp="1"/>
          </p:cNvSpPr>
          <p:nvPr>
            <p:ph type="sldNum" sz="quarter" idx="10"/>
          </p:nvPr>
        </p:nvSpPr>
        <p:spPr/>
        <p:txBody>
          <a:bodyPr/>
          <a:lstStyle/>
          <a:p>
            <a:fld id="{FACFB14F-3D8E-45DC-B8FE-2171981DDD0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57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a:t>Cellulose</a:t>
            </a:r>
            <a:r>
              <a:rPr lang="en-ZW" baseline="0" dirty="0"/>
              <a:t> is the building block of the fibrils in the cell walls. Hemicellulose and lignin are the matrix materials in the secondary cell wall layer and lignin is the primary component of the middle lamella cementing the wooden cells together.</a:t>
            </a:r>
          </a:p>
          <a:p>
            <a:pPr marL="171450" indent="-171450">
              <a:buFont typeface="Arial" panose="020B0604020202020204" pitchFamily="34" charset="0"/>
              <a:buChar char="•"/>
            </a:pPr>
            <a:r>
              <a:rPr lang="en-ZW" sz="1200" kern="1200" dirty="0">
                <a:solidFill>
                  <a:schemeClr val="tx1"/>
                </a:solidFill>
                <a:effectLst/>
                <a:latin typeface="+mn-lt"/>
                <a:ea typeface="+mn-ea"/>
                <a:cs typeface="+mn-cs"/>
              </a:rPr>
              <a:t>Cellulose which is a major constituent of all natural plant life</a:t>
            </a:r>
            <a:endParaRPr lang="en-ZW" baseline="0" dirty="0"/>
          </a:p>
        </p:txBody>
      </p:sp>
      <p:sp>
        <p:nvSpPr>
          <p:cNvPr id="4" name="Slide Number Placeholder 3"/>
          <p:cNvSpPr>
            <a:spLocks noGrp="1"/>
          </p:cNvSpPr>
          <p:nvPr>
            <p:ph type="sldNum" sz="quarter" idx="10"/>
          </p:nvPr>
        </p:nvSpPr>
        <p:spPr/>
        <p:txBody>
          <a:bodyPr/>
          <a:lstStyle/>
          <a:p>
            <a:fld id="{FACFB14F-3D8E-45DC-B8FE-2171981DDD0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0094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FACFB14F-3D8E-45DC-B8FE-2171981DDD0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4725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18" indent="0" algn="r">
              <a:buNone/>
              <a:defRPr>
                <a:solidFill>
                  <a:schemeClr val="tx1"/>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13826C5-F3B4-4E40-AC31-458F75EAE63E}" type="datetime1">
              <a:rPr lang="en-US" smtClean="0">
                <a:solidFill>
                  <a:srgbClr val="DBF5F9">
                    <a:shade val="90000"/>
                  </a:srgbClr>
                </a:solidFill>
              </a:rPr>
              <a:pPr/>
              <a:t>7/24/18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5869DC1-7B91-453C-9788-43E6A8DEDC3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52494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7E28DF-43A5-4CA9-AF48-0859D6745FE1}" type="datetime1">
              <a:rPr lang="en-US" smtClean="0">
                <a:solidFill>
                  <a:srgbClr val="04617B">
                    <a:shade val="90000"/>
                  </a:srgbClr>
                </a:solidFill>
              </a:rPr>
              <a:pPr/>
              <a:t>7/24/18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945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8052B1-2ADD-48F3-9157-B886BA3DA8C9}" type="datetime1">
              <a:rPr lang="en-US" smtClean="0">
                <a:solidFill>
                  <a:srgbClr val="04617B">
                    <a:shade val="90000"/>
                  </a:srgbClr>
                </a:solidFill>
              </a:rPr>
              <a:pPr/>
              <a:t>7/24/18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3261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19" indent="0" algn="r">
              <a:buNone/>
              <a:defRPr>
                <a:solidFill>
                  <a:schemeClr val="tx1"/>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13826C5-F3B4-4E40-AC31-458F75EAE63E}" type="datetime1">
              <a:rPr lang="en-US" smtClean="0">
                <a:solidFill>
                  <a:srgbClr val="DBF5F9">
                    <a:shade val="90000"/>
                  </a:srgbClr>
                </a:solidFill>
              </a:rPr>
              <a:pPr/>
              <a:t>7/24/18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5869DC1-7B91-453C-9788-43E6A8DEDC3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195248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498B73-0A0C-4F5D-8445-15857F0DD043}" type="datetime1">
              <a:rPr lang="en-US" smtClean="0">
                <a:solidFill>
                  <a:srgbClr val="04617B">
                    <a:shade val="90000"/>
                  </a:srgbClr>
                </a:solidFill>
              </a:rPr>
              <a:pPr/>
              <a:t>7/24/18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348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44799DE-8EA8-4B1D-AE62-339D8032C885}" type="datetime1">
              <a:rPr lang="en-US" smtClean="0">
                <a:solidFill>
                  <a:srgbClr val="DBF5F9">
                    <a:shade val="90000"/>
                  </a:srgbClr>
                </a:solidFill>
              </a:rPr>
              <a:pPr/>
              <a:t>7/24/18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5869DC1-7B91-453C-9788-43E6A8DEDC3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293399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21A8D2-F666-4984-977C-268483EF8029}" type="datetime1">
              <a:rPr lang="en-US" smtClean="0">
                <a:solidFill>
                  <a:srgbClr val="04617B">
                    <a:shade val="90000"/>
                  </a:srgbClr>
                </a:solidFill>
              </a:rPr>
              <a:pPr/>
              <a:t>7/24/18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3870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A0E01C2-9E98-472F-83EA-CA536C2D3F05}" type="datetime1">
              <a:rPr lang="en-US" smtClean="0">
                <a:solidFill>
                  <a:srgbClr val="04617B">
                    <a:shade val="90000"/>
                  </a:srgbClr>
                </a:solidFill>
              </a:rPr>
              <a:pPr/>
              <a:t>7/24/18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5577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2A74F72-AC52-4C9A-8682-7A218275D269}" type="datetime1">
              <a:rPr lang="en-US" smtClean="0">
                <a:solidFill>
                  <a:srgbClr val="04617B">
                    <a:shade val="90000"/>
                  </a:srgbClr>
                </a:solidFill>
              </a:rPr>
              <a:pPr/>
              <a:t>7/24/18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02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F0B4F-A90A-47BC-B1C2-736B114CB5FC}" type="datetime1">
              <a:rPr lang="en-US" smtClean="0">
                <a:solidFill>
                  <a:srgbClr val="04617B">
                    <a:shade val="90000"/>
                  </a:srgbClr>
                </a:solidFill>
              </a:rPr>
              <a:pPr/>
              <a:t>7/24/18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6094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7B7F2A-B938-45AF-98CE-BB4900E885A5}" type="datetime1">
              <a:rPr lang="en-US" smtClean="0">
                <a:solidFill>
                  <a:srgbClr val="04617B">
                    <a:shade val="90000"/>
                  </a:srgbClr>
                </a:solidFill>
              </a:rPr>
              <a:pPr/>
              <a:t>7/24/18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3207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498B73-0A0C-4F5D-8445-15857F0DD043}" type="datetime1">
              <a:rPr lang="en-US" smtClean="0">
                <a:solidFill>
                  <a:srgbClr val="04617B">
                    <a:shade val="90000"/>
                  </a:srgbClr>
                </a:solidFill>
              </a:rPr>
              <a:pPr/>
              <a:t>7/24/18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6047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1"/>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9A21FA-2A27-476B-8AB6-4F92EB52FE63}" type="datetime1">
              <a:rPr lang="en-US" smtClean="0">
                <a:solidFill>
                  <a:srgbClr val="04617B">
                    <a:shade val="90000"/>
                  </a:srgbClr>
                </a:solidFill>
              </a:rPr>
              <a:pPr/>
              <a:t>7/24/18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4"/>
            <a:ext cx="609600" cy="365125"/>
          </a:xfrm>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9"/>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4509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7E28DF-43A5-4CA9-AF48-0859D6745FE1}" type="datetime1">
              <a:rPr lang="en-US" smtClean="0">
                <a:solidFill>
                  <a:srgbClr val="04617B">
                    <a:shade val="90000"/>
                  </a:srgbClr>
                </a:solidFill>
              </a:rPr>
              <a:pPr/>
              <a:t>7/24/18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564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8052B1-2ADD-48F3-9157-B886BA3DA8C9}" type="datetime1">
              <a:rPr lang="en-US" smtClean="0">
                <a:solidFill>
                  <a:srgbClr val="04617B">
                    <a:shade val="90000"/>
                  </a:srgbClr>
                </a:solidFill>
              </a:rPr>
              <a:pPr/>
              <a:t>7/24/18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741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44799DE-8EA8-4B1D-AE62-339D8032C885}" type="datetime1">
              <a:rPr lang="en-US" smtClean="0">
                <a:solidFill>
                  <a:srgbClr val="DBF5F9">
                    <a:shade val="90000"/>
                  </a:srgbClr>
                </a:solidFill>
              </a:rPr>
              <a:pPr/>
              <a:t>7/24/18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5869DC1-7B91-453C-9788-43E6A8DEDC3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330893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21A8D2-F666-4984-977C-268483EF8029}" type="datetime1">
              <a:rPr lang="en-US" smtClean="0">
                <a:solidFill>
                  <a:srgbClr val="04617B">
                    <a:shade val="90000"/>
                  </a:srgbClr>
                </a:solidFill>
              </a:rPr>
              <a:pPr/>
              <a:t>7/24/18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2200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9" y="1859765"/>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9"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A0E01C2-9E98-472F-83EA-CA536C2D3F05}" type="datetime1">
              <a:rPr lang="en-US" smtClean="0">
                <a:solidFill>
                  <a:srgbClr val="04617B">
                    <a:shade val="90000"/>
                  </a:srgbClr>
                </a:solidFill>
              </a:rPr>
              <a:pPr/>
              <a:t>7/24/18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840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2A74F72-AC52-4C9A-8682-7A218275D269}" type="datetime1">
              <a:rPr lang="en-US" smtClean="0">
                <a:solidFill>
                  <a:srgbClr val="04617B">
                    <a:shade val="90000"/>
                  </a:srgbClr>
                </a:solidFill>
              </a:rPr>
              <a:pPr/>
              <a:t>7/24/18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4200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F0B4F-A90A-47BC-B1C2-736B114CB5FC}" type="datetime1">
              <a:rPr lang="en-US" smtClean="0">
                <a:solidFill>
                  <a:srgbClr val="04617B">
                    <a:shade val="90000"/>
                  </a:srgbClr>
                </a:solidFill>
              </a:rPr>
              <a:pPr/>
              <a:t>7/24/18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045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7B7F2A-B938-45AF-98CE-BB4900E885A5}" type="datetime1">
              <a:rPr lang="en-US" smtClean="0">
                <a:solidFill>
                  <a:srgbClr val="04617B">
                    <a:shade val="90000"/>
                  </a:srgbClr>
                </a:solidFill>
              </a:rPr>
              <a:pPr/>
              <a:t>7/24/18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9131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1"/>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9A21FA-2A27-476B-8AB6-4F92EB52FE63}" type="datetime1">
              <a:rPr lang="en-US" smtClean="0">
                <a:solidFill>
                  <a:srgbClr val="04617B">
                    <a:shade val="90000"/>
                  </a:srgbClr>
                </a:solidFill>
              </a:rPr>
              <a:pPr/>
              <a:t>7/24/18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8"/>
            <a:ext cx="609600" cy="365125"/>
          </a:xfrm>
        </p:spPr>
        <p:txBody>
          <a:body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4381500" y="621983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219362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8"/>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634452-0092-4170-8BFD-D0226B598327}" type="datetime1">
              <a:rPr lang="en-US" smtClean="0">
                <a:solidFill>
                  <a:srgbClr val="04617B">
                    <a:shade val="90000"/>
                  </a:srgbClr>
                </a:solidFill>
              </a:rPr>
              <a:pPr/>
              <a:t>7/24/18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8"/>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8"/>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3874010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06" indent="-274306"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48" indent="-246876"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354" indent="-246876"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661" indent="-210301"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966" indent="-210301"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274" indent="-210301"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44" indent="-18287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450" indent="-18287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757" indent="-18287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4" algn="l" rtl="0" eaLnBrk="1" latinLnBrk="0" hangingPunct="1">
        <a:defRPr kumimoji="0" kern="1200">
          <a:solidFill>
            <a:schemeClr val="tx1"/>
          </a:solidFill>
          <a:latin typeface="+mn-lt"/>
          <a:ea typeface="+mn-ea"/>
          <a:cs typeface="+mn-cs"/>
        </a:defRPr>
      </a:lvl3pPr>
      <a:lvl4pPr marL="1371532" algn="l" rtl="0" eaLnBrk="1" latinLnBrk="0" hangingPunct="1">
        <a:defRPr kumimoji="0" kern="1200">
          <a:solidFill>
            <a:schemeClr val="tx1"/>
          </a:solidFill>
          <a:latin typeface="+mn-lt"/>
          <a:ea typeface="+mn-ea"/>
          <a:cs typeface="+mn-cs"/>
        </a:defRPr>
      </a:lvl4pPr>
      <a:lvl5pPr marL="1828709" algn="l" rtl="0" eaLnBrk="1" latinLnBrk="0" hangingPunct="1">
        <a:defRPr kumimoji="0" kern="1200">
          <a:solidFill>
            <a:schemeClr val="tx1"/>
          </a:solidFill>
          <a:latin typeface="+mn-lt"/>
          <a:ea typeface="+mn-ea"/>
          <a:cs typeface="+mn-cs"/>
        </a:defRPr>
      </a:lvl5pPr>
      <a:lvl6pPr marL="2285886" algn="l" rtl="0" eaLnBrk="1" latinLnBrk="0" hangingPunct="1">
        <a:defRPr kumimoji="0" kern="1200">
          <a:solidFill>
            <a:schemeClr val="tx1"/>
          </a:solidFill>
          <a:latin typeface="+mn-lt"/>
          <a:ea typeface="+mn-ea"/>
          <a:cs typeface="+mn-cs"/>
        </a:defRPr>
      </a:lvl6pPr>
      <a:lvl7pPr marL="2743062"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8"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634452-0092-4170-8BFD-D0226B598327}" type="datetime1">
              <a:rPr lang="en-US" smtClean="0">
                <a:solidFill>
                  <a:srgbClr val="04617B">
                    <a:shade val="90000"/>
                  </a:srgbClr>
                </a:solidFill>
              </a:rPr>
              <a:pPr/>
              <a:t>7/24/18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869DC1-7B91-453C-9788-43E6A8DEDC3E}"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482817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13" indent="-274313"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64" indent="-246882"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377" indent="-246882"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690" indent="-210307"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03" indent="-210307"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17" indent="-2103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92" indent="-182875"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05" indent="-182875"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18" indent="-182875"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direct.com/science/article/pii/S0960852409002168" TargetMode="External"/><Relationship Id="rId2" Type="http://schemas.openxmlformats.org/officeDocument/2006/relationships/hyperlink" Target="http://www.fao.org/docrep/013/i1757e/i1757e.pdf" TargetMode="External"/><Relationship Id="rId1" Type="http://schemas.openxmlformats.org/officeDocument/2006/relationships/slideLayout" Target="../slideLayouts/slideLayout13.xml"/><Relationship Id="rId4" Type="http://schemas.openxmlformats.org/officeDocument/2006/relationships/hyperlink" Target="http://www.scientific.net/AMM.138-139.58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31" y="342739"/>
            <a:ext cx="7851648" cy="1828800"/>
          </a:xfrm>
        </p:spPr>
        <p:txBody>
          <a:bodyPr>
            <a:normAutofit/>
          </a:bodyPr>
          <a:lstStyle/>
          <a:p>
            <a:pPr algn="ctr"/>
            <a:r>
              <a:rPr lang="en-GB" sz="3200" b="0" dirty="0">
                <a:solidFill>
                  <a:schemeClr val="bg1"/>
                </a:solidFill>
                <a:latin typeface="Arial" panose="020B0604020202020204" pitchFamily="34" charset="0"/>
                <a:cs typeface="Arial" panose="020B0604020202020204" pitchFamily="34" charset="0"/>
              </a:rPr>
              <a:t>Development of Value Added Products from Cotton Stalk By Products</a:t>
            </a:r>
            <a:br>
              <a:rPr lang="en-GB" sz="3200" b="0" dirty="0">
                <a:solidFill>
                  <a:schemeClr val="bg1"/>
                </a:solidFill>
                <a:latin typeface="Arial" panose="020B0604020202020204" pitchFamily="34" charset="0"/>
                <a:cs typeface="Arial" panose="020B0604020202020204" pitchFamily="34" charset="0"/>
              </a:rPr>
            </a:br>
            <a:r>
              <a:rPr lang="en-GB" sz="3200" b="0" dirty="0">
                <a:solidFill>
                  <a:schemeClr val="bg1"/>
                </a:solidFill>
                <a:latin typeface="Arial" panose="020B0604020202020204" pitchFamily="34" charset="0"/>
                <a:cs typeface="Arial" panose="020B0604020202020204" pitchFamily="34" charset="0"/>
              </a:rPr>
              <a:t>_________________________________</a:t>
            </a:r>
          </a:p>
        </p:txBody>
      </p:sp>
      <p:sp>
        <p:nvSpPr>
          <p:cNvPr id="3" name="Subtitle 2"/>
          <p:cNvSpPr>
            <a:spLocks noGrp="1"/>
          </p:cNvSpPr>
          <p:nvPr>
            <p:ph type="subTitle" idx="1"/>
          </p:nvPr>
        </p:nvSpPr>
        <p:spPr>
          <a:xfrm>
            <a:off x="485635" y="2171539"/>
            <a:ext cx="8444265" cy="1752600"/>
          </a:xfrm>
        </p:spPr>
        <p:txBody>
          <a:bodyPr>
            <a:noAutofit/>
          </a:bodyPr>
          <a:lstStyle/>
          <a:p>
            <a:pPr algn="ctr"/>
            <a:r>
              <a:rPr lang="en-GB" sz="2000" b="1" dirty="0">
                <a:solidFill>
                  <a:schemeClr val="bg1"/>
                </a:solidFill>
                <a:latin typeface="Arial" panose="020B0604020202020204" pitchFamily="34" charset="0"/>
                <a:cs typeface="Arial" panose="020B0604020202020204" pitchFamily="34" charset="0"/>
              </a:rPr>
              <a:t>Nkosilathi </a:t>
            </a:r>
            <a:r>
              <a:rPr lang="en-GB" sz="2000" b="1" dirty="0" err="1">
                <a:solidFill>
                  <a:schemeClr val="bg1"/>
                </a:solidFill>
                <a:latin typeface="Arial" panose="020B0604020202020204" pitchFamily="34" charset="0"/>
                <a:cs typeface="Arial" panose="020B0604020202020204" pitchFamily="34" charset="0"/>
              </a:rPr>
              <a:t>Zinti</a:t>
            </a:r>
            <a:r>
              <a:rPr lang="en-GB" sz="2000" b="1" dirty="0">
                <a:solidFill>
                  <a:schemeClr val="bg1"/>
                </a:solidFill>
                <a:latin typeface="Arial" panose="020B0604020202020204" pitchFamily="34" charset="0"/>
                <a:cs typeface="Arial" panose="020B0604020202020204" pitchFamily="34" charset="0"/>
              </a:rPr>
              <a:t> Nkomo</a:t>
            </a:r>
          </a:p>
          <a:p>
            <a:pPr algn="ctr"/>
            <a:r>
              <a:rPr lang="en-GB" sz="1200" b="1" dirty="0">
                <a:solidFill>
                  <a:schemeClr val="bg1"/>
                </a:solidFill>
                <a:latin typeface="Arial" panose="020B0604020202020204" pitchFamily="34" charset="0"/>
                <a:cs typeface="Arial" panose="020B0604020202020204" pitchFamily="34" charset="0"/>
              </a:rPr>
              <a:t>Department of Fibre and Polymer Materials Engineering</a:t>
            </a:r>
          </a:p>
          <a:p>
            <a:pPr algn="ctr"/>
            <a:r>
              <a:rPr lang="en-GB" sz="1200" b="1" dirty="0">
                <a:solidFill>
                  <a:schemeClr val="bg1"/>
                </a:solidFill>
                <a:latin typeface="Arial" panose="020B0604020202020204" pitchFamily="34" charset="0"/>
                <a:cs typeface="Arial" panose="020B0604020202020204" pitchFamily="34" charset="0"/>
              </a:rPr>
              <a:t>National University of Science and Technology</a:t>
            </a:r>
          </a:p>
          <a:p>
            <a:pPr algn="ctr"/>
            <a:endParaRPr lang="en-GB" sz="1800" b="1" dirty="0">
              <a:solidFill>
                <a:schemeClr val="bg1"/>
              </a:solidFill>
              <a:latin typeface="Arial" panose="020B0604020202020204" pitchFamily="34" charset="0"/>
              <a:cs typeface="Arial" panose="020B0604020202020204" pitchFamily="34" charset="0"/>
            </a:endParaRPr>
          </a:p>
          <a:p>
            <a:pPr algn="ctr"/>
            <a:endParaRPr lang="en-GB" sz="1600" dirty="0">
              <a:solidFill>
                <a:schemeClr val="bg1"/>
              </a:solidFill>
              <a:latin typeface="Arial" panose="020B0604020202020204" pitchFamily="34" charset="0"/>
              <a:cs typeface="Arial" panose="020B0604020202020204" pitchFamily="34" charset="0"/>
            </a:endParaRPr>
          </a:p>
          <a:p>
            <a:pPr algn="ctr"/>
            <a:endParaRPr lang="en-GB" sz="1400" b="1" dirty="0">
              <a:solidFill>
                <a:schemeClr val="bg1"/>
              </a:solidFill>
              <a:latin typeface="Arial" panose="020B0604020202020204" pitchFamily="34" charset="0"/>
              <a:cs typeface="Arial" panose="020B0604020202020204" pitchFamily="34" charset="0"/>
            </a:endParaRPr>
          </a:p>
          <a:p>
            <a:pPr algn="ctr"/>
            <a:endParaRPr lang="en-GB" sz="1400" b="1" dirty="0">
              <a:solidFill>
                <a:schemeClr val="bg1"/>
              </a:solidFill>
              <a:latin typeface="Arial" panose="020B0604020202020204" pitchFamily="34" charset="0"/>
              <a:cs typeface="Arial" panose="020B0604020202020204" pitchFamily="34" charset="0"/>
            </a:endParaRPr>
          </a:p>
          <a:p>
            <a:pPr algn="ctr"/>
            <a:endParaRPr lang="en-GB" sz="1400" b="1" dirty="0">
              <a:solidFill>
                <a:schemeClr val="bg1"/>
              </a:solidFill>
              <a:latin typeface="Arial" panose="020B0604020202020204" pitchFamily="34" charset="0"/>
              <a:cs typeface="Arial" panose="020B0604020202020204" pitchFamily="34" charset="0"/>
            </a:endParaRPr>
          </a:p>
          <a:p>
            <a:pPr algn="ctr"/>
            <a:endParaRPr lang="en-GB" sz="1400" b="1" dirty="0">
              <a:solidFill>
                <a:schemeClr val="bg1"/>
              </a:solidFill>
              <a:latin typeface="Arial" panose="020B0604020202020204" pitchFamily="34" charset="0"/>
              <a:cs typeface="Arial" panose="020B0604020202020204" pitchFamily="34" charset="0"/>
            </a:endParaRPr>
          </a:p>
          <a:p>
            <a:pPr algn="ctr"/>
            <a:endParaRPr lang="en-GB" sz="1400" b="1" dirty="0">
              <a:solidFill>
                <a:schemeClr val="bg1"/>
              </a:solidFill>
              <a:latin typeface="Arial" panose="020B0604020202020204" pitchFamily="34" charset="0"/>
              <a:cs typeface="Arial" panose="020B0604020202020204" pitchFamily="34" charset="0"/>
            </a:endParaRPr>
          </a:p>
          <a:p>
            <a:pPr algn="ctr"/>
            <a:endParaRPr lang="en-GB" sz="1400" b="1" dirty="0">
              <a:solidFill>
                <a:schemeClr val="bg1"/>
              </a:solidFill>
              <a:latin typeface="Arial" panose="020B0604020202020204" pitchFamily="34" charset="0"/>
              <a:cs typeface="Arial" panose="020B0604020202020204" pitchFamily="34" charset="0"/>
            </a:endParaRPr>
          </a:p>
          <a:p>
            <a:pPr algn="ctr"/>
            <a:endParaRPr lang="en-GB" sz="1300" i="1" dirty="0">
              <a:solidFill>
                <a:schemeClr val="bg1"/>
              </a:solidFill>
              <a:latin typeface="Arial" panose="020B0604020202020204" pitchFamily="34" charset="0"/>
              <a:cs typeface="Arial" panose="020B0604020202020204" pitchFamily="34" charset="0"/>
            </a:endParaRPr>
          </a:p>
          <a:p>
            <a:pPr algn="ctr"/>
            <a:endParaRPr lang="en-GB" sz="16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442433" y="6311005"/>
            <a:ext cx="6209767" cy="338554"/>
          </a:xfrm>
          <a:prstGeom prst="rect">
            <a:avLst/>
          </a:prstGeom>
          <a:solidFill>
            <a:schemeClr val="accent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14</a:t>
            </a:r>
            <a:r>
              <a:rPr lang="en-US" sz="1600" baseline="30000" dirty="0">
                <a:solidFill>
                  <a:prstClr val="white"/>
                </a:solidFill>
                <a:latin typeface="Arial" panose="020B0604020202020204" pitchFamily="34" charset="0"/>
                <a:cs typeface="Arial" panose="020B0604020202020204" pitchFamily="34" charset="0"/>
              </a:rPr>
              <a:t>th</a:t>
            </a:r>
            <a:r>
              <a:rPr lang="en-US" sz="1600" dirty="0">
                <a:solidFill>
                  <a:prstClr val="white"/>
                </a:solidFill>
                <a:latin typeface="Arial" panose="020B0604020202020204" pitchFamily="34" charset="0"/>
                <a:cs typeface="Arial" panose="020B0604020202020204" pitchFamily="34" charset="0"/>
              </a:rPr>
              <a:t> SYMPOSIUM AND TRAINING WORLSHOP OF THE SEACF</a:t>
            </a:r>
            <a:endParaRPr lang="en-US" sz="1600" dirty="0">
              <a:solidFill>
                <a:prstClr val="white"/>
              </a:solidFill>
            </a:endParaRPr>
          </a:p>
        </p:txBody>
      </p:sp>
      <p:pic>
        <p:nvPicPr>
          <p:cNvPr id="6" name="Picture 5"/>
          <p:cNvPicPr>
            <a:picLocks noChangeAspect="1"/>
          </p:cNvPicPr>
          <p:nvPr/>
        </p:nvPicPr>
        <p:blipFill>
          <a:blip r:embed="rId2"/>
          <a:stretch>
            <a:fillRect/>
          </a:stretch>
        </p:blipFill>
        <p:spPr>
          <a:xfrm>
            <a:off x="218010" y="864990"/>
            <a:ext cx="1066800" cy="93146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3484" y="3550556"/>
            <a:ext cx="4228565" cy="2247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920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Preparation of microcrystalline cellulose</a:t>
            </a:r>
          </a:p>
        </p:txBody>
      </p:sp>
      <p:sp>
        <p:nvSpPr>
          <p:cNvPr id="3" name="Content Placeholder 2"/>
          <p:cNvSpPr>
            <a:spLocks noGrp="1"/>
          </p:cNvSpPr>
          <p:nvPr>
            <p:ph idx="1"/>
          </p:nvPr>
        </p:nvSpPr>
        <p:spPr/>
        <p:txBody>
          <a:bodyPr>
            <a:normAutofit lnSpcReduction="10000"/>
          </a:bodyPr>
          <a:lstStyle/>
          <a:p>
            <a:r>
              <a:rPr lang="en-ZW" dirty="0"/>
              <a:t>Microcrystalline cellulose (MCC) has been widely used especially in food, cosmetics and medical industries as a water retainer, a suspension stabilizer, a flow characteristics controller in the systems used for final products, and as a reinforcing agent for final products such as medical tablets.</a:t>
            </a:r>
          </a:p>
          <a:p>
            <a:r>
              <a:rPr lang="en-ZW" dirty="0"/>
              <a:t>MCC is normally obtained at an industrial scale through hydrolysis of wood. MCC has been prepared from coconut shells , sugar cane bagasse, ramie, wheat and rice straws, jute, flax fibres and flax straw and soya bean husk.</a:t>
            </a:r>
          </a:p>
          <a:p>
            <a:endParaRPr lang="en-ZA" dirty="0"/>
          </a:p>
          <a:p>
            <a:endParaRPr lang="en-ZA" dirty="0"/>
          </a:p>
        </p:txBody>
      </p:sp>
      <p:sp>
        <p:nvSpPr>
          <p:cNvPr id="4" name="TextBox 3"/>
          <p:cNvSpPr txBox="1"/>
          <p:nvPr/>
        </p:nvSpPr>
        <p:spPr>
          <a:xfrm>
            <a:off x="5550794" y="6412469"/>
            <a:ext cx="2907406"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err="1">
                <a:solidFill>
                  <a:prstClr val="black"/>
                </a:solidFill>
                <a:latin typeface="Arial" panose="020B0604020202020204" pitchFamily="34" charset="0"/>
                <a:cs typeface="Arial" panose="020B0604020202020204" pitchFamily="34" charset="0"/>
              </a:rPr>
              <a:t>Microcrystallie</a:t>
            </a:r>
            <a:r>
              <a:rPr lang="en-US" dirty="0">
                <a:solidFill>
                  <a:prstClr val="black"/>
                </a:solidFill>
                <a:latin typeface="Arial" panose="020B0604020202020204" pitchFamily="34" charset="0"/>
                <a:cs typeface="Arial" panose="020B0604020202020204" pitchFamily="34" charset="0"/>
              </a:rPr>
              <a:t> Cellulose</a:t>
            </a:r>
          </a:p>
        </p:txBody>
      </p:sp>
    </p:spTree>
    <p:extLst>
      <p:ext uri="{BB962C8B-B14F-4D97-AF65-F5344CB8AC3E}">
        <p14:creationId xmlns:p14="http://schemas.microsoft.com/office/powerpoint/2010/main" val="228074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Production of Edible Mushrooms</a:t>
            </a:r>
          </a:p>
        </p:txBody>
      </p:sp>
      <p:sp>
        <p:nvSpPr>
          <p:cNvPr id="3" name="Content Placeholder 2"/>
          <p:cNvSpPr>
            <a:spLocks noGrp="1"/>
          </p:cNvSpPr>
          <p:nvPr>
            <p:ph idx="1"/>
          </p:nvPr>
        </p:nvSpPr>
        <p:spPr/>
        <p:txBody>
          <a:bodyPr>
            <a:normAutofit fontScale="92500" lnSpcReduction="10000"/>
          </a:bodyPr>
          <a:lstStyle/>
          <a:p>
            <a:r>
              <a:rPr lang="en-ZA" dirty="0"/>
              <a:t>Mushrooms are the fleshy sporophotrd of fungi known to grow in nature on decaying cellulosic materials, dead wood, soil and manure pits.</a:t>
            </a:r>
          </a:p>
          <a:p>
            <a:r>
              <a:rPr lang="en-ZA" dirty="0"/>
              <a:t>Mushrooms, a macro fungi with a distinctive fruiting body, is a unique biota which assembles its food by secreting degrading enzymes. It decomposes the complex organic material on which it grows to generate simpler compounds for its nutrition.</a:t>
            </a:r>
          </a:p>
          <a:p>
            <a:r>
              <a:rPr lang="en-ZA" dirty="0"/>
              <a:t>Cultivation of oyster mushrooms on various crop residues is well known and it has been shown that </a:t>
            </a:r>
            <a:r>
              <a:rPr lang="en-ZA" dirty="0" err="1"/>
              <a:t>pleurotus</a:t>
            </a:r>
            <a:r>
              <a:rPr lang="en-ZA" dirty="0"/>
              <a:t> </a:t>
            </a:r>
            <a:r>
              <a:rPr lang="en-ZA" dirty="0" err="1"/>
              <a:t>spp</a:t>
            </a:r>
            <a:r>
              <a:rPr lang="en-ZA" dirty="0"/>
              <a:t> can be successfully grown on rice straw, wheat straw, cotton stalks and other cellulosic materials </a:t>
            </a:r>
            <a:r>
              <a:rPr lang="en-ZA" sz="1100" dirty="0">
                <a:latin typeface="Arial" panose="020B0604020202020204" pitchFamily="34" charset="0"/>
                <a:cs typeface="Arial" panose="020B0604020202020204" pitchFamily="34" charset="0"/>
              </a:rPr>
              <a:t>[</a:t>
            </a:r>
            <a:r>
              <a:rPr lang="en-ZA" sz="1100" dirty="0" err="1">
                <a:latin typeface="Arial" panose="020B0604020202020204" pitchFamily="34" charset="0"/>
                <a:cs typeface="Arial" panose="020B0604020202020204" pitchFamily="34" charset="0"/>
              </a:rPr>
              <a:t>Z.Bano</a:t>
            </a:r>
            <a:r>
              <a:rPr lang="en-ZA" sz="1100" dirty="0">
                <a:latin typeface="Arial" panose="020B0604020202020204" pitchFamily="34" charset="0"/>
                <a:cs typeface="Arial" panose="020B0604020202020204" pitchFamily="34" charset="0"/>
              </a:rPr>
              <a:t> 1962]</a:t>
            </a:r>
          </a:p>
        </p:txBody>
      </p:sp>
      <p:sp>
        <p:nvSpPr>
          <p:cNvPr id="4" name="TextBox 3"/>
          <p:cNvSpPr txBox="1"/>
          <p:nvPr/>
        </p:nvSpPr>
        <p:spPr>
          <a:xfrm>
            <a:off x="6324600" y="6403048"/>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Mushrooms</a:t>
            </a:r>
            <a:endParaRPr lang="en-US"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8534400" y="640080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9</a:t>
            </a:r>
          </a:p>
        </p:txBody>
      </p:sp>
      <p:sp>
        <p:nvSpPr>
          <p:cNvPr id="6" name="Title 1"/>
          <p:cNvSpPr txBox="1">
            <a:spLocks/>
          </p:cNvSpPr>
          <p:nvPr/>
        </p:nvSpPr>
        <p:spPr>
          <a:xfrm>
            <a:off x="445930" y="393192"/>
            <a:ext cx="8252139" cy="533400"/>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lIns="0" rIns="0" bIns="0" anchor="b">
            <a:normAutofit fontScale="92500" lnSpcReduction="10000"/>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prstClr val="white"/>
                </a:solidFill>
                <a:latin typeface="Arial" panose="020B0604020202020204" pitchFamily="34" charset="0"/>
                <a:cs typeface="Arial" panose="020B0604020202020204" pitchFamily="34" charset="0"/>
              </a:rPr>
              <a:t>Results and Discussion</a:t>
            </a:r>
          </a:p>
        </p:txBody>
      </p:sp>
    </p:spTree>
    <p:extLst>
      <p:ext uri="{BB962C8B-B14F-4D97-AF65-F5344CB8AC3E}">
        <p14:creationId xmlns:p14="http://schemas.microsoft.com/office/powerpoint/2010/main" val="328579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04" y="1240260"/>
            <a:ext cx="8229600" cy="1143000"/>
          </a:xfrm>
        </p:spPr>
        <p:txBody>
          <a:bodyPr>
            <a:normAutofit fontScale="90000"/>
          </a:bodyPr>
          <a:lstStyle/>
          <a:p>
            <a:r>
              <a:rPr lang="en-ZA" dirty="0"/>
              <a:t>Procedure for preparing cotton stalk substrate for mushroom production</a:t>
            </a:r>
          </a:p>
        </p:txBody>
      </p:sp>
      <p:sp>
        <p:nvSpPr>
          <p:cNvPr id="3" name="Content Placeholder 2"/>
          <p:cNvSpPr>
            <a:spLocks noGrp="1"/>
          </p:cNvSpPr>
          <p:nvPr>
            <p:ph idx="1"/>
          </p:nvPr>
        </p:nvSpPr>
        <p:spPr>
          <a:xfrm>
            <a:off x="533400" y="2682455"/>
            <a:ext cx="8229600" cy="4389120"/>
          </a:xfrm>
        </p:spPr>
        <p:txBody>
          <a:bodyPr/>
          <a:lstStyle/>
          <a:p>
            <a:pPr>
              <a:buFont typeface="Wingdings" panose="05000000000000000000" pitchFamily="2" charset="2"/>
              <a:buChar char="v"/>
            </a:pPr>
            <a:r>
              <a:rPr lang="en-ZA" dirty="0"/>
              <a:t>Chipping of the cotton stalks</a:t>
            </a:r>
          </a:p>
          <a:p>
            <a:pPr>
              <a:buFont typeface="Wingdings" panose="05000000000000000000" pitchFamily="2" charset="2"/>
              <a:buChar char="v"/>
            </a:pPr>
            <a:r>
              <a:rPr lang="en-ZA" dirty="0"/>
              <a:t>Overnight soaking and boiling of the cotton stalks</a:t>
            </a:r>
          </a:p>
          <a:p>
            <a:pPr>
              <a:buFont typeface="Wingdings" panose="05000000000000000000" pitchFamily="2" charset="2"/>
              <a:buChar char="v"/>
            </a:pPr>
            <a:r>
              <a:rPr lang="en-ZA" dirty="0"/>
              <a:t> Cooling of the stalks after boiling</a:t>
            </a:r>
          </a:p>
          <a:p>
            <a:pPr>
              <a:buFont typeface="Wingdings" panose="05000000000000000000" pitchFamily="2" charset="2"/>
              <a:buChar char="v"/>
            </a:pPr>
            <a:r>
              <a:rPr lang="en-ZA" dirty="0"/>
              <a:t>Mushroom spawn is introduced into the cotton stalk polypropylene bags</a:t>
            </a:r>
          </a:p>
          <a:p>
            <a:pPr>
              <a:buFont typeface="Wingdings" panose="05000000000000000000" pitchFamily="2" charset="2"/>
              <a:buChar char="v"/>
            </a:pPr>
            <a:r>
              <a:rPr lang="en-ZA" dirty="0"/>
              <a:t>Holes are punched into the bag and it is hanged on the wall.</a:t>
            </a:r>
          </a:p>
        </p:txBody>
      </p:sp>
      <p:sp>
        <p:nvSpPr>
          <p:cNvPr id="4" name="TextBox 3"/>
          <p:cNvSpPr txBox="1"/>
          <p:nvPr/>
        </p:nvSpPr>
        <p:spPr>
          <a:xfrm>
            <a:off x="6324600" y="6403048"/>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Mushrooms</a:t>
            </a:r>
            <a:endParaRPr lang="en-US"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8534400" y="640080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184869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8229600" cy="1143000"/>
          </a:xfrm>
        </p:spPr>
        <p:txBody>
          <a:bodyPr/>
          <a:lstStyle/>
          <a:p>
            <a:r>
              <a:rPr lang="en-ZA" dirty="0"/>
              <a:t>Stages of mushroom growth</a:t>
            </a:r>
          </a:p>
        </p:txBody>
      </p:sp>
      <p:sp>
        <p:nvSpPr>
          <p:cNvPr id="3" name="Content Placeholder 2"/>
          <p:cNvSpPr>
            <a:spLocks noGrp="1"/>
          </p:cNvSpPr>
          <p:nvPr>
            <p:ph idx="1"/>
          </p:nvPr>
        </p:nvSpPr>
        <p:spPr>
          <a:xfrm>
            <a:off x="457200" y="1523356"/>
            <a:ext cx="8229600" cy="4389120"/>
          </a:xfrm>
        </p:spPr>
        <p:txBody>
          <a:bodyPr/>
          <a:lstStyle/>
          <a:p>
            <a:r>
              <a:rPr lang="en-ZA" dirty="0"/>
              <a:t>Mushrooms produced from cotton stalk substrate take approximately 25 days to mature and be ready for harvesting.</a:t>
            </a:r>
          </a:p>
          <a:p>
            <a:r>
              <a:rPr lang="en-ZA" dirty="0"/>
              <a:t>Temp must be maintained at 25-30Deg Celsius with relative humidity of 55-80%.</a:t>
            </a:r>
          </a:p>
        </p:txBody>
      </p:sp>
      <p:graphicFrame>
        <p:nvGraphicFramePr>
          <p:cNvPr id="4" name="Table 3"/>
          <p:cNvGraphicFramePr>
            <a:graphicFrameLocks noGrp="1"/>
          </p:cNvGraphicFramePr>
          <p:nvPr>
            <p:extLst>
              <p:ext uri="{D42A27DB-BD31-4B8C-83A1-F6EECF244321}">
                <p14:modId xmlns:p14="http://schemas.microsoft.com/office/powerpoint/2010/main" val="1142071759"/>
              </p:ext>
            </p:extLst>
          </p:nvPr>
        </p:nvGraphicFramePr>
        <p:xfrm>
          <a:off x="875762" y="3786386"/>
          <a:ext cx="7887238" cy="2339190"/>
        </p:xfrm>
        <a:graphic>
          <a:graphicData uri="http://schemas.openxmlformats.org/drawingml/2006/table">
            <a:tbl>
              <a:tblPr firstRow="1" bandRow="1">
                <a:tableStyleId>{5C22544A-7EE6-4342-B048-85BDC9FD1C3A}</a:tableStyleId>
              </a:tblPr>
              <a:tblGrid>
                <a:gridCol w="3943619">
                  <a:extLst>
                    <a:ext uri="{9D8B030D-6E8A-4147-A177-3AD203B41FA5}">
                      <a16:colId xmlns:a16="http://schemas.microsoft.com/office/drawing/2014/main" val="20000"/>
                    </a:ext>
                  </a:extLst>
                </a:gridCol>
                <a:gridCol w="3943619">
                  <a:extLst>
                    <a:ext uri="{9D8B030D-6E8A-4147-A177-3AD203B41FA5}">
                      <a16:colId xmlns:a16="http://schemas.microsoft.com/office/drawing/2014/main" val="20001"/>
                    </a:ext>
                  </a:extLst>
                </a:gridCol>
              </a:tblGrid>
              <a:tr h="389865">
                <a:tc>
                  <a:txBody>
                    <a:bodyPr/>
                    <a:lstStyle/>
                    <a:p>
                      <a:r>
                        <a:rPr lang="en-ZA" dirty="0"/>
                        <a:t>Stage</a:t>
                      </a:r>
                    </a:p>
                  </a:txBody>
                  <a:tcPr/>
                </a:tc>
                <a:tc>
                  <a:txBody>
                    <a:bodyPr/>
                    <a:lstStyle/>
                    <a:p>
                      <a:r>
                        <a:rPr lang="en-ZA" dirty="0"/>
                        <a:t>Time (Days)</a:t>
                      </a:r>
                    </a:p>
                  </a:txBody>
                  <a:tcPr/>
                </a:tc>
                <a:extLst>
                  <a:ext uri="{0D108BD9-81ED-4DB2-BD59-A6C34878D82A}">
                    <a16:rowId xmlns:a16="http://schemas.microsoft.com/office/drawing/2014/main" val="10000"/>
                  </a:ext>
                </a:extLst>
              </a:tr>
              <a:tr h="389865">
                <a:tc>
                  <a:txBody>
                    <a:bodyPr/>
                    <a:lstStyle/>
                    <a:p>
                      <a:r>
                        <a:rPr lang="en-ZA" dirty="0"/>
                        <a:t>Spawn layer</a:t>
                      </a:r>
                    </a:p>
                  </a:txBody>
                  <a:tcPr/>
                </a:tc>
                <a:tc>
                  <a:txBody>
                    <a:bodyPr/>
                    <a:lstStyle/>
                    <a:p>
                      <a:r>
                        <a:rPr lang="en-ZA" dirty="0"/>
                        <a:t>1</a:t>
                      </a:r>
                    </a:p>
                  </a:txBody>
                  <a:tcPr/>
                </a:tc>
                <a:extLst>
                  <a:ext uri="{0D108BD9-81ED-4DB2-BD59-A6C34878D82A}">
                    <a16:rowId xmlns:a16="http://schemas.microsoft.com/office/drawing/2014/main" val="10001"/>
                  </a:ext>
                </a:extLst>
              </a:tr>
              <a:tr h="389865">
                <a:tc>
                  <a:txBody>
                    <a:bodyPr/>
                    <a:lstStyle/>
                    <a:p>
                      <a:r>
                        <a:rPr lang="en-ZA" dirty="0"/>
                        <a:t>Mycelium</a:t>
                      </a:r>
                      <a:r>
                        <a:rPr lang="en-ZA" baseline="0" dirty="0"/>
                        <a:t> growth</a:t>
                      </a:r>
                      <a:endParaRPr lang="en-ZA" dirty="0"/>
                    </a:p>
                  </a:txBody>
                  <a:tcPr/>
                </a:tc>
                <a:tc>
                  <a:txBody>
                    <a:bodyPr/>
                    <a:lstStyle/>
                    <a:p>
                      <a:r>
                        <a:rPr lang="en-ZA" dirty="0"/>
                        <a:t>15-20</a:t>
                      </a:r>
                    </a:p>
                  </a:txBody>
                  <a:tcPr/>
                </a:tc>
                <a:extLst>
                  <a:ext uri="{0D108BD9-81ED-4DB2-BD59-A6C34878D82A}">
                    <a16:rowId xmlns:a16="http://schemas.microsoft.com/office/drawing/2014/main" val="10002"/>
                  </a:ext>
                </a:extLst>
              </a:tr>
              <a:tr h="389865">
                <a:tc>
                  <a:txBody>
                    <a:bodyPr/>
                    <a:lstStyle/>
                    <a:p>
                      <a:r>
                        <a:rPr lang="en-ZA" dirty="0"/>
                        <a:t>Pin heads</a:t>
                      </a:r>
                    </a:p>
                  </a:txBody>
                  <a:tcPr/>
                </a:tc>
                <a:tc>
                  <a:txBody>
                    <a:bodyPr/>
                    <a:lstStyle/>
                    <a:p>
                      <a:r>
                        <a:rPr lang="en-ZA" dirty="0"/>
                        <a:t>20-24</a:t>
                      </a:r>
                    </a:p>
                  </a:txBody>
                  <a:tcPr/>
                </a:tc>
                <a:extLst>
                  <a:ext uri="{0D108BD9-81ED-4DB2-BD59-A6C34878D82A}">
                    <a16:rowId xmlns:a16="http://schemas.microsoft.com/office/drawing/2014/main" val="10003"/>
                  </a:ext>
                </a:extLst>
              </a:tr>
              <a:tr h="389865">
                <a:tc>
                  <a:txBody>
                    <a:bodyPr/>
                    <a:lstStyle/>
                    <a:p>
                      <a:r>
                        <a:rPr lang="en-ZA" dirty="0"/>
                        <a:t>Fruiting bodies</a:t>
                      </a:r>
                    </a:p>
                  </a:txBody>
                  <a:tcPr/>
                </a:tc>
                <a:tc>
                  <a:txBody>
                    <a:bodyPr/>
                    <a:lstStyle/>
                    <a:p>
                      <a:r>
                        <a:rPr lang="en-ZA" dirty="0"/>
                        <a:t>24</a:t>
                      </a:r>
                    </a:p>
                  </a:txBody>
                  <a:tcPr/>
                </a:tc>
                <a:extLst>
                  <a:ext uri="{0D108BD9-81ED-4DB2-BD59-A6C34878D82A}">
                    <a16:rowId xmlns:a16="http://schemas.microsoft.com/office/drawing/2014/main" val="10004"/>
                  </a:ext>
                </a:extLst>
              </a:tr>
              <a:tr h="389865">
                <a:tc>
                  <a:txBody>
                    <a:bodyPr/>
                    <a:lstStyle/>
                    <a:p>
                      <a:r>
                        <a:rPr lang="en-ZA" dirty="0"/>
                        <a:t>Harvesting stage</a:t>
                      </a:r>
                    </a:p>
                  </a:txBody>
                  <a:tcPr/>
                </a:tc>
                <a:tc>
                  <a:txBody>
                    <a:bodyPr/>
                    <a:lstStyle/>
                    <a:p>
                      <a:r>
                        <a:rPr lang="en-ZA" dirty="0"/>
                        <a:t>25 -</a:t>
                      </a:r>
                      <a:r>
                        <a:rPr lang="en-ZA" baseline="0" dirty="0"/>
                        <a:t> 30</a:t>
                      </a:r>
                      <a:endParaRPr lang="en-ZA"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6324600" y="6403048"/>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Mushrooms</a:t>
            </a:r>
            <a:endParaRPr lang="en-US"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8534400" y="640080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57633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Mushroom Yield</a:t>
            </a:r>
          </a:p>
        </p:txBody>
      </p:sp>
      <p:sp>
        <p:nvSpPr>
          <p:cNvPr id="3" name="Content Placeholder 2"/>
          <p:cNvSpPr>
            <a:spLocks noGrp="1"/>
          </p:cNvSpPr>
          <p:nvPr>
            <p:ph sz="half" idx="1"/>
          </p:nvPr>
        </p:nvSpPr>
        <p:spPr/>
        <p:txBody>
          <a:bodyPr/>
          <a:lstStyle/>
          <a:p>
            <a:r>
              <a:rPr lang="en-ZW" dirty="0"/>
              <a:t>Mushrooms yields up to 600g per kg and on supplementation with Bengal flour @ 3%, as much as 1000g of fleshy fruiting bodies can be harvested per kg of cotton stalks.</a:t>
            </a:r>
            <a:endParaRPr lang="en-ZA" dirty="0"/>
          </a:p>
          <a:p>
            <a:endParaRPr lang="en-ZA" dirty="0"/>
          </a:p>
        </p:txBody>
      </p:sp>
      <p:pic>
        <p:nvPicPr>
          <p:cNvPr id="6" name="Content Placeholder 5"/>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2517912"/>
            <a:ext cx="4038600" cy="3239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324600" y="6403048"/>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Mushrooms</a:t>
            </a:r>
            <a:endParaRPr lang="en-US"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8534400" y="640080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218205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905"/>
            <a:ext cx="8229600" cy="1143000"/>
          </a:xfrm>
        </p:spPr>
        <p:txBody>
          <a:bodyPr/>
          <a:lstStyle/>
          <a:p>
            <a:r>
              <a:rPr lang="en-ZA" dirty="0"/>
              <a:t>Development of paper and Pulp</a:t>
            </a:r>
          </a:p>
        </p:txBody>
      </p:sp>
      <p:sp>
        <p:nvSpPr>
          <p:cNvPr id="3" name="Content Placeholder 2"/>
          <p:cNvSpPr>
            <a:spLocks noGrp="1"/>
          </p:cNvSpPr>
          <p:nvPr>
            <p:ph idx="1"/>
          </p:nvPr>
        </p:nvSpPr>
        <p:spPr/>
        <p:txBody>
          <a:bodyPr>
            <a:normAutofit fontScale="92500" lnSpcReduction="10000"/>
          </a:bodyPr>
          <a:lstStyle/>
          <a:p>
            <a:r>
              <a:rPr lang="en-ZA" dirty="0"/>
              <a:t>Forests are shrinking day by day and contrary to this the demand for raw materials for paper production is increasing.</a:t>
            </a:r>
          </a:p>
          <a:p>
            <a:r>
              <a:rPr lang="en-ZA" dirty="0"/>
              <a:t>Pulps produced from cotton stalks could be an alternative rea material for the paper and pulp industry </a:t>
            </a:r>
            <a:r>
              <a:rPr lang="en-ZA" sz="1100" dirty="0">
                <a:latin typeface="Arial" panose="020B0604020202020204" pitchFamily="34" charset="0"/>
                <a:cs typeface="Arial" panose="020B0604020202020204" pitchFamily="34" charset="0"/>
              </a:rPr>
              <a:t>[</a:t>
            </a:r>
            <a:r>
              <a:rPr lang="en-ZA" sz="1100" dirty="0" err="1">
                <a:latin typeface="Arial" panose="020B0604020202020204" pitchFamily="34" charset="0"/>
                <a:cs typeface="Arial" panose="020B0604020202020204" pitchFamily="34" charset="0"/>
              </a:rPr>
              <a:t>M.Akgul</a:t>
            </a:r>
            <a:r>
              <a:rPr lang="en-ZA" sz="1100" dirty="0">
                <a:latin typeface="Arial" panose="020B0604020202020204" pitchFamily="34" charset="0"/>
                <a:cs typeface="Arial" panose="020B0604020202020204" pitchFamily="34" charset="0"/>
              </a:rPr>
              <a:t>, 2009]</a:t>
            </a:r>
            <a:r>
              <a:rPr lang="en-ZA" dirty="0"/>
              <a:t>. </a:t>
            </a:r>
          </a:p>
          <a:p>
            <a:r>
              <a:rPr lang="en-ZA" dirty="0"/>
              <a:t>The cotton stalks are put into a rotary digester and temperature raised. The cooking material can then be refined in a disc refiner in two passes, and then thoroughly washed in mechanical washers and beaten in a valley beater to obtain pulp of desired freeness.</a:t>
            </a:r>
          </a:p>
          <a:p>
            <a:r>
              <a:rPr lang="en-ZA" dirty="0"/>
              <a:t>Screening is then don to remove uncooked cotton stalk chips and fibre bundles </a:t>
            </a:r>
            <a:r>
              <a:rPr lang="en-ZA" sz="1100" dirty="0">
                <a:latin typeface="Arial" panose="020B0604020202020204" pitchFamily="34" charset="0"/>
                <a:cs typeface="Arial" panose="020B0604020202020204" pitchFamily="34" charset="0"/>
              </a:rPr>
              <a:t>[</a:t>
            </a:r>
            <a:r>
              <a:rPr lang="en-ZA" sz="1100" dirty="0" err="1">
                <a:latin typeface="Arial" panose="020B0604020202020204" pitchFamily="34" charset="0"/>
                <a:cs typeface="Arial" panose="020B0604020202020204" pitchFamily="34" charset="0"/>
              </a:rPr>
              <a:t>A.J.Shaikh</a:t>
            </a:r>
            <a:r>
              <a:rPr lang="en-ZA" sz="1100" dirty="0">
                <a:latin typeface="Arial" panose="020B0604020202020204" pitchFamily="34" charset="0"/>
                <a:cs typeface="Arial" panose="020B0604020202020204" pitchFamily="34" charset="0"/>
              </a:rPr>
              <a:t>, 2003].</a:t>
            </a:r>
          </a:p>
        </p:txBody>
      </p:sp>
      <p:sp>
        <p:nvSpPr>
          <p:cNvPr id="4" name="TextBox 3"/>
          <p:cNvSpPr txBox="1"/>
          <p:nvPr/>
        </p:nvSpPr>
        <p:spPr>
          <a:xfrm>
            <a:off x="6324600" y="6403048"/>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Paper and Pulp</a:t>
            </a:r>
            <a:endParaRPr lang="en-US"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8534400" y="640080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713300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328"/>
            <a:ext cx="8229600" cy="1143000"/>
          </a:xfrm>
        </p:spPr>
        <p:txBody>
          <a:bodyPr/>
          <a:lstStyle/>
          <a:p>
            <a:r>
              <a:rPr lang="en-ZA" dirty="0"/>
              <a:t>Conclusion</a:t>
            </a:r>
          </a:p>
        </p:txBody>
      </p:sp>
      <p:graphicFrame>
        <p:nvGraphicFramePr>
          <p:cNvPr id="4" name="Content Placeholder 1"/>
          <p:cNvGraphicFramePr>
            <a:graphicFrameLocks/>
          </p:cNvGraphicFramePr>
          <p:nvPr>
            <p:extLst>
              <p:ext uri="{D42A27DB-BD31-4B8C-83A1-F6EECF244321}">
                <p14:modId xmlns:p14="http://schemas.microsoft.com/office/powerpoint/2010/main" val="1512443548"/>
              </p:ext>
            </p:extLst>
          </p:nvPr>
        </p:nvGraphicFramePr>
        <p:xfrm>
          <a:off x="531253" y="1396328"/>
          <a:ext cx="8155547" cy="4862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24600" y="6403048"/>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Conclusion</a:t>
            </a:r>
            <a:endParaRPr lang="en-US"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8534400" y="640080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66980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References</a:t>
            </a:r>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ZW" sz="2800" dirty="0">
                <a:solidFill>
                  <a:prstClr val="black"/>
                </a:solidFill>
                <a:latin typeface="Arial" panose="020B0604020202020204" pitchFamily="34" charset="0"/>
                <a:cs typeface="Arial" panose="020B0604020202020204" pitchFamily="34" charset="0"/>
              </a:rPr>
              <a:t>FAO FORESTRY PAPER 163.  (2010)  Global Forest Resources Assessment 2010 Main report, </a:t>
            </a:r>
            <a:r>
              <a:rPr lang="en-ZW" sz="2800" dirty="0">
                <a:solidFill>
                  <a:prstClr val="black"/>
                </a:solidFill>
                <a:latin typeface="Arial" panose="020B0604020202020204" pitchFamily="34" charset="0"/>
                <a:cs typeface="Arial" panose="020B0604020202020204" pitchFamily="34" charset="0"/>
                <a:hlinkClick r:id="rId2"/>
              </a:rPr>
              <a:t>http://www.fao.org/docrep/013/i1757e/i1757e.pdf</a:t>
            </a:r>
            <a:r>
              <a:rPr lang="en-ZW" sz="2800" dirty="0">
                <a:solidFill>
                  <a:prstClr val="black"/>
                </a:solidFill>
                <a:latin typeface="Arial" panose="020B0604020202020204" pitchFamily="34" charset="0"/>
                <a:cs typeface="Arial" panose="020B0604020202020204" pitchFamily="34" charset="0"/>
              </a:rPr>
              <a:t>.</a:t>
            </a:r>
          </a:p>
          <a:p>
            <a:pPr marL="514350" indent="-514350">
              <a:buFont typeface="+mj-lt"/>
              <a:buAutoNum type="arabicPeriod"/>
            </a:pPr>
            <a:r>
              <a:rPr lang="en-ZW" sz="2800" dirty="0">
                <a:solidFill>
                  <a:prstClr val="black"/>
                </a:solidFill>
                <a:latin typeface="Arial" panose="020B0604020202020204" pitchFamily="34" charset="0"/>
                <a:cs typeface="Arial" panose="020B0604020202020204" pitchFamily="34" charset="0"/>
              </a:rPr>
              <a:t>Ministry of Industry and Commerce, (2014), Zimbabwe Cotton to Clothing strategy 2014-2019.</a:t>
            </a:r>
          </a:p>
          <a:p>
            <a:pPr marL="514350" indent="-514350">
              <a:buFont typeface="+mj-lt"/>
              <a:buAutoNum type="arabicPeriod"/>
            </a:pPr>
            <a:r>
              <a:rPr lang="en-ZW" sz="2800" dirty="0" err="1">
                <a:solidFill>
                  <a:prstClr val="black"/>
                </a:solidFill>
                <a:latin typeface="Arial" panose="020B0604020202020204" pitchFamily="34" charset="0"/>
                <a:cs typeface="Arial" panose="020B0604020202020204" pitchFamily="34" charset="0"/>
              </a:rPr>
              <a:t>Mseva</a:t>
            </a:r>
            <a:r>
              <a:rPr lang="en-ZW" sz="2800" dirty="0">
                <a:solidFill>
                  <a:prstClr val="black"/>
                </a:solidFill>
                <a:latin typeface="Arial" panose="020B0604020202020204" pitchFamily="34" charset="0"/>
                <a:cs typeface="Arial" panose="020B0604020202020204" pitchFamily="34" charset="0"/>
              </a:rPr>
              <a:t>, (2011), Eastern African Cotton, Textile &amp; Apparel value Chain conference, General Agronomy and Extension Practices for Cotton Production; Case Study of Zimbabwe.</a:t>
            </a:r>
          </a:p>
          <a:p>
            <a:pPr marL="514350" indent="-514350">
              <a:buFont typeface="+mj-lt"/>
              <a:buAutoNum type="arabicPeriod"/>
            </a:pPr>
            <a:r>
              <a:rPr lang="en-ZW" sz="2800" dirty="0">
                <a:latin typeface="Arial" panose="020B0604020202020204" pitchFamily="34" charset="0"/>
                <a:cs typeface="Arial" panose="020B0604020202020204" pitchFamily="34" charset="0"/>
              </a:rPr>
              <a:t>Narendra R, Y. Y. (2009, July). Properties and potential applications of natural cellulose fibres from the bark of cotton stalks. </a:t>
            </a:r>
            <a:r>
              <a:rPr lang="en-ZW" sz="2800" i="1" dirty="0" err="1">
                <a:latin typeface="Arial" panose="020B0604020202020204" pitchFamily="34" charset="0"/>
                <a:cs typeface="Arial" panose="020B0604020202020204" pitchFamily="34" charset="0"/>
              </a:rPr>
              <a:t>Bioresource</a:t>
            </a:r>
            <a:r>
              <a:rPr lang="en-ZW" sz="2800" i="1" dirty="0">
                <a:latin typeface="Arial" panose="020B0604020202020204" pitchFamily="34" charset="0"/>
                <a:cs typeface="Arial" panose="020B0604020202020204" pitchFamily="34" charset="0"/>
              </a:rPr>
              <a:t> Technology, 100</a:t>
            </a:r>
            <a:r>
              <a:rPr lang="en-ZW" sz="2800" dirty="0">
                <a:latin typeface="Arial" panose="020B0604020202020204" pitchFamily="34" charset="0"/>
                <a:cs typeface="Arial" panose="020B0604020202020204" pitchFamily="34" charset="0"/>
              </a:rPr>
              <a:t>(14), 3563-3569. Retrieved from </a:t>
            </a:r>
            <a:r>
              <a:rPr lang="en-ZW" sz="2800" dirty="0">
                <a:latin typeface="Arial" panose="020B0604020202020204" pitchFamily="34" charset="0"/>
                <a:cs typeface="Arial" panose="020B0604020202020204" pitchFamily="34" charset="0"/>
                <a:hlinkClick r:id="rId3"/>
              </a:rPr>
              <a:t>http://www.sciencedirect.com/science/article/pii/S0960852409002168</a:t>
            </a:r>
            <a:endParaRPr lang="en-ZW" sz="2800" dirty="0">
              <a:latin typeface="Arial" panose="020B0604020202020204" pitchFamily="34" charset="0"/>
              <a:cs typeface="Arial" panose="020B0604020202020204" pitchFamily="34" charset="0"/>
            </a:endParaRPr>
          </a:p>
          <a:p>
            <a:pPr marL="514350" indent="-514350">
              <a:buFont typeface="+mj-lt"/>
              <a:buAutoNum type="arabicPeriod"/>
            </a:pPr>
            <a:r>
              <a:rPr lang="en-ZW" sz="2800" dirty="0">
                <a:solidFill>
                  <a:prstClr val="black"/>
                </a:solidFill>
                <a:latin typeface="Arial" panose="020B0604020202020204" pitchFamily="34" charset="0"/>
                <a:cs typeface="Arial" panose="020B0604020202020204" pitchFamily="34" charset="0"/>
              </a:rPr>
              <a:t>Nkomo, N.Z, L.C </a:t>
            </a:r>
            <a:r>
              <a:rPr lang="en-ZW" sz="2800" dirty="0" err="1">
                <a:solidFill>
                  <a:prstClr val="black"/>
                </a:solidFill>
                <a:latin typeface="Arial" panose="020B0604020202020204" pitchFamily="34" charset="0"/>
                <a:cs typeface="Arial" panose="020B0604020202020204" pitchFamily="34" charset="0"/>
              </a:rPr>
              <a:t>Nkiwane</a:t>
            </a:r>
            <a:r>
              <a:rPr lang="en-ZW" sz="2800" dirty="0">
                <a:solidFill>
                  <a:prstClr val="black"/>
                </a:solidFill>
                <a:latin typeface="Arial" panose="020B0604020202020204" pitchFamily="34" charset="0"/>
                <a:cs typeface="Arial" panose="020B0604020202020204" pitchFamily="34" charset="0"/>
              </a:rPr>
              <a:t>, </a:t>
            </a:r>
            <a:r>
              <a:rPr lang="en-ZW" sz="2800" dirty="0" err="1">
                <a:solidFill>
                  <a:prstClr val="black"/>
                </a:solidFill>
                <a:latin typeface="Arial" panose="020B0604020202020204" pitchFamily="34" charset="0"/>
                <a:cs typeface="Arial" panose="020B0604020202020204" pitchFamily="34" charset="0"/>
              </a:rPr>
              <a:t>D.Njuguna</a:t>
            </a:r>
            <a:r>
              <a:rPr lang="en-ZW" sz="2800" dirty="0">
                <a:solidFill>
                  <a:prstClr val="black"/>
                </a:solidFill>
                <a:latin typeface="Arial" panose="020B0604020202020204" pitchFamily="34" charset="0"/>
                <a:cs typeface="Arial" panose="020B0604020202020204" pitchFamily="34" charset="0"/>
              </a:rPr>
              <a:t>, </a:t>
            </a:r>
            <a:r>
              <a:rPr lang="en-ZW" sz="2800" dirty="0" err="1">
                <a:solidFill>
                  <a:prstClr val="black"/>
                </a:solidFill>
                <a:latin typeface="Arial" panose="020B0604020202020204" pitchFamily="34" charset="0"/>
                <a:cs typeface="Arial" panose="020B0604020202020204" pitchFamily="34" charset="0"/>
              </a:rPr>
              <a:t>E.N.Oyondi</a:t>
            </a:r>
            <a:r>
              <a:rPr lang="en-ZW" sz="2800" dirty="0">
                <a:solidFill>
                  <a:prstClr val="black"/>
                </a:solidFill>
                <a:latin typeface="Arial" panose="020B0604020202020204" pitchFamily="34" charset="0"/>
                <a:cs typeface="Arial" panose="020B0604020202020204" pitchFamily="34" charset="0"/>
              </a:rPr>
              <a:t> (2016). Extraction and characterisation of the mechanical properties of cotton stalk </a:t>
            </a:r>
            <a:r>
              <a:rPr lang="en-ZW" sz="2800" dirty="0" err="1">
                <a:solidFill>
                  <a:prstClr val="black"/>
                </a:solidFill>
                <a:latin typeface="Arial" panose="020B0604020202020204" pitchFamily="34" charset="0"/>
                <a:cs typeface="Arial" panose="020B0604020202020204" pitchFamily="34" charset="0"/>
              </a:rPr>
              <a:t>bast</a:t>
            </a:r>
            <a:r>
              <a:rPr lang="en-ZW" sz="2800" dirty="0">
                <a:solidFill>
                  <a:prstClr val="black"/>
                </a:solidFill>
                <a:latin typeface="Arial" panose="020B0604020202020204" pitchFamily="34" charset="0"/>
                <a:cs typeface="Arial" panose="020B0604020202020204" pitchFamily="34" charset="0"/>
              </a:rPr>
              <a:t> fibres (pp. 10-16). Nairobi: Proceedings of the 2016 Annual Conference on Sustainable Research and Innovation: JKUAT.</a:t>
            </a:r>
          </a:p>
          <a:p>
            <a:pPr marL="514350" indent="-514350">
              <a:buFont typeface="+mj-lt"/>
              <a:buAutoNum type="arabicPeriod"/>
            </a:pPr>
            <a:r>
              <a:rPr lang="en-ZW" sz="2800" dirty="0">
                <a:latin typeface="Arial" panose="020B0604020202020204" pitchFamily="34" charset="0"/>
                <a:cs typeface="Arial" panose="020B0604020202020204" pitchFamily="34" charset="0"/>
              </a:rPr>
              <a:t>R.M.Gurgar, A.J Shaikh, </a:t>
            </a:r>
            <a:r>
              <a:rPr lang="en-ZW" sz="2800" dirty="0" err="1">
                <a:latin typeface="Arial" panose="020B0604020202020204" pitchFamily="34" charset="0"/>
                <a:cs typeface="Arial" panose="020B0604020202020204" pitchFamily="34" charset="0"/>
              </a:rPr>
              <a:t>R.H.Balasubramanya</a:t>
            </a:r>
            <a:r>
              <a:rPr lang="en-ZW" sz="2800" dirty="0">
                <a:latin typeface="Arial" panose="020B0604020202020204" pitchFamily="34" charset="0"/>
                <a:cs typeface="Arial" panose="020B0604020202020204" pitchFamily="34" charset="0"/>
              </a:rPr>
              <a:t> and </a:t>
            </a:r>
            <a:r>
              <a:rPr lang="en-ZW" sz="2800" dirty="0" err="1">
                <a:latin typeface="Arial" panose="020B0604020202020204" pitchFamily="34" charset="0"/>
                <a:cs typeface="Arial" panose="020B0604020202020204" pitchFamily="34" charset="0"/>
              </a:rPr>
              <a:t>S.Srenivasan</a:t>
            </a:r>
            <a:r>
              <a:rPr lang="en-ZW" sz="2800" dirty="0">
                <a:latin typeface="Arial" panose="020B0604020202020204" pitchFamily="34" charset="0"/>
                <a:cs typeface="Arial" panose="020B0604020202020204" pitchFamily="34" charset="0"/>
              </a:rPr>
              <a:t>, (December 22, 2007), Composite boards from cotton stalks, Central Institute for Research on Cotton Research, Regional Station Coimbatore</a:t>
            </a:r>
          </a:p>
          <a:p>
            <a:pPr marL="514350" indent="-514350">
              <a:buFont typeface="+mj-lt"/>
              <a:buAutoNum type="arabicPeriod"/>
            </a:pPr>
            <a:r>
              <a:rPr lang="en-ZW" sz="2800" dirty="0">
                <a:latin typeface="Arial" panose="020B0604020202020204" pitchFamily="34" charset="0"/>
                <a:cs typeface="Arial" panose="020B0604020202020204" pitchFamily="34" charset="0"/>
              </a:rPr>
              <a:t>Tao Lin, Z. W. (2011, November). Cotton </a:t>
            </a:r>
            <a:r>
              <a:rPr lang="en-ZW" sz="2800" dirty="0" err="1">
                <a:latin typeface="Arial" panose="020B0604020202020204" pitchFamily="34" charset="0"/>
                <a:cs typeface="Arial" panose="020B0604020202020204" pitchFamily="34" charset="0"/>
              </a:rPr>
              <a:t>Fiber</a:t>
            </a:r>
            <a:r>
              <a:rPr lang="en-ZW" sz="2800" dirty="0">
                <a:latin typeface="Arial" panose="020B0604020202020204" pitchFamily="34" charset="0"/>
                <a:cs typeface="Arial" panose="020B0604020202020204" pitchFamily="34" charset="0"/>
              </a:rPr>
              <a:t>-Reinforced Polypropylene Composites. Retrieved from </a:t>
            </a:r>
            <a:r>
              <a:rPr lang="en-ZW" sz="2800" dirty="0">
                <a:latin typeface="Arial" panose="020B0604020202020204" pitchFamily="34" charset="0"/>
                <a:cs typeface="Arial" panose="020B0604020202020204" pitchFamily="34" charset="0"/>
                <a:hlinkClick r:id="rId4"/>
              </a:rPr>
              <a:t>http://www.scientific.net/AMM.138-139.581</a:t>
            </a:r>
            <a:endParaRPr lang="en-ZW"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ZW" sz="2800" dirty="0">
              <a:solidFill>
                <a:prstClr val="black"/>
              </a:solidFill>
              <a:latin typeface="Arial" panose="020B0604020202020204" pitchFamily="34" charset="0"/>
              <a:cs typeface="Arial" panose="020B0604020202020204" pitchFamily="34" charset="0"/>
            </a:endParaRPr>
          </a:p>
          <a:p>
            <a:endParaRPr lang="en-ZW" sz="2800" dirty="0">
              <a:solidFill>
                <a:prstClr val="black"/>
              </a:solidFill>
              <a:latin typeface="Arial" panose="020B0604020202020204" pitchFamily="34" charset="0"/>
              <a:cs typeface="Arial" panose="020B0604020202020204" pitchFamily="34" charset="0"/>
            </a:endParaRPr>
          </a:p>
          <a:p>
            <a:endParaRPr lang="en-ZW" sz="2800" dirty="0">
              <a:solidFill>
                <a:prstClr val="black"/>
              </a:solidFill>
              <a:latin typeface="Arial" panose="020B0604020202020204" pitchFamily="34" charset="0"/>
              <a:cs typeface="Arial" panose="020B0604020202020204" pitchFamily="34" charset="0"/>
            </a:endParaRPr>
          </a:p>
          <a:p>
            <a:endParaRPr lang="en-ZW" sz="2800" dirty="0">
              <a:solidFill>
                <a:prstClr val="black"/>
              </a:solidFill>
              <a:latin typeface="Arial" panose="020B0604020202020204" pitchFamily="34" charset="0"/>
              <a:cs typeface="Arial" panose="020B0604020202020204" pitchFamily="34" charset="0"/>
            </a:endParaRPr>
          </a:p>
          <a:p>
            <a:endParaRPr lang="en-ZW" sz="2800" dirty="0">
              <a:latin typeface="Arial" panose="020B0604020202020204" pitchFamily="34" charset="0"/>
              <a:cs typeface="Arial" panose="020B0604020202020204" pitchFamily="34" charset="0"/>
            </a:endParaRPr>
          </a:p>
          <a:p>
            <a:endParaRPr lang="en-ZW" sz="2800" dirty="0">
              <a:latin typeface="Arial" panose="020B0604020202020204" pitchFamily="34" charset="0"/>
              <a:cs typeface="Arial" panose="020B0604020202020204" pitchFamily="34" charset="0"/>
            </a:endParaRPr>
          </a:p>
          <a:p>
            <a:endParaRPr lang="en-ZW" sz="2800" dirty="0">
              <a:latin typeface="Arial" panose="020B0604020202020204" pitchFamily="34" charset="0"/>
              <a:cs typeface="Arial" panose="020B0604020202020204" pitchFamily="34" charset="0"/>
            </a:endParaRPr>
          </a:p>
          <a:p>
            <a:endParaRPr lang="en-ZA" dirty="0"/>
          </a:p>
        </p:txBody>
      </p:sp>
      <p:sp>
        <p:nvSpPr>
          <p:cNvPr id="4" name="TextBox 3"/>
          <p:cNvSpPr txBox="1"/>
          <p:nvPr/>
        </p:nvSpPr>
        <p:spPr>
          <a:xfrm>
            <a:off x="6324600" y="6403048"/>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Literature Review</a:t>
            </a:r>
            <a:endParaRPr lang="en-US"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8534400" y="640080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a:solidFill>
                  <a:prstClr val="black"/>
                </a:solidFill>
                <a:latin typeface="Arial" panose="020B0604020202020204" pitchFamily="34" charset="0"/>
                <a:cs typeface="Arial" panose="020B0604020202020204" pitchFamily="34" charset="0"/>
              </a:rPr>
              <a:t>16</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01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ZW" sz="6600" dirty="0"/>
          </a:p>
          <a:p>
            <a:pPr marL="0" indent="0">
              <a:buNone/>
            </a:pPr>
            <a:endParaRPr lang="en-ZW" sz="6600" dirty="0"/>
          </a:p>
          <a:p>
            <a:pPr marL="0" indent="0" algn="ctr">
              <a:buNone/>
            </a:pPr>
            <a:r>
              <a:rPr lang="en-ZW" dirty="0">
                <a:latin typeface="Arial" panose="020B0604020202020204" pitchFamily="34" charset="0"/>
                <a:cs typeface="Arial" panose="020B0604020202020204" pitchFamily="34" charset="0"/>
              </a:rPr>
              <a:t>“Why destroy when you can create?”</a:t>
            </a:r>
          </a:p>
          <a:p>
            <a:pPr marL="0" indent="0">
              <a:buNone/>
            </a:pPr>
            <a:r>
              <a:rPr lang="en-ZW" sz="6600" dirty="0"/>
              <a:t>            </a:t>
            </a:r>
            <a:r>
              <a:rPr lang="en-ZW" sz="6600" dirty="0">
                <a:latin typeface="Arial" panose="020B0604020202020204" pitchFamily="34" charset="0"/>
                <a:cs typeface="Arial" panose="020B0604020202020204" pitchFamily="34" charset="0"/>
              </a:rPr>
              <a:t>Thank you….</a:t>
            </a:r>
          </a:p>
        </p:txBody>
      </p:sp>
      <p:sp>
        <p:nvSpPr>
          <p:cNvPr id="8" name="TextBox 7"/>
          <p:cNvSpPr txBox="1"/>
          <p:nvPr/>
        </p:nvSpPr>
        <p:spPr>
          <a:xfrm>
            <a:off x="7848600" y="6400800"/>
            <a:ext cx="1219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latin typeface="Arial" panose="020B0604020202020204" pitchFamily="34" charset="0"/>
                <a:cs typeface="Arial" panose="020B0604020202020204" pitchFamily="34" charset="0"/>
              </a:rPr>
              <a:t>End</a:t>
            </a:r>
            <a:r>
              <a:rPr lang="en-US" dirty="0">
                <a:solidFill>
                  <a:prstClr val="black"/>
                </a:solidFill>
              </a:rPr>
              <a:t> ……….</a:t>
            </a:r>
          </a:p>
        </p:txBody>
      </p:sp>
      <p:pic>
        <p:nvPicPr>
          <p:cNvPr id="1030" name="Picture 6" descr="http://www.futurainterior.com/images/wardrobe/modular-wardrobe-furnitu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7128" y="1851166"/>
            <a:ext cx="3178672" cy="2245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www.lsuagcenter.com/mcms/webtools/image.aspx?Watermark=bgB1AGwAbAA=&amp;ResourcePath=/NR/rdonlyres/F01A28DC-C6C9-4DDA-8164-33B2F50A215B/48399/WJCropResidue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1918110"/>
            <a:ext cx="3176526" cy="2196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3695306" y="646049"/>
            <a:ext cx="1066800" cy="931460"/>
          </a:xfrm>
          <a:prstGeom prst="rect">
            <a:avLst/>
          </a:prstGeom>
        </p:spPr>
      </p:pic>
      <p:pic>
        <p:nvPicPr>
          <p:cNvPr id="11" name="Content Placeholder 5"/>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5127128" y="1851167"/>
            <a:ext cx="3178672" cy="2263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819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 presetClass="entr" presetSubtype="0" fill="hold" nodeType="afterEffect">
                                  <p:stCondLst>
                                    <p:cond delay="1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288"/>
            <a:ext cx="8229600" cy="591312"/>
          </a:xfr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dirty="0">
                <a:latin typeface="Arial" panose="020B0604020202020204" pitchFamily="34" charset="0"/>
                <a:cs typeface="Arial" panose="020B0604020202020204" pitchFamily="34" charset="0"/>
              </a:rPr>
              <a:t>OUTLINE</a:t>
            </a:r>
          </a:p>
        </p:txBody>
      </p:sp>
      <p:sp>
        <p:nvSpPr>
          <p:cNvPr id="3" name="Content Placeholder 2"/>
          <p:cNvSpPr>
            <a:spLocks noGrp="1"/>
          </p:cNvSpPr>
          <p:nvPr>
            <p:ph idx="1"/>
          </p:nvPr>
        </p:nvSpPr>
        <p:spPr>
          <a:xfrm>
            <a:off x="457203" y="1447800"/>
            <a:ext cx="8364825" cy="4876800"/>
          </a:xfrm>
        </p:spPr>
        <p:txBody>
          <a:bodyPr>
            <a:normAutofit/>
          </a:bodyPr>
          <a:lstStyle/>
          <a:p>
            <a:pPr>
              <a:buFont typeface="Wingdings" panose="05000000000000000000" pitchFamily="2" charset="2"/>
              <a:buChar char="v"/>
            </a:pPr>
            <a:r>
              <a:rPr lang="en-US" dirty="0"/>
              <a:t>Introduction</a:t>
            </a:r>
          </a:p>
          <a:p>
            <a:pPr>
              <a:buFont typeface="Wingdings" panose="05000000000000000000" pitchFamily="2" charset="2"/>
              <a:buChar char="v"/>
            </a:pPr>
            <a:r>
              <a:rPr lang="en-US" dirty="0"/>
              <a:t>Aim and Objectives</a:t>
            </a:r>
          </a:p>
          <a:p>
            <a:pPr>
              <a:buFont typeface="Wingdings" panose="05000000000000000000" pitchFamily="2" charset="2"/>
              <a:buChar char="v"/>
            </a:pPr>
            <a:r>
              <a:rPr lang="en-US" dirty="0"/>
              <a:t>Literature Review</a:t>
            </a:r>
          </a:p>
          <a:p>
            <a:pPr>
              <a:buFont typeface="Wingdings" panose="05000000000000000000" pitchFamily="2" charset="2"/>
              <a:buChar char="v"/>
            </a:pPr>
            <a:r>
              <a:rPr lang="en-US" dirty="0"/>
              <a:t>Methodology</a:t>
            </a:r>
          </a:p>
          <a:p>
            <a:pPr>
              <a:buFont typeface="Wingdings" panose="05000000000000000000" pitchFamily="2" charset="2"/>
              <a:buChar char="v"/>
            </a:pPr>
            <a:r>
              <a:rPr lang="en-US" dirty="0"/>
              <a:t>Discussion (</a:t>
            </a:r>
            <a:r>
              <a:rPr lang="en-US" dirty="0" err="1"/>
              <a:t>Fibreboards</a:t>
            </a:r>
            <a:r>
              <a:rPr lang="en-US" dirty="0"/>
              <a:t>, Paper and pulp, Microcrystalline cellulose)</a:t>
            </a:r>
          </a:p>
          <a:p>
            <a:pPr>
              <a:buFont typeface="Wingdings" panose="05000000000000000000" pitchFamily="2" charset="2"/>
              <a:buChar char="v"/>
            </a:pPr>
            <a:r>
              <a:rPr lang="en-US" dirty="0"/>
              <a:t>Conclusion &amp; Recommendations</a:t>
            </a:r>
          </a:p>
          <a:p>
            <a:pPr>
              <a:buFont typeface="Wingdings" panose="05000000000000000000" pitchFamily="2" charset="2"/>
              <a:buChar char="v"/>
            </a:pPr>
            <a:r>
              <a:rPr lang="en-US" dirty="0"/>
              <a:t>References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endParaRPr lang="en-US" dirty="0"/>
          </a:p>
          <a:p>
            <a:endParaRPr lang="en-US" dirty="0"/>
          </a:p>
        </p:txBody>
      </p:sp>
      <p:sp>
        <p:nvSpPr>
          <p:cNvPr id="4" name="TextBox 3"/>
          <p:cNvSpPr txBox="1"/>
          <p:nvPr/>
        </p:nvSpPr>
        <p:spPr>
          <a:xfrm>
            <a:off x="7467600" y="6400801"/>
            <a:ext cx="9906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latin typeface="Arial" panose="020B0604020202020204" pitchFamily="34" charset="0"/>
                <a:cs typeface="Arial" panose="020B0604020202020204" pitchFamily="34" charset="0"/>
              </a:rPr>
              <a:t>Outline</a:t>
            </a:r>
          </a:p>
        </p:txBody>
      </p:sp>
      <p:sp>
        <p:nvSpPr>
          <p:cNvPr id="6" name="TextBox 5"/>
          <p:cNvSpPr txBox="1"/>
          <p:nvPr/>
        </p:nvSpPr>
        <p:spPr>
          <a:xfrm>
            <a:off x="8534400" y="6400802"/>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586231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228600" y="990603"/>
            <a:ext cx="3200400" cy="5638801"/>
          </a:xfrm>
        </p:spPr>
        <p:txBody>
          <a:bodyPr>
            <a:normAutofit fontScale="92500" lnSpcReduction="20000"/>
          </a:bodyPr>
          <a:lstStyle/>
          <a:p>
            <a:pPr marL="342891" indent="-342891">
              <a:buFont typeface="Wingdings" panose="05000000000000000000" pitchFamily="2" charset="2"/>
              <a:buChar char="§"/>
            </a:pPr>
            <a:r>
              <a:rPr lang="en-ZW" sz="2000" dirty="0">
                <a:latin typeface="Arial" panose="020B0604020202020204" pitchFamily="34" charset="0"/>
                <a:cs typeface="Arial" panose="020B0604020202020204" pitchFamily="34" charset="0"/>
              </a:rPr>
              <a:t>2-3 tonnes of cotton stalk is generated per hectare of land </a:t>
            </a:r>
            <a:r>
              <a:rPr lang="en-ZW" sz="1100" dirty="0">
                <a:latin typeface="Arial" panose="020B0604020202020204" pitchFamily="34" charset="0"/>
                <a:cs typeface="Arial" panose="020B0604020202020204" pitchFamily="34" charset="0"/>
              </a:rPr>
              <a:t>[</a:t>
            </a:r>
            <a:r>
              <a:rPr lang="en-ZW" sz="1100" i="1" dirty="0">
                <a:latin typeface="Arial" panose="020B0604020202020204" pitchFamily="34" charset="0"/>
                <a:cs typeface="Arial" panose="020B0604020202020204" pitchFamily="34" charset="0"/>
              </a:rPr>
              <a:t>R.M.Gurgar, 2007</a:t>
            </a:r>
            <a:r>
              <a:rPr lang="en-ZW" sz="1100" dirty="0">
                <a:latin typeface="Arial" panose="020B0604020202020204" pitchFamily="34" charset="0"/>
                <a:cs typeface="Arial" panose="020B0604020202020204" pitchFamily="34" charset="0"/>
              </a:rPr>
              <a:t>]</a:t>
            </a:r>
            <a:r>
              <a:rPr lang="en-ZW" sz="2000" dirty="0">
                <a:latin typeface="Arial" panose="020B0604020202020204" pitchFamily="34" charset="0"/>
                <a:cs typeface="Arial" panose="020B0604020202020204" pitchFamily="34" charset="0"/>
              </a:rPr>
              <a:t>. Available is 350,000 hectares farmed.</a:t>
            </a:r>
          </a:p>
          <a:p>
            <a:pPr marL="342891" indent="-342891">
              <a:buFont typeface="Wingdings" panose="05000000000000000000" pitchFamily="2" charset="2"/>
              <a:buChar char="§"/>
            </a:pPr>
            <a:r>
              <a:rPr lang="en-ZW" sz="2000" dirty="0">
                <a:latin typeface="Arial" panose="020B0604020202020204" pitchFamily="34" charset="0"/>
                <a:cs typeface="Arial" panose="020B0604020202020204" pitchFamily="34" charset="0"/>
              </a:rPr>
              <a:t>Cotton stalk is a great raw material for manufacturing bio-composite products </a:t>
            </a:r>
            <a:r>
              <a:rPr lang="en-ZW" sz="1100" dirty="0">
                <a:latin typeface="Arial" panose="020B0604020202020204" pitchFamily="34" charset="0"/>
                <a:cs typeface="Arial" panose="020B0604020202020204" pitchFamily="34" charset="0"/>
              </a:rPr>
              <a:t>[</a:t>
            </a:r>
            <a:r>
              <a:rPr lang="en-ZW" sz="1100" i="1" dirty="0">
                <a:latin typeface="Arial" panose="020B0604020202020204" pitchFamily="34" charset="0"/>
                <a:cs typeface="Arial" panose="020B0604020202020204" pitchFamily="34" charset="0"/>
              </a:rPr>
              <a:t>Tao Lin, 2011</a:t>
            </a:r>
            <a:r>
              <a:rPr lang="en-ZW" sz="1100" dirty="0">
                <a:latin typeface="Arial" panose="020B0604020202020204" pitchFamily="34" charset="0"/>
                <a:cs typeface="Arial" panose="020B0604020202020204" pitchFamily="34" charset="0"/>
              </a:rPr>
              <a:t>]</a:t>
            </a:r>
            <a:r>
              <a:rPr lang="en-ZW" sz="2000" dirty="0">
                <a:latin typeface="Arial" panose="020B0604020202020204" pitchFamily="34" charset="0"/>
                <a:cs typeface="Arial" panose="020B0604020202020204" pitchFamily="34" charset="0"/>
              </a:rPr>
              <a:t>.</a:t>
            </a:r>
          </a:p>
          <a:p>
            <a:pPr marL="342891" indent="-342891">
              <a:buFont typeface="Wingdings" panose="05000000000000000000" pitchFamily="2" charset="2"/>
              <a:buChar char="§"/>
            </a:pPr>
            <a:r>
              <a:rPr lang="en-ZW" sz="2000" dirty="0">
                <a:latin typeface="Arial" panose="020B0604020202020204" pitchFamily="34" charset="0"/>
                <a:cs typeface="Arial" panose="020B0604020202020204" pitchFamily="34" charset="0"/>
              </a:rPr>
              <a:t>Use of cotton stalks will help in achieving SDG 15.</a:t>
            </a:r>
          </a:p>
          <a:p>
            <a:pPr marL="342891" indent="-342891">
              <a:buFont typeface="Wingdings" panose="05000000000000000000" pitchFamily="2" charset="2"/>
              <a:buChar char="§"/>
            </a:pPr>
            <a:r>
              <a:rPr lang="en-ZW" sz="2000" dirty="0">
                <a:latin typeface="Arial" panose="020B0604020202020204" pitchFamily="34" charset="0"/>
                <a:cs typeface="Arial" panose="020B0604020202020204" pitchFamily="34" charset="0"/>
              </a:rPr>
              <a:t>Zimbabwe’s forest and woodland resources are under increasing threat. The current systems do not encourage investments in forest and woodlands.</a:t>
            </a:r>
          </a:p>
          <a:p>
            <a:pPr marL="342891" indent="-342891">
              <a:buFont typeface="Wingdings" panose="05000000000000000000" pitchFamily="2" charset="2"/>
              <a:buChar char="§"/>
            </a:pPr>
            <a:r>
              <a:rPr lang="en-ZW" sz="2000" dirty="0">
                <a:latin typeface="Arial" panose="020B0604020202020204" pitchFamily="34" charset="0"/>
                <a:cs typeface="Arial" panose="020B0604020202020204" pitchFamily="34" charset="0"/>
              </a:rPr>
              <a:t>Deforestation rate is pegged at  326,000 hectares of forest per year </a:t>
            </a:r>
            <a:r>
              <a:rPr lang="en-ZW" sz="1100" i="1" dirty="0">
                <a:latin typeface="Arial" panose="020B0604020202020204" pitchFamily="34" charset="0"/>
                <a:cs typeface="Arial" panose="020B0604020202020204" pitchFamily="34" charset="0"/>
              </a:rPr>
              <a:t>[FAO FORESTRY PAPER 163 ,2010]</a:t>
            </a:r>
            <a:r>
              <a:rPr lang="en-ZW" sz="2000" dirty="0">
                <a:latin typeface="Arial" panose="020B0604020202020204" pitchFamily="34" charset="0"/>
                <a:cs typeface="Arial" panose="020B0604020202020204" pitchFamily="34" charset="0"/>
              </a:rPr>
              <a:t>.</a:t>
            </a:r>
          </a:p>
          <a:p>
            <a:endParaRPr lang="en-ZW" dirty="0"/>
          </a:p>
          <a:p>
            <a:pPr marL="285744" indent="-285744">
              <a:buFont typeface="Wingdings" panose="05000000000000000000" pitchFamily="2" charset="2"/>
              <a:buChar char="v"/>
            </a:pPr>
            <a:endParaRPr lang="en-ZW" dirty="0"/>
          </a:p>
          <a:p>
            <a:endParaRPr lang="en-ZW" dirty="0"/>
          </a:p>
        </p:txBody>
      </p:sp>
      <p:sp>
        <p:nvSpPr>
          <p:cNvPr id="7" name="Title 1"/>
          <p:cNvSpPr txBox="1">
            <a:spLocks/>
          </p:cNvSpPr>
          <p:nvPr/>
        </p:nvSpPr>
        <p:spPr>
          <a:xfrm>
            <a:off x="457200" y="65070"/>
            <a:ext cx="8229600" cy="696932"/>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lIns="0" rIns="0" bIns="0" anchor="b">
            <a:normAutofit fontScale="92500" lnSpcReduction="10000"/>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Introduction</a:t>
            </a:r>
          </a:p>
        </p:txBody>
      </p:sp>
      <p:sp>
        <p:nvSpPr>
          <p:cNvPr id="9" name="Rectangle 8"/>
          <p:cNvSpPr/>
          <p:nvPr/>
        </p:nvSpPr>
        <p:spPr>
          <a:xfrm>
            <a:off x="3733800" y="5797308"/>
            <a:ext cx="4953000" cy="531043"/>
          </a:xfrm>
          <a:prstGeom prst="rect">
            <a:avLst/>
          </a:prstGeom>
        </p:spPr>
        <p:txBody>
          <a:bodyPr wrap="square">
            <a:spAutoFit/>
          </a:bodyPr>
          <a:lstStyle/>
          <a:p>
            <a:r>
              <a:rPr lang="en-ZW" b="1" dirty="0">
                <a:solidFill>
                  <a:prstClr val="black"/>
                </a:solidFill>
                <a:latin typeface="Arial" panose="020B0604020202020204" pitchFamily="34" charset="0"/>
                <a:cs typeface="Arial" panose="020B0604020202020204" pitchFamily="34" charset="0"/>
              </a:rPr>
              <a:t>Fig 1</a:t>
            </a:r>
            <a:r>
              <a:rPr lang="en-ZW" dirty="0">
                <a:solidFill>
                  <a:prstClr val="black"/>
                </a:solidFill>
                <a:latin typeface="Arial" panose="020B0604020202020204" pitchFamily="34" charset="0"/>
                <a:cs typeface="Arial" panose="020B0604020202020204" pitchFamily="34" charset="0"/>
              </a:rPr>
              <a:t> – Cotton Farming areas in Zimbabwe </a:t>
            </a:r>
            <a:r>
              <a:rPr lang="en-ZW" sz="1051" i="1" dirty="0">
                <a:solidFill>
                  <a:prstClr val="black"/>
                </a:solidFill>
                <a:latin typeface="Arial" panose="020B0604020202020204" pitchFamily="34" charset="0"/>
                <a:cs typeface="Arial" panose="020B0604020202020204" pitchFamily="34" charset="0"/>
              </a:rPr>
              <a:t>[W. Mubvekeri,2014]</a:t>
            </a:r>
          </a:p>
        </p:txBody>
      </p:sp>
      <p:sp>
        <p:nvSpPr>
          <p:cNvPr id="10" name="TextBox 9"/>
          <p:cNvSpPr txBox="1"/>
          <p:nvPr/>
        </p:nvSpPr>
        <p:spPr>
          <a:xfrm>
            <a:off x="6913072" y="6444171"/>
            <a:ext cx="1545128"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latin typeface="Arial" panose="020B0604020202020204" pitchFamily="34" charset="0"/>
                <a:cs typeface="Arial" panose="020B0604020202020204" pitchFamily="34" charset="0"/>
              </a:rPr>
              <a:t>Introduction</a:t>
            </a:r>
          </a:p>
        </p:txBody>
      </p:sp>
      <p:sp>
        <p:nvSpPr>
          <p:cNvPr id="12" name="TextBox 11"/>
          <p:cNvSpPr txBox="1"/>
          <p:nvPr/>
        </p:nvSpPr>
        <p:spPr>
          <a:xfrm>
            <a:off x="8610600" y="644531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2</a:t>
            </a:r>
          </a:p>
        </p:txBody>
      </p:sp>
      <p:sp>
        <p:nvSpPr>
          <p:cNvPr id="2" name="Content Placeholder 1"/>
          <p:cNvSpPr>
            <a:spLocks noGrp="1"/>
          </p:cNvSpPr>
          <p:nvPr>
            <p:ph sz="half" idx="1"/>
          </p:nvPr>
        </p:nvSpPr>
        <p:spPr/>
        <p:txBody>
          <a:bodyPr/>
          <a:lstStyle/>
          <a:p>
            <a:endParaRPr lang="en-GB" dirty="0"/>
          </a:p>
        </p:txBody>
      </p:sp>
      <p:pic>
        <p:nvPicPr>
          <p:cNvPr id="11" name="Picture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5053" y="1596582"/>
            <a:ext cx="5399405" cy="420240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3" name="Picture 6" descr="http://misiones.meridabadajoz.es/zimbabwe.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830971"/>
            <a:ext cx="1198072" cy="61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8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17" y="381000"/>
            <a:ext cx="8229600" cy="743712"/>
          </a:xfr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dirty="0">
                <a:latin typeface="Arial" panose="020B0604020202020204" pitchFamily="34" charset="0"/>
                <a:cs typeface="Arial" panose="020B0604020202020204" pitchFamily="34" charset="0"/>
              </a:rPr>
              <a:t>Aim and Objectives</a:t>
            </a:r>
          </a:p>
        </p:txBody>
      </p:sp>
      <p:sp>
        <p:nvSpPr>
          <p:cNvPr id="3" name="Content Placeholder 2"/>
          <p:cNvSpPr>
            <a:spLocks noGrp="1"/>
          </p:cNvSpPr>
          <p:nvPr>
            <p:ph idx="1"/>
          </p:nvPr>
        </p:nvSpPr>
        <p:spPr>
          <a:xfrm>
            <a:off x="482221" y="1371600"/>
            <a:ext cx="8201696" cy="5108584"/>
          </a:xfrm>
        </p:spPr>
        <p:txBody>
          <a:bodyPr>
            <a:normAutofit/>
          </a:bodyPr>
          <a:lstStyle/>
          <a:p>
            <a:pPr>
              <a:buNone/>
            </a:pPr>
            <a:r>
              <a:rPr lang="en-US" b="1" dirty="0">
                <a:latin typeface="Arial" panose="020B0604020202020204" pitchFamily="34" charset="0"/>
                <a:cs typeface="Arial" panose="020B0604020202020204" pitchFamily="34" charset="0"/>
              </a:rPr>
              <a:t>Aim</a:t>
            </a:r>
            <a:r>
              <a:rPr lang="en-US" dirty="0">
                <a:latin typeface="Arial" panose="020B0604020202020204" pitchFamily="34" charset="0"/>
                <a:cs typeface="Arial" panose="020B0604020202020204" pitchFamily="34" charset="0"/>
              </a:rPr>
              <a:t>: To study value added products that can be obtained from cotton stalk by product</a:t>
            </a:r>
          </a:p>
          <a:p>
            <a:pPr>
              <a:buNone/>
            </a:pPr>
            <a:endParaRPr lang="en-US" b="1" u="sng" dirty="0">
              <a:latin typeface="Times New Roman" panose="02020603050405020304" pitchFamily="18" charset="0"/>
              <a:cs typeface="Times New Roman" panose="02020603050405020304" pitchFamily="18" charset="0"/>
            </a:endParaRPr>
          </a:p>
          <a:p>
            <a:pPr>
              <a:buNone/>
            </a:pPr>
            <a:r>
              <a:rPr lang="en-US" b="1" dirty="0">
                <a:latin typeface="Arial" panose="020B0604020202020204" pitchFamily="34" charset="0"/>
                <a:cs typeface="Arial" panose="020B0604020202020204" pitchFamily="34" charset="0"/>
              </a:rPr>
              <a:t>Specific Objectives</a:t>
            </a:r>
          </a:p>
          <a:p>
            <a:pPr marL="571486" indent="-571486">
              <a:buFont typeface="+mj-lt"/>
              <a:buAutoNum type="romanLcPeriod"/>
            </a:pPr>
            <a:r>
              <a:rPr lang="en-US" dirty="0">
                <a:latin typeface="Arial" panose="020B0604020202020204" pitchFamily="34" charset="0"/>
                <a:cs typeface="Arial" panose="020B0604020202020204" pitchFamily="34" charset="0"/>
              </a:rPr>
              <a:t>To study the use of cotton stalks in preparation of microcrystalline cellulose</a:t>
            </a:r>
          </a:p>
          <a:p>
            <a:pPr marL="571486" indent="-571486">
              <a:buFont typeface="+mj-lt"/>
              <a:buAutoNum type="romanLcPeriod"/>
            </a:pPr>
            <a:r>
              <a:rPr lang="en-US" dirty="0">
                <a:latin typeface="Arial" panose="020B0604020202020204" pitchFamily="34" charset="0"/>
                <a:cs typeface="Arial" panose="020B0604020202020204" pitchFamily="34" charset="0"/>
              </a:rPr>
              <a:t>To study the use of cotton stalk in production of edible mushrooms</a:t>
            </a:r>
          </a:p>
          <a:p>
            <a:pPr marL="571486" indent="-571486">
              <a:buFont typeface="+mj-lt"/>
              <a:buAutoNum type="romanLcPeriod"/>
            </a:pPr>
            <a:r>
              <a:rPr lang="en-US" dirty="0">
                <a:latin typeface="Arial" panose="020B0604020202020204" pitchFamily="34" charset="0"/>
                <a:cs typeface="Arial" panose="020B0604020202020204" pitchFamily="34" charset="0"/>
              </a:rPr>
              <a:t>Development of </a:t>
            </a:r>
            <a:r>
              <a:rPr lang="en-US" dirty="0" err="1">
                <a:latin typeface="Arial" panose="020B0604020202020204" pitchFamily="34" charset="0"/>
                <a:cs typeface="Arial" panose="020B0604020202020204" pitchFamily="34" charset="0"/>
              </a:rPr>
              <a:t>fibreboards</a:t>
            </a:r>
            <a:r>
              <a:rPr lang="en-US" dirty="0">
                <a:latin typeface="Arial" panose="020B0604020202020204" pitchFamily="34" charset="0"/>
                <a:cs typeface="Arial" panose="020B0604020202020204" pitchFamily="34" charset="0"/>
              </a:rPr>
              <a:t> from cotton stalks</a:t>
            </a:r>
          </a:p>
          <a:p>
            <a:pPr marL="571486" indent="-571486">
              <a:buFont typeface="+mj-lt"/>
              <a:buAutoNum type="romanLcPeriod"/>
            </a:pPr>
            <a:r>
              <a:rPr lang="en-US" dirty="0">
                <a:latin typeface="Arial" panose="020B0604020202020204" pitchFamily="34" charset="0"/>
                <a:cs typeface="Arial" panose="020B0604020202020204" pitchFamily="34" charset="0"/>
              </a:rPr>
              <a:t>Development of paper and pulp from cotton stalks</a:t>
            </a:r>
            <a:endParaRPr lang="en-US" dirty="0"/>
          </a:p>
        </p:txBody>
      </p:sp>
      <p:sp>
        <p:nvSpPr>
          <p:cNvPr id="4" name="TextBox 3"/>
          <p:cNvSpPr txBox="1"/>
          <p:nvPr/>
        </p:nvSpPr>
        <p:spPr>
          <a:xfrm>
            <a:off x="7162800" y="6400801"/>
            <a:ext cx="13716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latin typeface="Arial" panose="020B0604020202020204" pitchFamily="34" charset="0"/>
                <a:cs typeface="Arial" panose="020B0604020202020204" pitchFamily="34" charset="0"/>
              </a:rPr>
              <a:t>Objectives</a:t>
            </a:r>
          </a:p>
        </p:txBody>
      </p:sp>
      <p:sp>
        <p:nvSpPr>
          <p:cNvPr id="8" name="TextBox 7"/>
          <p:cNvSpPr txBox="1"/>
          <p:nvPr/>
        </p:nvSpPr>
        <p:spPr>
          <a:xfrm>
            <a:off x="8610600" y="6400802"/>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3</a:t>
            </a:r>
          </a:p>
        </p:txBody>
      </p:sp>
      <p:pic>
        <p:nvPicPr>
          <p:cNvPr id="6" name="Picture 10" descr="http://toolkit.smallbiz.nsw.gov.au/media/useruploads/images/Marketing_Ch1_Pt3_Marketing_Objectiv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2086378"/>
            <a:ext cx="1542579" cy="115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65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4353"/>
            <a:ext cx="3352800" cy="1162051"/>
          </a:xfrm>
        </p:spPr>
        <p:txBody>
          <a:bodyPr/>
          <a:lstStyle/>
          <a:p>
            <a:r>
              <a:rPr lang="en-ZW" dirty="0">
                <a:latin typeface="Arial" panose="020B0604020202020204" pitchFamily="34" charset="0"/>
                <a:cs typeface="Arial" panose="020B0604020202020204" pitchFamily="34" charset="0"/>
              </a:rPr>
              <a:t>Cotton In Zimbabwe</a:t>
            </a:r>
            <a:endParaRPr lang="en-ZW" dirty="0"/>
          </a:p>
        </p:txBody>
      </p:sp>
      <p:sp>
        <p:nvSpPr>
          <p:cNvPr id="3" name="Text Placeholder 2"/>
          <p:cNvSpPr>
            <a:spLocks noGrp="1"/>
          </p:cNvSpPr>
          <p:nvPr>
            <p:ph type="body" idx="2"/>
          </p:nvPr>
        </p:nvSpPr>
        <p:spPr>
          <a:xfrm>
            <a:off x="152400" y="1676400"/>
            <a:ext cx="4038600" cy="4572000"/>
          </a:xfrm>
        </p:spPr>
        <p:txBody>
          <a:bodyPr>
            <a:normAutofit/>
          </a:bodyPr>
          <a:lstStyle/>
          <a:p>
            <a:pPr marL="342891" indent="-342891">
              <a:buFont typeface="Arial" panose="020B0604020202020204" pitchFamily="34" charset="0"/>
              <a:buChar char="•"/>
            </a:pPr>
            <a:r>
              <a:rPr lang="en-ZW" sz="2000" dirty="0">
                <a:latin typeface="Arial" panose="020B0604020202020204" pitchFamily="34" charset="0"/>
                <a:cs typeface="Arial" panose="020B0604020202020204" pitchFamily="34" charset="0"/>
              </a:rPr>
              <a:t>In 2012 AMA set price of 0.36 to 0.45 cents. Yet farmers expected 0.45 cents minimum. </a:t>
            </a:r>
            <a:r>
              <a:rPr lang="en-ZW" sz="2000" dirty="0" err="1">
                <a:latin typeface="Arial" panose="020B0604020202020204" pitchFamily="34" charset="0"/>
                <a:cs typeface="Arial" panose="020B0604020202020204" pitchFamily="34" charset="0"/>
              </a:rPr>
              <a:t>Gvt</a:t>
            </a:r>
            <a:r>
              <a:rPr lang="en-ZW" sz="2000" dirty="0">
                <a:latin typeface="Arial" panose="020B0604020202020204" pitchFamily="34" charset="0"/>
                <a:cs typeface="Arial" panose="020B0604020202020204" pitchFamily="34" charset="0"/>
              </a:rPr>
              <a:t> intervened and gazetted statutory instrument 106A of 2012 making it controlled product.</a:t>
            </a:r>
          </a:p>
          <a:p>
            <a:pPr marL="285744" indent="-285744">
              <a:buFont typeface="Arial" panose="020B0604020202020204" pitchFamily="34" charset="0"/>
              <a:buChar char="•"/>
            </a:pPr>
            <a:r>
              <a:rPr lang="en-ZW" sz="2000" dirty="0">
                <a:latin typeface="Arial" panose="020B0604020202020204" pitchFamily="34" charset="0"/>
                <a:cs typeface="Arial" panose="020B0604020202020204" pitchFamily="34" charset="0"/>
              </a:rPr>
              <a:t>As price of cotton started to decline, most farmers abandoned the crop for more lucrative crops such as tobacco.</a:t>
            </a:r>
          </a:p>
          <a:p>
            <a:pPr marL="285744" indent="-285744">
              <a:buFont typeface="Arial" panose="020B0604020202020204" pitchFamily="34" charset="0"/>
              <a:buChar char="•"/>
            </a:pPr>
            <a:endParaRPr lang="en-ZW" sz="18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ZW" sz="1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1"/>
            <p:extLst/>
          </p:nvPr>
        </p:nvGraphicFramePr>
        <p:xfrm>
          <a:off x="4191000" y="1676400"/>
          <a:ext cx="4648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478665" y="333376"/>
            <a:ext cx="8382000" cy="762000"/>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lIns="0" rIns="0" bIns="0" anchor="b">
            <a:norm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prstClr val="white"/>
                </a:solidFill>
                <a:latin typeface="Arial" panose="020B0604020202020204" pitchFamily="34" charset="0"/>
                <a:cs typeface="Arial" panose="020B0604020202020204" pitchFamily="34" charset="0"/>
              </a:rPr>
              <a:t>Literature Review</a:t>
            </a:r>
          </a:p>
        </p:txBody>
      </p:sp>
      <p:sp>
        <p:nvSpPr>
          <p:cNvPr id="7" name="TextBox 6"/>
          <p:cNvSpPr txBox="1"/>
          <p:nvPr/>
        </p:nvSpPr>
        <p:spPr>
          <a:xfrm>
            <a:off x="6324600" y="6403049"/>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Literature Review</a:t>
            </a:r>
            <a:endParaRPr lang="en-US"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8458200" y="6400802"/>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55430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sz="3600" dirty="0">
                <a:latin typeface="Arial" panose="020B0604020202020204" pitchFamily="34" charset="0"/>
                <a:cs typeface="Arial" panose="020B0604020202020204" pitchFamily="34" charset="0"/>
              </a:rPr>
              <a:t>Pollution levels due to burning of cotton stalks</a:t>
            </a:r>
          </a:p>
        </p:txBody>
      </p:sp>
      <p:graphicFrame>
        <p:nvGraphicFramePr>
          <p:cNvPr id="8" name="Content Placeholder 7"/>
          <p:cNvGraphicFramePr>
            <a:graphicFrameLocks noGrp="1"/>
          </p:cNvGraphicFramePr>
          <p:nvPr>
            <p:ph sz="quarter" idx="4"/>
            <p:extLst/>
          </p:nvPr>
        </p:nvGraphicFramePr>
        <p:xfrm>
          <a:off x="4114802" y="2068315"/>
          <a:ext cx="4800604" cy="3134426"/>
        </p:xfrm>
        <a:graphic>
          <a:graphicData uri="http://schemas.openxmlformats.org/drawingml/2006/table">
            <a:tbl>
              <a:tblPr firstRow="1" firstCol="1" bandRow="1">
                <a:tableStyleId>{5C22544A-7EE6-4342-B048-85BDC9FD1C3A}</a:tableStyleId>
              </a:tblPr>
              <a:tblGrid>
                <a:gridCol w="914401">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3">
                  <a:extLst>
                    <a:ext uri="{9D8B030D-6E8A-4147-A177-3AD203B41FA5}">
                      <a16:colId xmlns:a16="http://schemas.microsoft.com/office/drawing/2014/main" val="20003"/>
                    </a:ext>
                  </a:extLst>
                </a:gridCol>
              </a:tblGrid>
              <a:tr h="1874700">
                <a:tc>
                  <a:txBody>
                    <a:bodyPr/>
                    <a:lstStyle/>
                    <a:p>
                      <a:pPr algn="just">
                        <a:lnSpc>
                          <a:spcPct val="105000"/>
                        </a:lnSpc>
                        <a:spcAft>
                          <a:spcPts val="0"/>
                        </a:spcAft>
                      </a:pPr>
                      <a:r>
                        <a:rPr lang="en-US" sz="2000" dirty="0">
                          <a:effectLst/>
                        </a:rPr>
                        <a:t>Green House Gas</a:t>
                      </a:r>
                      <a:endParaRPr lang="en-ZW" sz="2000" b="1"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just">
                        <a:lnSpc>
                          <a:spcPct val="105000"/>
                        </a:lnSpc>
                        <a:spcAft>
                          <a:spcPts val="0"/>
                        </a:spcAft>
                      </a:pPr>
                      <a:r>
                        <a:rPr lang="en-US" sz="2000" dirty="0">
                          <a:effectLst/>
                        </a:rPr>
                        <a:t>Emission Factor (g.kg</a:t>
                      </a:r>
                      <a:r>
                        <a:rPr lang="en-US" sz="2000" baseline="30000" dirty="0">
                          <a:effectLst/>
                        </a:rPr>
                        <a:t>-1</a:t>
                      </a:r>
                      <a:r>
                        <a:rPr lang="en-US" sz="2000" dirty="0">
                          <a:effectLst/>
                        </a:rPr>
                        <a:t>)</a:t>
                      </a:r>
                      <a:endParaRPr lang="en-ZW" sz="2000" b="1"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just">
                        <a:lnSpc>
                          <a:spcPct val="105000"/>
                        </a:lnSpc>
                        <a:spcAft>
                          <a:spcPts val="0"/>
                        </a:spcAft>
                      </a:pPr>
                      <a:r>
                        <a:rPr lang="en-US" sz="2000" dirty="0">
                          <a:effectLst/>
                        </a:rPr>
                        <a:t>Total Emission (Mn MT)</a:t>
                      </a:r>
                      <a:endParaRPr lang="en-ZW" sz="2000" b="1"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just">
                        <a:lnSpc>
                          <a:spcPct val="105000"/>
                        </a:lnSpc>
                        <a:spcAft>
                          <a:spcPts val="0"/>
                        </a:spcAft>
                      </a:pPr>
                      <a:r>
                        <a:rPr lang="en-US" sz="2000" dirty="0">
                          <a:effectLst/>
                        </a:rPr>
                        <a:t>Total Emission (Mn Mt Co</a:t>
                      </a:r>
                      <a:r>
                        <a:rPr lang="en-US" sz="2000" baseline="-25000" dirty="0">
                          <a:effectLst/>
                        </a:rPr>
                        <a:t>2</a:t>
                      </a:r>
                      <a:r>
                        <a:rPr lang="en-US" sz="2000" dirty="0">
                          <a:effectLst/>
                        </a:rPr>
                        <a:t>e)</a:t>
                      </a:r>
                      <a:endParaRPr lang="en-ZW" sz="2000" b="1"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extLst>
                  <a:ext uri="{0D108BD9-81ED-4DB2-BD59-A6C34878D82A}">
                    <a16:rowId xmlns:a16="http://schemas.microsoft.com/office/drawing/2014/main" val="10000"/>
                  </a:ext>
                </a:extLst>
              </a:tr>
              <a:tr h="629863">
                <a:tc>
                  <a:txBody>
                    <a:bodyPr/>
                    <a:lstStyle/>
                    <a:p>
                      <a:pPr algn="just">
                        <a:lnSpc>
                          <a:spcPct val="105000"/>
                        </a:lnSpc>
                        <a:spcAft>
                          <a:spcPts val="0"/>
                        </a:spcAft>
                      </a:pPr>
                      <a:r>
                        <a:rPr lang="en-US" sz="2000" dirty="0">
                          <a:effectLst/>
                        </a:rPr>
                        <a:t>NO</a:t>
                      </a:r>
                      <a:r>
                        <a:rPr lang="en-US" sz="2000" baseline="-25000" dirty="0">
                          <a:effectLst/>
                        </a:rPr>
                        <a:t>x</a:t>
                      </a:r>
                      <a:endParaRPr lang="en-ZW" sz="2000"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ctr">
                        <a:lnSpc>
                          <a:spcPct val="105000"/>
                        </a:lnSpc>
                        <a:spcAft>
                          <a:spcPts val="0"/>
                        </a:spcAft>
                      </a:pPr>
                      <a:r>
                        <a:rPr lang="en-US" sz="2000" dirty="0">
                          <a:effectLst/>
                        </a:rPr>
                        <a:t>2.68</a:t>
                      </a:r>
                      <a:endParaRPr lang="en-ZW" sz="2000"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ctr">
                        <a:lnSpc>
                          <a:spcPct val="105000"/>
                        </a:lnSpc>
                        <a:spcAft>
                          <a:spcPts val="0"/>
                        </a:spcAft>
                      </a:pPr>
                      <a:r>
                        <a:rPr lang="en-US" sz="2000" dirty="0">
                          <a:effectLst/>
                        </a:rPr>
                        <a:t>0.00265</a:t>
                      </a:r>
                      <a:endParaRPr lang="en-ZW" sz="2000"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ctr">
                        <a:lnSpc>
                          <a:spcPct val="105000"/>
                        </a:lnSpc>
                        <a:spcAft>
                          <a:spcPts val="0"/>
                        </a:spcAft>
                      </a:pPr>
                      <a:r>
                        <a:rPr lang="en-US" sz="2000" dirty="0">
                          <a:effectLst/>
                        </a:rPr>
                        <a:t>0.7898</a:t>
                      </a:r>
                      <a:endParaRPr lang="en-ZW" sz="2000"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extLst>
                  <a:ext uri="{0D108BD9-81ED-4DB2-BD59-A6C34878D82A}">
                    <a16:rowId xmlns:a16="http://schemas.microsoft.com/office/drawing/2014/main" val="10001"/>
                  </a:ext>
                </a:extLst>
              </a:tr>
              <a:tr h="629863">
                <a:tc>
                  <a:txBody>
                    <a:bodyPr/>
                    <a:lstStyle/>
                    <a:p>
                      <a:pPr algn="just">
                        <a:lnSpc>
                          <a:spcPct val="105000"/>
                        </a:lnSpc>
                        <a:spcAft>
                          <a:spcPts val="0"/>
                        </a:spcAft>
                      </a:pPr>
                      <a:r>
                        <a:rPr lang="en-US" sz="2000" dirty="0">
                          <a:effectLst/>
                        </a:rPr>
                        <a:t>CH</a:t>
                      </a:r>
                      <a:r>
                        <a:rPr lang="en-US" sz="2000" baseline="-25000" dirty="0">
                          <a:effectLst/>
                        </a:rPr>
                        <a:t>4</a:t>
                      </a:r>
                      <a:endParaRPr lang="en-ZW" sz="2000"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ctr">
                        <a:lnSpc>
                          <a:spcPct val="105000"/>
                        </a:lnSpc>
                        <a:spcAft>
                          <a:spcPts val="0"/>
                        </a:spcAft>
                      </a:pPr>
                      <a:r>
                        <a:rPr lang="en-US" sz="2000" dirty="0">
                          <a:effectLst/>
                        </a:rPr>
                        <a:t>2.7</a:t>
                      </a:r>
                      <a:endParaRPr lang="en-ZW" sz="2000"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ctr">
                        <a:lnSpc>
                          <a:spcPct val="105000"/>
                        </a:lnSpc>
                        <a:spcAft>
                          <a:spcPts val="0"/>
                        </a:spcAft>
                      </a:pPr>
                      <a:r>
                        <a:rPr lang="en-US" sz="2000" dirty="0">
                          <a:effectLst/>
                        </a:rPr>
                        <a:t>0.0027</a:t>
                      </a:r>
                      <a:endParaRPr lang="en-ZW" sz="2000"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tc>
                  <a:txBody>
                    <a:bodyPr/>
                    <a:lstStyle/>
                    <a:p>
                      <a:pPr algn="ctr">
                        <a:lnSpc>
                          <a:spcPct val="105000"/>
                        </a:lnSpc>
                        <a:spcAft>
                          <a:spcPts val="0"/>
                        </a:spcAft>
                      </a:pPr>
                      <a:r>
                        <a:rPr lang="en-US" sz="2000" dirty="0">
                          <a:effectLst/>
                        </a:rPr>
                        <a:t>0.0675</a:t>
                      </a:r>
                      <a:endParaRPr lang="en-ZW" sz="2000" dirty="0">
                        <a:effectLst/>
                        <a:latin typeface="Arial" panose="020B0604020202020204" pitchFamily="34" charset="0"/>
                        <a:ea typeface="Times New Roman" panose="02020603050405020304" pitchFamily="18" charset="0"/>
                        <a:cs typeface="Arial" panose="020B0604020202020204" pitchFamily="34" charset="0"/>
                      </a:endParaRPr>
                    </a:p>
                  </a:txBody>
                  <a:tcPr marL="47231" marR="47231" marT="0" marB="0"/>
                </a:tc>
                <a:extLst>
                  <a:ext uri="{0D108BD9-81ED-4DB2-BD59-A6C34878D82A}">
                    <a16:rowId xmlns:a16="http://schemas.microsoft.com/office/drawing/2014/main" val="10002"/>
                  </a:ext>
                </a:extLst>
              </a:tr>
            </a:tbl>
          </a:graphicData>
        </a:graphic>
      </p:graphicFrame>
      <p:sp>
        <p:nvSpPr>
          <p:cNvPr id="11" name="TextBox 10"/>
          <p:cNvSpPr txBox="1"/>
          <p:nvPr/>
        </p:nvSpPr>
        <p:spPr>
          <a:xfrm>
            <a:off x="4114801" y="5410201"/>
            <a:ext cx="4800600" cy="1085041"/>
          </a:xfrm>
          <a:prstGeom prst="rect">
            <a:avLst/>
          </a:prstGeom>
          <a:noFill/>
        </p:spPr>
        <p:txBody>
          <a:bodyPr wrap="square" rtlCol="0">
            <a:spAutoFit/>
          </a:bodyPr>
          <a:lstStyle/>
          <a:p>
            <a:r>
              <a:rPr lang="en-ZW" b="1" dirty="0">
                <a:solidFill>
                  <a:prstClr val="black"/>
                </a:solidFill>
                <a:latin typeface="Arial" panose="020B0604020202020204" pitchFamily="34" charset="0"/>
                <a:cs typeface="Arial" panose="020B0604020202020204" pitchFamily="34" charset="0"/>
              </a:rPr>
              <a:t>Table 2 – </a:t>
            </a:r>
            <a:r>
              <a:rPr lang="en-ZW" dirty="0">
                <a:solidFill>
                  <a:prstClr val="black"/>
                </a:solidFill>
                <a:latin typeface="Arial" panose="020B0604020202020204" pitchFamily="34" charset="0"/>
                <a:cs typeface="Arial" panose="020B0604020202020204" pitchFamily="34" charset="0"/>
              </a:rPr>
              <a:t>Emission of greenhouse gas per million tonnes of cotton stalks burned in field </a:t>
            </a:r>
            <a:r>
              <a:rPr lang="en-ZW" sz="1051" dirty="0">
                <a:solidFill>
                  <a:prstClr val="black"/>
                </a:solidFill>
                <a:latin typeface="Arial" panose="020B0604020202020204" pitchFamily="34" charset="0"/>
                <a:cs typeface="Arial" panose="020B0604020202020204" pitchFamily="34" charset="0"/>
              </a:rPr>
              <a:t>[</a:t>
            </a:r>
            <a:r>
              <a:rPr lang="en-ZW" sz="1051" i="1" dirty="0">
                <a:solidFill>
                  <a:prstClr val="black"/>
                </a:solidFill>
                <a:latin typeface="Arial" panose="020B0604020202020204" pitchFamily="34" charset="0"/>
                <a:cs typeface="Arial" panose="020B0604020202020204" pitchFamily="34" charset="0"/>
              </a:rPr>
              <a:t>Mseva, 2011</a:t>
            </a:r>
            <a:r>
              <a:rPr lang="en-ZW" sz="1051" dirty="0">
                <a:solidFill>
                  <a:prstClr val="black"/>
                </a:solidFill>
                <a:latin typeface="Arial" panose="020B0604020202020204" pitchFamily="34" charset="0"/>
                <a:cs typeface="Arial" panose="020B0604020202020204" pitchFamily="34" charset="0"/>
              </a:rPr>
              <a:t>]</a:t>
            </a:r>
          </a:p>
          <a:p>
            <a:endParaRPr lang="en-ZW" dirty="0">
              <a:solidFill>
                <a:prstClr val="black"/>
              </a:solidFill>
            </a:endParaRPr>
          </a:p>
        </p:txBody>
      </p:sp>
      <p:sp>
        <p:nvSpPr>
          <p:cNvPr id="13" name="TextBox 12"/>
          <p:cNvSpPr txBox="1"/>
          <p:nvPr/>
        </p:nvSpPr>
        <p:spPr>
          <a:xfrm>
            <a:off x="8534400" y="6400802"/>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5</a:t>
            </a:r>
          </a:p>
        </p:txBody>
      </p:sp>
      <p:sp>
        <p:nvSpPr>
          <p:cNvPr id="10" name="TextBox 9"/>
          <p:cNvSpPr txBox="1"/>
          <p:nvPr/>
        </p:nvSpPr>
        <p:spPr>
          <a:xfrm>
            <a:off x="6324600" y="6403049"/>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Literature Review</a:t>
            </a:r>
            <a:endParaRPr lang="en-US" dirty="0">
              <a:solidFill>
                <a:prstClr val="black"/>
              </a:solidFill>
              <a:latin typeface="Arial" panose="020B0604020202020204" pitchFamily="34" charset="0"/>
              <a:cs typeface="Arial" panose="020B0604020202020204" pitchFamily="34" charset="0"/>
            </a:endParaRPr>
          </a:p>
        </p:txBody>
      </p:sp>
      <p:pic>
        <p:nvPicPr>
          <p:cNvPr id="12" name="Picture 2" descr="https://watsoneastwoldblog.files.wordpress.com/2011/05/earth-coughing.gi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7200" y="2698832"/>
            <a:ext cx="3516919" cy="272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93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1751" y="260419"/>
            <a:ext cx="8229600" cy="685800"/>
          </a:xfrm>
        </p:spPr>
        <p:txBody>
          <a:bodyPr>
            <a:normAutofit fontScale="90000"/>
          </a:bodyPr>
          <a:lstStyle/>
          <a:p>
            <a:r>
              <a:rPr lang="en-ZW" dirty="0">
                <a:latin typeface="Arial" panose="020B0604020202020204" pitchFamily="34" charset="0"/>
                <a:cs typeface="Arial" panose="020B0604020202020204" pitchFamily="34" charset="0"/>
              </a:rPr>
              <a:t>Cotton Stalk</a:t>
            </a:r>
          </a:p>
        </p:txBody>
      </p:sp>
      <p:sp>
        <p:nvSpPr>
          <p:cNvPr id="3" name="Content Placeholder 2"/>
          <p:cNvSpPr>
            <a:spLocks noGrp="1"/>
          </p:cNvSpPr>
          <p:nvPr>
            <p:ph idx="1"/>
          </p:nvPr>
        </p:nvSpPr>
        <p:spPr>
          <a:xfrm>
            <a:off x="304800" y="636917"/>
            <a:ext cx="8229600" cy="5886718"/>
          </a:xfrm>
        </p:spPr>
        <p:txBody>
          <a:bodyPr>
            <a:normAutofit/>
          </a:bodyPr>
          <a:lstStyle/>
          <a:p>
            <a:pPr marL="0" indent="0">
              <a:buNone/>
            </a:pPr>
            <a:endParaRPr lang="en-ZW" sz="1800" b="1" dirty="0">
              <a:latin typeface="Arial" panose="020B0604020202020204" pitchFamily="34" charset="0"/>
              <a:cs typeface="Arial" panose="020B0604020202020204" pitchFamily="34" charset="0"/>
            </a:endParaRPr>
          </a:p>
          <a:p>
            <a:pPr marL="0" indent="0">
              <a:buNone/>
            </a:pPr>
            <a:r>
              <a:rPr lang="en-ZW" sz="1800" b="1" dirty="0">
                <a:latin typeface="Arial" panose="020B0604020202020204" pitchFamily="34" charset="0"/>
                <a:cs typeface="Arial" panose="020B0604020202020204" pitchFamily="34" charset="0"/>
              </a:rPr>
              <a:t>Table 1</a:t>
            </a:r>
            <a:r>
              <a:rPr lang="en-ZW" sz="1800" dirty="0">
                <a:latin typeface="Arial" panose="020B0604020202020204" pitchFamily="34" charset="0"/>
                <a:cs typeface="Arial" panose="020B0604020202020204" pitchFamily="34" charset="0"/>
              </a:rPr>
              <a:t> – Properties of cotton stalks compared to hardwood </a:t>
            </a:r>
            <a:r>
              <a:rPr lang="en-ZW" sz="1050" dirty="0">
                <a:latin typeface="Arial" panose="020B0604020202020204" pitchFamily="34" charset="0"/>
                <a:cs typeface="Arial" panose="020B0604020202020204" pitchFamily="34" charset="0"/>
              </a:rPr>
              <a:t>[</a:t>
            </a:r>
            <a:r>
              <a:rPr lang="en-ZW" sz="1050" i="1" dirty="0">
                <a:latin typeface="Arial" panose="020B0604020202020204" pitchFamily="34" charset="0"/>
                <a:cs typeface="Arial" panose="020B0604020202020204" pitchFamily="34" charset="0"/>
              </a:rPr>
              <a:t>Solution for Making Good Cotton Stalk Pellets, 2012</a:t>
            </a:r>
            <a:r>
              <a:rPr lang="en-ZW" sz="1050" dirty="0">
                <a:latin typeface="Arial" panose="020B0604020202020204" pitchFamily="34" charset="0"/>
                <a:cs typeface="Arial" panose="020B0604020202020204" pitchFamily="34" charset="0"/>
              </a:rPr>
              <a:t>]</a:t>
            </a:r>
          </a:p>
          <a:p>
            <a:endParaRPr lang="en-ZW" dirty="0">
              <a:latin typeface="Times New Roman" panose="02020603050405020304" pitchFamily="18" charset="0"/>
              <a:cs typeface="Times New Roman" panose="02020603050405020304" pitchFamily="18" charset="0"/>
            </a:endParaRPr>
          </a:p>
          <a:p>
            <a:endParaRPr lang="en-ZW" dirty="0">
              <a:latin typeface="Times New Roman" panose="02020603050405020304" pitchFamily="18" charset="0"/>
              <a:cs typeface="Times New Roman" panose="02020603050405020304" pitchFamily="18" charset="0"/>
            </a:endParaRPr>
          </a:p>
          <a:p>
            <a:endParaRPr lang="en-ZW" dirty="0">
              <a:latin typeface="Times New Roman" panose="02020603050405020304" pitchFamily="18" charset="0"/>
              <a:cs typeface="Times New Roman" panose="02020603050405020304" pitchFamily="18" charset="0"/>
            </a:endParaRPr>
          </a:p>
          <a:p>
            <a:endParaRPr lang="en-ZW" dirty="0">
              <a:latin typeface="Times New Roman" panose="02020603050405020304" pitchFamily="18" charset="0"/>
              <a:cs typeface="Times New Roman" panose="02020603050405020304" pitchFamily="18" charset="0"/>
            </a:endParaRPr>
          </a:p>
          <a:p>
            <a:r>
              <a:rPr lang="en-ZW" dirty="0">
                <a:latin typeface="Arial" panose="020B0604020202020204" pitchFamily="34" charset="0"/>
                <a:cs typeface="Arial" panose="020B0604020202020204" pitchFamily="34" charset="0"/>
              </a:rPr>
              <a:t>Cotton stalks consist of a fibrous outer bark which is 20% by weight and an inner pith </a:t>
            </a:r>
            <a:r>
              <a:rPr lang="en-ZW" sz="1050" dirty="0">
                <a:latin typeface="Arial" panose="020B0604020202020204" pitchFamily="34" charset="0"/>
                <a:cs typeface="Arial" panose="020B0604020202020204" pitchFamily="34" charset="0"/>
              </a:rPr>
              <a:t>[</a:t>
            </a:r>
            <a:r>
              <a:rPr lang="en-ZW" sz="1050" i="1" dirty="0">
                <a:latin typeface="Arial" panose="020B0604020202020204" pitchFamily="34" charset="0"/>
                <a:cs typeface="Arial" panose="020B0604020202020204" pitchFamily="34" charset="0"/>
              </a:rPr>
              <a:t>Narendra </a:t>
            </a:r>
            <a:r>
              <a:rPr lang="en-ZW" sz="1050" i="1" dirty="0" err="1">
                <a:latin typeface="Arial" panose="020B0604020202020204" pitchFamily="34" charset="0"/>
                <a:cs typeface="Arial" panose="020B0604020202020204" pitchFamily="34" charset="0"/>
              </a:rPr>
              <a:t>R,July</a:t>
            </a:r>
            <a:r>
              <a:rPr lang="en-ZW" sz="1050" i="1" dirty="0">
                <a:latin typeface="Arial" panose="020B0604020202020204" pitchFamily="34" charset="0"/>
                <a:cs typeface="Arial" panose="020B0604020202020204" pitchFamily="34" charset="0"/>
              </a:rPr>
              <a:t> 2009</a:t>
            </a:r>
            <a:r>
              <a:rPr lang="en-ZW" sz="1050" dirty="0">
                <a:latin typeface="Arial" panose="020B0604020202020204" pitchFamily="34" charset="0"/>
                <a:cs typeface="Arial" panose="020B0604020202020204" pitchFamily="34" charset="0"/>
              </a:rPr>
              <a:t>]</a:t>
            </a:r>
            <a:r>
              <a:rPr lang="en-ZW" dirty="0">
                <a:latin typeface="Arial" panose="020B0604020202020204" pitchFamily="34" charset="0"/>
                <a:cs typeface="Arial" panose="020B0604020202020204" pitchFamily="34" charset="0"/>
              </a:rPr>
              <a:t>.</a:t>
            </a:r>
          </a:p>
          <a:p>
            <a:endParaRPr lang="en-ZW" dirty="0">
              <a:latin typeface="Arial" panose="020B0604020202020204" pitchFamily="34" charset="0"/>
              <a:cs typeface="Arial" panose="020B0604020202020204" pitchFamily="34" charset="0"/>
            </a:endParaRPr>
          </a:p>
          <a:p>
            <a:endParaRPr lang="en-ZW" dirty="0"/>
          </a:p>
        </p:txBody>
      </p:sp>
      <p:sp>
        <p:nvSpPr>
          <p:cNvPr id="10" name="TextBox 9"/>
          <p:cNvSpPr txBox="1"/>
          <p:nvPr/>
        </p:nvSpPr>
        <p:spPr>
          <a:xfrm>
            <a:off x="8534400" y="640080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6</a:t>
            </a:r>
          </a:p>
        </p:txBody>
      </p:sp>
      <p:sp>
        <p:nvSpPr>
          <p:cNvPr id="7" name="TextBox 6"/>
          <p:cNvSpPr txBox="1"/>
          <p:nvPr/>
        </p:nvSpPr>
        <p:spPr>
          <a:xfrm>
            <a:off x="6324600" y="6403048"/>
            <a:ext cx="1981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prstClr val="black"/>
                </a:solidFill>
              </a:rPr>
              <a:t>Literature Review</a:t>
            </a:r>
            <a:endParaRPr lang="en-US"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59503425"/>
              </p:ext>
            </p:extLst>
          </p:nvPr>
        </p:nvGraphicFramePr>
        <p:xfrm>
          <a:off x="641751" y="1664844"/>
          <a:ext cx="7306706" cy="1681768"/>
        </p:xfrm>
        <a:graphic>
          <a:graphicData uri="http://schemas.openxmlformats.org/drawingml/2006/table">
            <a:tbl>
              <a:tblPr firstRow="1" firstCol="1" bandRow="1">
                <a:tableStyleId>{5C22544A-7EE6-4342-B048-85BDC9FD1C3A}</a:tableStyleId>
              </a:tblPr>
              <a:tblGrid>
                <a:gridCol w="2435042">
                  <a:extLst>
                    <a:ext uri="{9D8B030D-6E8A-4147-A177-3AD203B41FA5}">
                      <a16:colId xmlns:a16="http://schemas.microsoft.com/office/drawing/2014/main" val="20000"/>
                    </a:ext>
                  </a:extLst>
                </a:gridCol>
                <a:gridCol w="2435832">
                  <a:extLst>
                    <a:ext uri="{9D8B030D-6E8A-4147-A177-3AD203B41FA5}">
                      <a16:colId xmlns:a16="http://schemas.microsoft.com/office/drawing/2014/main" val="20001"/>
                    </a:ext>
                  </a:extLst>
                </a:gridCol>
                <a:gridCol w="2435832">
                  <a:extLst>
                    <a:ext uri="{9D8B030D-6E8A-4147-A177-3AD203B41FA5}">
                      <a16:colId xmlns:a16="http://schemas.microsoft.com/office/drawing/2014/main" val="20002"/>
                    </a:ext>
                  </a:extLst>
                </a:gridCol>
              </a:tblGrid>
              <a:tr h="414109">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Property</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Cotton Stalk</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Hardwoods</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22553">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Hemicellulose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30.00 - 31.50</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19.0 - 30.6</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422553">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Cellulose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45.00 - 47.80</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40.0 – 50.0</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22553">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Lignin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20.00 - 21.20</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30.0 -35.0</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7747" y="4249457"/>
            <a:ext cx="2794715" cy="243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818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5544"/>
            <a:ext cx="7239000" cy="781048"/>
          </a:xfrm>
        </p:spPr>
        <p:txBody>
          <a:bodyPr/>
          <a:lstStyle/>
          <a:p>
            <a:r>
              <a:rPr lang="en-ZW" sz="4400" dirty="0"/>
              <a:t>Extraction of  of Cotton Stalks</a:t>
            </a:r>
            <a:endParaRPr lang="en-GB" sz="4400" dirty="0"/>
          </a:p>
        </p:txBody>
      </p:sp>
      <p:sp>
        <p:nvSpPr>
          <p:cNvPr id="3" name="Text Placeholder 2"/>
          <p:cNvSpPr>
            <a:spLocks noGrp="1"/>
          </p:cNvSpPr>
          <p:nvPr>
            <p:ph type="body" idx="2"/>
          </p:nvPr>
        </p:nvSpPr>
        <p:spPr>
          <a:xfrm>
            <a:off x="228600" y="1676400"/>
            <a:ext cx="4953000" cy="4572000"/>
          </a:xfrm>
        </p:spPr>
        <p:txBody>
          <a:bodyPr>
            <a:normAutofit lnSpcReduction="10000"/>
          </a:bodyPr>
          <a:lstStyle/>
          <a:p>
            <a:pPr marL="285744" indent="-285744">
              <a:buFont typeface="Arial" panose="020B0604020202020204" pitchFamily="34" charset="0"/>
              <a:buChar char="•"/>
            </a:pPr>
            <a:r>
              <a:rPr lang="en-ZW" sz="2400" dirty="0">
                <a:latin typeface="Arial" panose="020B0604020202020204" pitchFamily="34" charset="0"/>
                <a:cs typeface="Arial" panose="020B0604020202020204" pitchFamily="34" charset="0"/>
              </a:rPr>
              <a:t>Cotton stalks were collected from </a:t>
            </a:r>
            <a:r>
              <a:rPr lang="en-ZW" sz="2400" dirty="0" err="1">
                <a:latin typeface="Arial" panose="020B0604020202020204" pitchFamily="34" charset="0"/>
                <a:cs typeface="Arial" panose="020B0604020202020204" pitchFamily="34" charset="0"/>
              </a:rPr>
              <a:t>Umguza</a:t>
            </a:r>
            <a:r>
              <a:rPr lang="en-ZW" sz="2400" dirty="0">
                <a:latin typeface="Arial" panose="020B0604020202020204" pitchFamily="34" charset="0"/>
                <a:cs typeface="Arial" panose="020B0604020202020204" pitchFamily="34" charset="0"/>
              </a:rPr>
              <a:t> regions in Zimbabwe after harvest and transported in polypropylene sacks. Then left in the sun for a number of days for shedding of leaves. </a:t>
            </a:r>
          </a:p>
          <a:p>
            <a:pPr marL="285744" indent="-285744">
              <a:buFont typeface="Arial" panose="020B0604020202020204" pitchFamily="34" charset="0"/>
              <a:buChar char="•"/>
            </a:pPr>
            <a:r>
              <a:rPr lang="en-ZW" sz="2400" dirty="0">
                <a:latin typeface="Arial" panose="020B0604020202020204" pitchFamily="34" charset="0"/>
                <a:cs typeface="Arial" panose="020B0604020202020204" pitchFamily="34" charset="0"/>
              </a:rPr>
              <a:t>Water retting was carried out for 3 weeks.</a:t>
            </a:r>
          </a:p>
          <a:p>
            <a:pPr marL="285744" indent="-285744">
              <a:buFont typeface="Arial" panose="020B0604020202020204" pitchFamily="34" charset="0"/>
              <a:buChar char="•"/>
            </a:pPr>
            <a:r>
              <a:rPr lang="en-ZW" sz="2400" dirty="0">
                <a:latin typeface="Arial" panose="020B0604020202020204" pitchFamily="34" charset="0"/>
                <a:cs typeface="Arial" panose="020B0604020202020204" pitchFamily="34" charset="0"/>
              </a:rPr>
              <a:t>The water used had an initial pH of 7.40, conductivity of 204 µS(micro Siemens) and Total Dissolved Solids (TDS) of 102ppm</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858000" y="6412469"/>
            <a:ext cx="1600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err="1">
                <a:solidFill>
                  <a:prstClr val="black"/>
                </a:solidFill>
                <a:latin typeface="Arial" panose="020B0604020202020204" pitchFamily="34" charset="0"/>
                <a:cs typeface="Arial" panose="020B0604020202020204" pitchFamily="34" charset="0"/>
              </a:rPr>
              <a:t>Fibreboards</a:t>
            </a:r>
            <a:endParaRPr lang="en-US"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8610600" y="644531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7</a:t>
            </a:r>
          </a:p>
        </p:txBody>
      </p:sp>
      <p:sp>
        <p:nvSpPr>
          <p:cNvPr id="10" name="Title 1"/>
          <p:cNvSpPr txBox="1">
            <a:spLocks/>
          </p:cNvSpPr>
          <p:nvPr/>
        </p:nvSpPr>
        <p:spPr>
          <a:xfrm>
            <a:off x="358462" y="76200"/>
            <a:ext cx="8252139" cy="533400"/>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lIns="0" rIns="0" bIns="0" anchor="b">
            <a:normAutofit fontScale="92500" lnSpcReduction="10000"/>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prstClr val="white"/>
                </a:solidFill>
                <a:latin typeface="Arial" panose="020B0604020202020204" pitchFamily="34" charset="0"/>
                <a:cs typeface="Arial" panose="020B0604020202020204" pitchFamily="34" charset="0"/>
              </a:rPr>
              <a:t>Methodology</a:t>
            </a:r>
          </a:p>
        </p:txBody>
      </p:sp>
      <p:graphicFrame>
        <p:nvGraphicFramePr>
          <p:cNvPr id="4" name="Content Placeholder 3"/>
          <p:cNvGraphicFramePr>
            <a:graphicFrameLocks noGrp="1"/>
          </p:cNvGraphicFramePr>
          <p:nvPr>
            <p:ph sz="half" idx="1"/>
            <p:extLst/>
          </p:nvPr>
        </p:nvGraphicFramePr>
        <p:xfrm>
          <a:off x="4343404" y="1343045"/>
          <a:ext cx="4800599"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9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1" y="-9099"/>
            <a:ext cx="8229600" cy="1219200"/>
          </a:xfrm>
        </p:spPr>
        <p:txBody>
          <a:bodyPr>
            <a:noAutofit/>
          </a:bodyPr>
          <a:lstStyle/>
          <a:p>
            <a:r>
              <a:rPr lang="en-ZW" sz="4200" dirty="0"/>
              <a:t>Extraction and segmentation of fibres</a:t>
            </a:r>
            <a:endParaRPr lang="en-GB" sz="4200" dirty="0"/>
          </a:p>
        </p:txBody>
      </p:sp>
      <p:graphicFrame>
        <p:nvGraphicFramePr>
          <p:cNvPr id="13" name="Content Placeholder 12"/>
          <p:cNvGraphicFramePr>
            <a:graphicFrameLocks noGrp="1"/>
          </p:cNvGraphicFramePr>
          <p:nvPr>
            <p:ph sz="half" idx="1"/>
            <p:extLst/>
          </p:nvPr>
        </p:nvGraphicFramePr>
        <p:xfrm>
          <a:off x="228600" y="838200"/>
          <a:ext cx="8610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57200" y="4267201"/>
            <a:ext cx="8686800" cy="2523768"/>
          </a:xfrm>
          <a:prstGeom prst="rect">
            <a:avLst/>
          </a:prstGeom>
          <a:noFill/>
        </p:spPr>
        <p:txBody>
          <a:bodyPr wrap="square" rtlCol="0">
            <a:spAutoFit/>
          </a:bodyPr>
          <a:lstStyle/>
          <a:p>
            <a:pPr marL="285744" indent="-285744">
              <a:buFont typeface="Arial" panose="020B0604020202020204" pitchFamily="34" charset="0"/>
              <a:buChar char="•"/>
            </a:pPr>
            <a:r>
              <a:rPr lang="en-ZW" sz="2000" dirty="0">
                <a:solidFill>
                  <a:prstClr val="black"/>
                </a:solidFill>
                <a:latin typeface="Arial" panose="020B0604020202020204" pitchFamily="34" charset="0"/>
                <a:cs typeface="Arial" panose="020B0604020202020204" pitchFamily="34" charset="0"/>
              </a:rPr>
              <a:t>Fibres were collected from three sections of the cotton stalk the top section, middle section and root section of the stalk </a:t>
            </a:r>
            <a:r>
              <a:rPr lang="en-ZW" sz="1050" dirty="0">
                <a:solidFill>
                  <a:prstClr val="black"/>
                </a:solidFill>
                <a:latin typeface="Arial" panose="020B0604020202020204" pitchFamily="34" charset="0"/>
                <a:cs typeface="Arial" panose="020B0604020202020204" pitchFamily="34" charset="0"/>
              </a:rPr>
              <a:t>[</a:t>
            </a:r>
            <a:r>
              <a:rPr lang="en-ZW" sz="1050" dirty="0" err="1">
                <a:solidFill>
                  <a:prstClr val="black"/>
                </a:solidFill>
                <a:latin typeface="Arial" panose="020B0604020202020204" pitchFamily="34" charset="0"/>
                <a:cs typeface="Arial" panose="020B0604020202020204" pitchFamily="34" charset="0"/>
              </a:rPr>
              <a:t>N.Nkomo</a:t>
            </a:r>
            <a:r>
              <a:rPr lang="en-ZW" sz="1050" dirty="0">
                <a:solidFill>
                  <a:prstClr val="black"/>
                </a:solidFill>
                <a:latin typeface="Arial" panose="020B0604020202020204" pitchFamily="34" charset="0"/>
                <a:cs typeface="Arial" panose="020B0604020202020204" pitchFamily="34" charset="0"/>
              </a:rPr>
              <a:t> et al 2016]</a:t>
            </a:r>
            <a:r>
              <a:rPr lang="en-ZW" sz="2000" dirty="0">
                <a:solidFill>
                  <a:prstClr val="black"/>
                </a:solidFill>
                <a:latin typeface="Arial" panose="020B0604020202020204" pitchFamily="34" charset="0"/>
                <a:cs typeface="Arial" panose="020B0604020202020204" pitchFamily="34" charset="0"/>
              </a:rPr>
              <a:t>.</a:t>
            </a:r>
          </a:p>
          <a:p>
            <a:pPr marL="285744" indent="-285744">
              <a:buFont typeface="Arial" panose="020B0604020202020204" pitchFamily="34" charset="0"/>
              <a:buChar char="•"/>
            </a:pPr>
            <a:r>
              <a:rPr lang="en-ZW" sz="2000" dirty="0">
                <a:solidFill>
                  <a:prstClr val="black"/>
                </a:solidFill>
                <a:latin typeface="Arial" panose="020B0604020202020204" pitchFamily="34" charset="0"/>
                <a:cs typeface="Arial" panose="020B0604020202020204" pitchFamily="34" charset="0"/>
              </a:rPr>
              <a:t>Only stalks exceeding 1 metre were used and divided into 3 equal sections.</a:t>
            </a:r>
          </a:p>
          <a:p>
            <a:pPr marL="285744" indent="-285744">
              <a:buFont typeface="Arial" panose="020B0604020202020204" pitchFamily="34" charset="0"/>
              <a:buChar char="•"/>
            </a:pPr>
            <a:r>
              <a:rPr lang="en-ZW" sz="2000" dirty="0">
                <a:solidFill>
                  <a:prstClr val="black"/>
                </a:solidFill>
                <a:latin typeface="Arial" panose="020B0604020202020204" pitchFamily="34" charset="0"/>
                <a:cs typeface="Arial" panose="020B0604020202020204" pitchFamily="34" charset="0"/>
              </a:rPr>
              <a:t>Scutching separating fibres from the </a:t>
            </a:r>
            <a:r>
              <a:rPr lang="en-ZW" sz="2000" dirty="0" err="1">
                <a:solidFill>
                  <a:prstClr val="black"/>
                </a:solidFill>
                <a:latin typeface="Arial" panose="020B0604020202020204" pitchFamily="34" charset="0"/>
                <a:cs typeface="Arial" panose="020B0604020202020204" pitchFamily="34" charset="0"/>
              </a:rPr>
              <a:t>shive</a:t>
            </a:r>
            <a:r>
              <a:rPr lang="en-ZW" sz="2000" dirty="0">
                <a:solidFill>
                  <a:prstClr val="black"/>
                </a:solidFill>
                <a:latin typeface="Arial" panose="020B0604020202020204" pitchFamily="34" charset="0"/>
                <a:cs typeface="Arial" panose="020B0604020202020204" pitchFamily="34" charset="0"/>
              </a:rPr>
              <a:t>.</a:t>
            </a:r>
          </a:p>
          <a:p>
            <a:pPr marL="285744" indent="-285744">
              <a:buFont typeface="Arial" panose="020B0604020202020204" pitchFamily="34" charset="0"/>
              <a:buChar char="•"/>
            </a:pPr>
            <a:r>
              <a:rPr lang="en-ZW" sz="2000" dirty="0">
                <a:solidFill>
                  <a:prstClr val="black"/>
                </a:solidFill>
                <a:latin typeface="Arial" panose="020B0604020202020204" pitchFamily="34" charset="0"/>
                <a:cs typeface="Arial" panose="020B0604020202020204" pitchFamily="34" charset="0"/>
              </a:rPr>
              <a:t>Heckling pulling the fibres through several different sized combs.</a:t>
            </a:r>
          </a:p>
          <a:p>
            <a:pPr marL="342891" indent="-342891">
              <a:buFont typeface="Arial" panose="020B0604020202020204" pitchFamily="34" charset="0"/>
              <a:buChar char="•"/>
            </a:pPr>
            <a:endParaRPr lang="en-ZW" sz="20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9" name="TextBox 8"/>
          <p:cNvSpPr txBox="1"/>
          <p:nvPr/>
        </p:nvSpPr>
        <p:spPr>
          <a:xfrm>
            <a:off x="8610600" y="6445310"/>
            <a:ext cx="457200" cy="33855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sp3d extrusionH="57150">
              <a:bevelT w="38100" h="38100" prst="slope"/>
            </a:sp3d>
          </a:bodyPr>
          <a:lstStyle/>
          <a:p>
            <a:r>
              <a:rPr lang="en-US" sz="1600" dirty="0">
                <a:solidFill>
                  <a:prstClr val="black"/>
                </a:solidFill>
                <a:latin typeface="Arial" panose="020B0604020202020204" pitchFamily="34" charset="0"/>
                <a:cs typeface="Arial" panose="020B0604020202020204" pitchFamily="34" charset="0"/>
              </a:rPr>
              <a:t>8</a:t>
            </a:r>
          </a:p>
        </p:txBody>
      </p:sp>
      <p:sp>
        <p:nvSpPr>
          <p:cNvPr id="12" name="TextBox 11"/>
          <p:cNvSpPr txBox="1"/>
          <p:nvPr/>
        </p:nvSpPr>
        <p:spPr>
          <a:xfrm>
            <a:off x="6858000" y="6412469"/>
            <a:ext cx="160020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err="1">
                <a:solidFill>
                  <a:prstClr val="black"/>
                </a:solidFill>
                <a:latin typeface="Arial" panose="020B0604020202020204" pitchFamily="34" charset="0"/>
                <a:cs typeface="Arial" panose="020B0604020202020204" pitchFamily="34" charset="0"/>
              </a:rPr>
              <a:t>Fibreboards</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1649</Words>
  <Application>Microsoft Macintosh PowerPoint</Application>
  <PresentationFormat>On-screen Show (4:3)</PresentationFormat>
  <Paragraphs>208</Paragraphs>
  <Slides>18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Constantia</vt:lpstr>
      <vt:lpstr>Times New Roman</vt:lpstr>
      <vt:lpstr>Wingdings</vt:lpstr>
      <vt:lpstr>Wingdings 2</vt:lpstr>
      <vt:lpstr>Flow</vt:lpstr>
      <vt:lpstr>1_Flow</vt:lpstr>
      <vt:lpstr>Development of Value Added Products from Cotton Stalk By Products _________________________________</vt:lpstr>
      <vt:lpstr>OUTLINE</vt:lpstr>
      <vt:lpstr>PowerPoint Presentation</vt:lpstr>
      <vt:lpstr>Aim and Objectives</vt:lpstr>
      <vt:lpstr>Cotton In Zimbabwe</vt:lpstr>
      <vt:lpstr>Pollution levels due to burning of cotton stalks</vt:lpstr>
      <vt:lpstr>Cotton Stalk</vt:lpstr>
      <vt:lpstr>Extraction of  of Cotton Stalks</vt:lpstr>
      <vt:lpstr>Extraction and segmentation of fibres</vt:lpstr>
      <vt:lpstr>Preparation of microcrystalline cellulose</vt:lpstr>
      <vt:lpstr>Production of Edible Mushrooms</vt:lpstr>
      <vt:lpstr>Procedure for preparing cotton stalk substrate for mushroom production</vt:lpstr>
      <vt:lpstr>Stages of mushroom growth</vt:lpstr>
      <vt:lpstr>Mushroom Yield</vt:lpstr>
      <vt:lpstr>Development of paper and Pulp</vt:lpstr>
      <vt:lpstr>Conclusion</vt:lpstr>
      <vt:lpstr>References</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Value Added Products from Cotton Stalk By Products _________________________________</dc:title>
  <dc:creator>Nkosilathi Nkomo</dc:creator>
  <cp:lastModifiedBy>Keshav Kranthi</cp:lastModifiedBy>
  <cp:revision>34</cp:revision>
  <dcterms:created xsi:type="dcterms:W3CDTF">2018-06-29T16:45:36Z</dcterms:created>
  <dcterms:modified xsi:type="dcterms:W3CDTF">2018-07-24T16:54:10Z</dcterms:modified>
</cp:coreProperties>
</file>