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sldx" ContentType="application/vnd.openxmlformats-officedocument.presentationml.slide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7" r:id="rId2"/>
    <p:sldId id="293" r:id="rId3"/>
    <p:sldId id="294" r:id="rId4"/>
    <p:sldId id="337" r:id="rId5"/>
    <p:sldId id="295" r:id="rId6"/>
    <p:sldId id="310" r:id="rId7"/>
    <p:sldId id="320" r:id="rId8"/>
    <p:sldId id="318" r:id="rId9"/>
    <p:sldId id="321" r:id="rId10"/>
    <p:sldId id="323" r:id="rId11"/>
    <p:sldId id="324" r:id="rId12"/>
    <p:sldId id="335" r:id="rId13"/>
    <p:sldId id="325" r:id="rId14"/>
    <p:sldId id="326" r:id="rId15"/>
    <p:sldId id="346" r:id="rId16"/>
    <p:sldId id="347" r:id="rId17"/>
    <p:sldId id="291" r:id="rId18"/>
    <p:sldId id="327" r:id="rId19"/>
    <p:sldId id="333" r:id="rId20"/>
    <p:sldId id="331" r:id="rId21"/>
    <p:sldId id="330" r:id="rId22"/>
    <p:sldId id="329" r:id="rId23"/>
    <p:sldId id="341" r:id="rId24"/>
    <p:sldId id="288" r:id="rId25"/>
    <p:sldId id="338" r:id="rId26"/>
    <p:sldId id="308" r:id="rId27"/>
    <p:sldId id="309" r:id="rId28"/>
    <p:sldId id="301" r:id="rId29"/>
    <p:sldId id="302" r:id="rId30"/>
    <p:sldId id="304" r:id="rId31"/>
    <p:sldId id="305" r:id="rId32"/>
    <p:sldId id="316" r:id="rId33"/>
    <p:sldId id="344" r:id="rId34"/>
    <p:sldId id="345" r:id="rId35"/>
    <p:sldId id="34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1" autoAdjust="0"/>
  </p:normalViewPr>
  <p:slideViewPr>
    <p:cSldViewPr>
      <p:cViewPr varScale="1">
        <p:scale>
          <a:sx n="81" d="100"/>
          <a:sy n="81" d="100"/>
        </p:scale>
        <p:origin x="-120" y="-2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Shanthy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UHML (mm)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Sheet1!$A$2:$A$26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29.5</c:v>
                </c:pt>
                <c:pt idx="1">
                  <c:v>30.9</c:v>
                </c:pt>
                <c:pt idx="2">
                  <c:v>30.5</c:v>
                </c:pt>
                <c:pt idx="3">
                  <c:v>28.1</c:v>
                </c:pt>
                <c:pt idx="4">
                  <c:v>30.4</c:v>
                </c:pt>
                <c:pt idx="5">
                  <c:v>28.8</c:v>
                </c:pt>
                <c:pt idx="6">
                  <c:v>29.0</c:v>
                </c:pt>
                <c:pt idx="7">
                  <c:v>30.1</c:v>
                </c:pt>
                <c:pt idx="8">
                  <c:v>29.05</c:v>
                </c:pt>
                <c:pt idx="9">
                  <c:v>31.2</c:v>
                </c:pt>
                <c:pt idx="10">
                  <c:v>27.7</c:v>
                </c:pt>
                <c:pt idx="11">
                  <c:v>27.7</c:v>
                </c:pt>
                <c:pt idx="12">
                  <c:v>28.6</c:v>
                </c:pt>
                <c:pt idx="13">
                  <c:v>27.75</c:v>
                </c:pt>
                <c:pt idx="14">
                  <c:v>28.6</c:v>
                </c:pt>
                <c:pt idx="15">
                  <c:v>29.4</c:v>
                </c:pt>
                <c:pt idx="16">
                  <c:v>28.9</c:v>
                </c:pt>
                <c:pt idx="17">
                  <c:v>31.1</c:v>
                </c:pt>
                <c:pt idx="18">
                  <c:v>29.4</c:v>
                </c:pt>
                <c:pt idx="19">
                  <c:v>30.1</c:v>
                </c:pt>
                <c:pt idx="20">
                  <c:v>29.1</c:v>
                </c:pt>
                <c:pt idx="21">
                  <c:v>30.4</c:v>
                </c:pt>
                <c:pt idx="22">
                  <c:v>29.0</c:v>
                </c:pt>
                <c:pt idx="23">
                  <c:v>32.1</c:v>
                </c:pt>
                <c:pt idx="24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096744"/>
        <c:axId val="2123076424"/>
      </c:barChart>
      <c:catAx>
        <c:axId val="2123096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076424"/>
        <c:crosses val="autoZero"/>
        <c:auto val="1"/>
        <c:lblAlgn val="ctr"/>
        <c:lblOffset val="100"/>
        <c:noMultiLvlLbl val="0"/>
      </c:catAx>
      <c:valAx>
        <c:axId val="2123076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3096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0660474712295578"/>
          <c:y val="0.107373687664042"/>
          <c:w val="0.835299439733496"/>
          <c:h val="0.72381913198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BS (g/tex)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Sheet1!$A$2:$A$26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30.8</c:v>
                </c:pt>
                <c:pt idx="1">
                  <c:v>29.3</c:v>
                </c:pt>
                <c:pt idx="2">
                  <c:v>35.8</c:v>
                </c:pt>
                <c:pt idx="3">
                  <c:v>30.2</c:v>
                </c:pt>
                <c:pt idx="4">
                  <c:v>27.7</c:v>
                </c:pt>
                <c:pt idx="5">
                  <c:v>29.8</c:v>
                </c:pt>
                <c:pt idx="6">
                  <c:v>30.3</c:v>
                </c:pt>
                <c:pt idx="7">
                  <c:v>31.4</c:v>
                </c:pt>
                <c:pt idx="8">
                  <c:v>30.6</c:v>
                </c:pt>
                <c:pt idx="9">
                  <c:v>33.5</c:v>
                </c:pt>
                <c:pt idx="10">
                  <c:v>29.6</c:v>
                </c:pt>
                <c:pt idx="11">
                  <c:v>31.2</c:v>
                </c:pt>
                <c:pt idx="12">
                  <c:v>30.8</c:v>
                </c:pt>
                <c:pt idx="13">
                  <c:v>31.5</c:v>
                </c:pt>
                <c:pt idx="14">
                  <c:v>32.8</c:v>
                </c:pt>
                <c:pt idx="15">
                  <c:v>34.6</c:v>
                </c:pt>
                <c:pt idx="16">
                  <c:v>33.4</c:v>
                </c:pt>
                <c:pt idx="17">
                  <c:v>33.1</c:v>
                </c:pt>
                <c:pt idx="18">
                  <c:v>31.3</c:v>
                </c:pt>
                <c:pt idx="19">
                  <c:v>34.7</c:v>
                </c:pt>
                <c:pt idx="20">
                  <c:v>33.1</c:v>
                </c:pt>
                <c:pt idx="21">
                  <c:v>32.9</c:v>
                </c:pt>
                <c:pt idx="22">
                  <c:v>32.9</c:v>
                </c:pt>
                <c:pt idx="23">
                  <c:v>31.5</c:v>
                </c:pt>
                <c:pt idx="24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020344"/>
        <c:axId val="2109019912"/>
      </c:barChart>
      <c:catAx>
        <c:axId val="2109020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019912"/>
        <c:crosses val="autoZero"/>
        <c:auto val="1"/>
        <c:lblAlgn val="ctr"/>
        <c:lblOffset val="100"/>
        <c:noMultiLvlLbl val="0"/>
      </c:catAx>
      <c:valAx>
        <c:axId val="2109019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020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SCY (kg/ha)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Sheet1!$A$2:$A$26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2192.0</c:v>
                </c:pt>
                <c:pt idx="1">
                  <c:v>2167.0</c:v>
                </c:pt>
                <c:pt idx="2">
                  <c:v>1504.0</c:v>
                </c:pt>
                <c:pt idx="3">
                  <c:v>1338.0</c:v>
                </c:pt>
                <c:pt idx="4">
                  <c:v>1604.0</c:v>
                </c:pt>
                <c:pt idx="5">
                  <c:v>1705.0</c:v>
                </c:pt>
                <c:pt idx="6">
                  <c:v>1681.0</c:v>
                </c:pt>
                <c:pt idx="7">
                  <c:v>1070.0</c:v>
                </c:pt>
                <c:pt idx="8">
                  <c:v>899.0</c:v>
                </c:pt>
                <c:pt idx="9">
                  <c:v>1855.0</c:v>
                </c:pt>
                <c:pt idx="10">
                  <c:v>2006.0</c:v>
                </c:pt>
                <c:pt idx="11">
                  <c:v>2400.0</c:v>
                </c:pt>
                <c:pt idx="12">
                  <c:v>2508.0</c:v>
                </c:pt>
                <c:pt idx="13">
                  <c:v>1446.0</c:v>
                </c:pt>
                <c:pt idx="14">
                  <c:v>2192.0</c:v>
                </c:pt>
                <c:pt idx="15">
                  <c:v>1103.0</c:v>
                </c:pt>
                <c:pt idx="16">
                  <c:v>3074.0</c:v>
                </c:pt>
                <c:pt idx="17">
                  <c:v>1833.0</c:v>
                </c:pt>
                <c:pt idx="18">
                  <c:v>2030.0</c:v>
                </c:pt>
                <c:pt idx="19">
                  <c:v>1966.0</c:v>
                </c:pt>
                <c:pt idx="20">
                  <c:v>2431.0</c:v>
                </c:pt>
                <c:pt idx="21">
                  <c:v>2609.0</c:v>
                </c:pt>
                <c:pt idx="22">
                  <c:v>2368.0</c:v>
                </c:pt>
                <c:pt idx="23">
                  <c:v>1838.0</c:v>
                </c:pt>
                <c:pt idx="24">
                  <c:v>1558.0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361368"/>
        <c:axId val="2111840584"/>
      </c:barChart>
      <c:catAx>
        <c:axId val="2112361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840584"/>
        <c:crosses val="autoZero"/>
        <c:auto val="1"/>
        <c:lblAlgn val="ctr"/>
        <c:lblOffset val="100"/>
        <c:noMultiLvlLbl val="0"/>
      </c:catAx>
      <c:valAx>
        <c:axId val="2111840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2361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Sheet1!$C$1:$C$2</c:f>
              <c:strCache>
                <c:ptCount val="1"/>
                <c:pt idx="0">
                  <c:v>BS (g/tex)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Sheet1!$A$3:$A$27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Sheet1!$C$3:$C$27</c:f>
              <c:numCache>
                <c:formatCode>General</c:formatCode>
                <c:ptCount val="25"/>
                <c:pt idx="0">
                  <c:v>30.8</c:v>
                </c:pt>
                <c:pt idx="1">
                  <c:v>29.3</c:v>
                </c:pt>
                <c:pt idx="2">
                  <c:v>35.8</c:v>
                </c:pt>
                <c:pt idx="3">
                  <c:v>30.2</c:v>
                </c:pt>
                <c:pt idx="4">
                  <c:v>27.7</c:v>
                </c:pt>
                <c:pt idx="5">
                  <c:v>29.8</c:v>
                </c:pt>
                <c:pt idx="6">
                  <c:v>30.3</c:v>
                </c:pt>
                <c:pt idx="7">
                  <c:v>31.4</c:v>
                </c:pt>
                <c:pt idx="8">
                  <c:v>30.6</c:v>
                </c:pt>
                <c:pt idx="9">
                  <c:v>33.5</c:v>
                </c:pt>
                <c:pt idx="10">
                  <c:v>29.6</c:v>
                </c:pt>
                <c:pt idx="11">
                  <c:v>31.2</c:v>
                </c:pt>
                <c:pt idx="12">
                  <c:v>30.8</c:v>
                </c:pt>
                <c:pt idx="13">
                  <c:v>31.5</c:v>
                </c:pt>
                <c:pt idx="14">
                  <c:v>32.8</c:v>
                </c:pt>
                <c:pt idx="15">
                  <c:v>34.6</c:v>
                </c:pt>
                <c:pt idx="16">
                  <c:v>33.4</c:v>
                </c:pt>
                <c:pt idx="17">
                  <c:v>33.1</c:v>
                </c:pt>
                <c:pt idx="18">
                  <c:v>31.3</c:v>
                </c:pt>
                <c:pt idx="19">
                  <c:v>34.7</c:v>
                </c:pt>
                <c:pt idx="20">
                  <c:v>33.1</c:v>
                </c:pt>
                <c:pt idx="21">
                  <c:v>32.9</c:v>
                </c:pt>
                <c:pt idx="22">
                  <c:v>32.9</c:v>
                </c:pt>
                <c:pt idx="23">
                  <c:v>31.5</c:v>
                </c:pt>
                <c:pt idx="24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09108232"/>
        <c:axId val="2109111208"/>
      </c:barChart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SCY/ha (Q)</c:v>
                </c:pt>
              </c:strCache>
            </c:strRef>
          </c:tx>
          <c:spPr>
            <a:ln cap="rnd" cmpd="dbl">
              <a:solidFill>
                <a:srgbClr val="00091A"/>
              </a:solidFill>
              <a:round/>
            </a:ln>
          </c:spPr>
          <c:cat>
            <c:strRef>
              <c:f>Sheet1!$A$3:$A$27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Sheet1!$B$3:$B$27</c:f>
              <c:numCache>
                <c:formatCode>General</c:formatCode>
                <c:ptCount val="25"/>
                <c:pt idx="0">
                  <c:v>21.91999999999999</c:v>
                </c:pt>
                <c:pt idx="1">
                  <c:v>21.67</c:v>
                </c:pt>
                <c:pt idx="2">
                  <c:v>15.04</c:v>
                </c:pt>
                <c:pt idx="3">
                  <c:v>13.38</c:v>
                </c:pt>
                <c:pt idx="4">
                  <c:v>16.04</c:v>
                </c:pt>
                <c:pt idx="5">
                  <c:v>17.05</c:v>
                </c:pt>
                <c:pt idx="6">
                  <c:v>16.81</c:v>
                </c:pt>
                <c:pt idx="7">
                  <c:v>10.7</c:v>
                </c:pt>
                <c:pt idx="8">
                  <c:v>8.99</c:v>
                </c:pt>
                <c:pt idx="9">
                  <c:v>18.55</c:v>
                </c:pt>
                <c:pt idx="10">
                  <c:v>20.06</c:v>
                </c:pt>
                <c:pt idx="11">
                  <c:v>24.0</c:v>
                </c:pt>
                <c:pt idx="12">
                  <c:v>25.08</c:v>
                </c:pt>
                <c:pt idx="13">
                  <c:v>14.46</c:v>
                </c:pt>
                <c:pt idx="14">
                  <c:v>21.91999999999999</c:v>
                </c:pt>
                <c:pt idx="15">
                  <c:v>11.03</c:v>
                </c:pt>
                <c:pt idx="16">
                  <c:v>30.74</c:v>
                </c:pt>
                <c:pt idx="17">
                  <c:v>18.32999999999999</c:v>
                </c:pt>
                <c:pt idx="18">
                  <c:v>20.3</c:v>
                </c:pt>
                <c:pt idx="19">
                  <c:v>19.66</c:v>
                </c:pt>
                <c:pt idx="20">
                  <c:v>24.31000000000003</c:v>
                </c:pt>
                <c:pt idx="21">
                  <c:v>26.09</c:v>
                </c:pt>
                <c:pt idx="22">
                  <c:v>23.68</c:v>
                </c:pt>
                <c:pt idx="23">
                  <c:v>18.38</c:v>
                </c:pt>
                <c:pt idx="24">
                  <c:v>15.58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129976"/>
        <c:axId val="2109114248"/>
      </c:lineChart>
      <c:catAx>
        <c:axId val="2109108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9111208"/>
        <c:crosses val="autoZero"/>
        <c:auto val="1"/>
        <c:lblAlgn val="ctr"/>
        <c:lblOffset val="100"/>
        <c:noMultiLvlLbl val="0"/>
      </c:catAx>
      <c:valAx>
        <c:axId val="210911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9108232"/>
        <c:crosses val="autoZero"/>
        <c:crossBetween val="between"/>
      </c:valAx>
      <c:valAx>
        <c:axId val="21091142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09129976"/>
        <c:crosses val="max"/>
        <c:crossBetween val="between"/>
      </c:valAx>
      <c:catAx>
        <c:axId val="2109129976"/>
        <c:scaling>
          <c:orientation val="minMax"/>
        </c:scaling>
        <c:delete val="1"/>
        <c:axPos val="b"/>
        <c:majorTickMark val="out"/>
        <c:minorTickMark val="none"/>
        <c:tickLblPos val="none"/>
        <c:crossAx val="210911424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0.11538</cdr:x>
      <cdr:y>0.10714</cdr:y>
    </cdr:from>
    <cdr:to>
      <cdr:x>0.20192</cdr:x>
      <cdr:y>0.17857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4572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400" b="1" dirty="0" smtClean="0">
              <a:solidFill>
                <a:schemeClr val="accent6">
                  <a:lumMod val="75000"/>
                </a:schemeClr>
              </a:solidFill>
            </a:rPr>
            <a:t>35.8</a:t>
          </a:r>
          <a:endParaRPr lang="en-IN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0.81731</cdr:x>
      <cdr:y>0.17857</cdr:y>
    </cdr:from>
    <cdr:to>
      <cdr:x>0.88462</cdr:x>
      <cdr:y>0.23214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7000" y="7620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400" b="1" dirty="0" smtClean="0">
              <a:solidFill>
                <a:schemeClr val="accent6">
                  <a:lumMod val="75000"/>
                </a:schemeClr>
              </a:solidFill>
            </a:rPr>
            <a:t>31.5</a:t>
          </a:r>
          <a:endParaRPr lang="en-IN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8829-30B4-4283-9D43-424A88C821DF}" type="datetimeFigureOut">
              <a:rPr lang="en-IN" smtClean="0"/>
              <a:pPr/>
              <a:t>2/16/18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1D82-9636-4C16-8418-63BEA6452D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11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7775-C4B0-4AE5-8188-94ACCDC244B5}" type="datetimeFigureOut">
              <a:rPr lang="en-IN" smtClean="0"/>
              <a:pPr/>
              <a:t>2/16/18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9DAA-B158-47D7-A339-3529410E4F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02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F767A-4185-4AAA-80C2-6855C256ACBD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29DAA-B158-47D7-A339-3529410E4FB1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DDAC6-BB71-44B9-9BF0-CCCDCC767D68}" type="slidenum">
              <a:rPr lang="en-US" smtClean="0">
                <a:latin typeface="Arial" pitchFamily="34" charset="0"/>
              </a:rPr>
              <a:pPr>
                <a:defRPr/>
              </a:pPr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Office_PowerPoint_2007_Template11.sldx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Office_PowerPoint_2007_Template22.sldx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28600" y="210026"/>
            <a:ext cx="86868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Times New Roman" pitchFamily="18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Times New Roman" pitchFamily="18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Genetic variation for fibre properties in breeding lines of cotton (</a:t>
            </a:r>
            <a:r>
              <a:rPr kumimoji="0" lang="x-non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G</a:t>
            </a: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. </a:t>
            </a:r>
            <a:r>
              <a:rPr kumimoji="0" lang="x-non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hirsutum </a:t>
            </a: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L.)</a:t>
            </a:r>
            <a:endParaRPr kumimoji="0" lang="x-non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IN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Meeting of the Inter-regional Cooperative Research Network on Cotton for the Mediterranean and Middle East Regions, Luxor, Egypt February 4, 2018</a:t>
            </a:r>
            <a:endParaRPr lang="en-US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S. M. Palve</a:t>
            </a:r>
            <a:endParaRPr kumimoji="0" lang="x-non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Principal Scientist, Division of Crop Improvement,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ICAR – Central Institute for Cotton Research,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Nagpur – 440010,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India</a:t>
            </a:r>
            <a:endParaRPr kumimoji="0" lang="x-non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4" name="AutoShape 2" descr="https://icar.gov.in/files/animated-ICAR-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276" name="AutoShape 4" descr="https://icar.gov.in/files/animated-ICAR-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278" name="AutoShape 6" descr="https://icar.gov.in/files/icar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280" name="AutoShape 8" descr="https://icar.gov.in/files/icar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 descr="CICR top Ban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1. Mean values of seed cotton yield and yield attributing traits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685800"/>
          <a:ext cx="8686799" cy="6083807"/>
        </p:xfrm>
        <a:graphic>
          <a:graphicData uri="http://schemas.openxmlformats.org/drawingml/2006/table">
            <a:tbl>
              <a:tblPr/>
              <a:tblGrid>
                <a:gridCol w="1548696"/>
                <a:gridCol w="1586742"/>
                <a:gridCol w="951150"/>
                <a:gridCol w="952271"/>
                <a:gridCol w="951150"/>
                <a:gridCol w="1248991"/>
                <a:gridCol w="1447799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Plant 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Height(cm)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No. of Mono.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No. of </a:t>
                      </a:r>
                      <a:r>
                        <a:rPr lang="en-IN" sz="1800" b="1" dirty="0" err="1">
                          <a:latin typeface="Times New Roman"/>
                          <a:ea typeface="Calibri"/>
                          <a:cs typeface="Mangal"/>
                        </a:rPr>
                        <a:t>Symp</a:t>
                      </a: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Boll No.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Boll wt.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(g)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CNH09-21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CNH09-33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CNH09-45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CNH09-51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CNH09-52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20.6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CNH09-54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CNH09-55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23.6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CNH09-56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CNH09-57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CNH09-58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CNH09-59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CNH09-67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2400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CNH09-69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22.8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25.6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CNH09-70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8686799" cy="6099047"/>
        </p:xfrm>
        <a:graphic>
          <a:graphicData uri="http://schemas.openxmlformats.org/drawingml/2006/table">
            <a:tbl>
              <a:tblPr/>
              <a:tblGrid>
                <a:gridCol w="1548697"/>
                <a:gridCol w="1586743"/>
                <a:gridCol w="951150"/>
                <a:gridCol w="952269"/>
                <a:gridCol w="951150"/>
                <a:gridCol w="1111166"/>
                <a:gridCol w="1585624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Plant 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Height(cm)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No. of Mono.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No. of </a:t>
                      </a:r>
                      <a:r>
                        <a:rPr lang="en-IN" sz="2000" b="1" dirty="0" err="1">
                          <a:latin typeface="Times New Roman"/>
                          <a:ea typeface="Calibri"/>
                          <a:cs typeface="Mangal"/>
                        </a:rPr>
                        <a:t>Symp</a:t>
                      </a: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Calibri"/>
                          <a:cs typeface="Mangal"/>
                        </a:rPr>
                        <a:t>Boll No.</a:t>
                      </a:r>
                      <a:endParaRPr lang="en-IN" sz="2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Boll wt.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(g)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4.0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CNH09-73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23.4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CNH09-75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CNH09-76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CNH09-79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19.7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CNH09-80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SURAJ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95.0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NH 615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88.0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Mean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SE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Mangal"/>
                        </a:rPr>
                        <a:t>LSD 5 %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458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Breeding lines CNH 09-73, CNH 09-78 and CNH 09-79 had lowest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monopodial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branches amongst breeding lines evaluated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lines suitable for  high density planting system (HDPS) having both yield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properties  at par with the check variety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Suraj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5487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2. Mean values of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properties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518826"/>
          <a:ext cx="8534399" cy="6200014"/>
        </p:xfrm>
        <a:graphic>
          <a:graphicData uri="http://schemas.openxmlformats.org/drawingml/2006/table">
            <a:tbl>
              <a:tblPr/>
              <a:tblGrid>
                <a:gridCol w="1820810"/>
                <a:gridCol w="2051045"/>
                <a:gridCol w="1119591"/>
                <a:gridCol w="932771"/>
                <a:gridCol w="1305091"/>
                <a:gridCol w="1305091"/>
              </a:tblGrid>
              <a:tr h="471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(g/</a:t>
                      </a:r>
                      <a:r>
                        <a:rPr lang="en-IN" sz="1200" b="1" dirty="0" err="1">
                          <a:latin typeface="Times New Roman"/>
                          <a:ea typeface="Calibri"/>
                          <a:cs typeface="Mangal"/>
                        </a:rPr>
                        <a:t>tex</a:t>
                      </a: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CNH09-21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CNH09-33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CNH09-45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35.8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CNH09-55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CNH09-56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04800"/>
          <a:ext cx="7924800" cy="6095499"/>
        </p:xfrm>
        <a:graphic>
          <a:graphicData uri="http://schemas.openxmlformats.org/drawingml/2006/table">
            <a:tbl>
              <a:tblPr/>
              <a:tblGrid>
                <a:gridCol w="1690752"/>
                <a:gridCol w="1904542"/>
                <a:gridCol w="1039620"/>
                <a:gridCol w="866144"/>
                <a:gridCol w="1211871"/>
                <a:gridCol w="1211871"/>
              </a:tblGrid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(g/</a:t>
                      </a:r>
                      <a:r>
                        <a:rPr lang="en-IN" sz="2000" b="1" dirty="0" err="1">
                          <a:latin typeface="Times New Roman"/>
                          <a:ea typeface="Calibri"/>
                          <a:cs typeface="Mangal"/>
                        </a:rPr>
                        <a:t>tex</a:t>
                      </a: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CNH09-72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34.6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CNH09-73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28.9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CNH09-75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CNH09-77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34.7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CNH09-79</a:t>
                      </a:r>
                      <a:endParaRPr lang="en-IN" sz="2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CNH09-80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SURAJ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NH 615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27.0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Mean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SE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Calibri"/>
                          <a:ea typeface="Calibri"/>
                          <a:cs typeface="Mangal"/>
                        </a:rPr>
                        <a:t>LSD</a:t>
                      </a:r>
                      <a:r>
                        <a:rPr lang="en-IN" sz="2000" b="1" baseline="0" dirty="0" smtClean="0">
                          <a:latin typeface="Calibri"/>
                          <a:ea typeface="Calibri"/>
                          <a:cs typeface="Mangal"/>
                        </a:rPr>
                        <a:t> 5 %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1.9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3.7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7010400" cy="2189988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UHML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Short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mm and below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20.5 – 24.5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 – 27.0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27.5 – 32.0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Extra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32.5 mm and above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8200" y="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Staple Length Categories of Indian Cottons Based on UHML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4191000"/>
          <a:ext cx="7086600" cy="2189988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UI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Poor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76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Fair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 to 78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 to 83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 to 85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Excellent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85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35814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Ratings of Cotton on the basis of Length Uniformity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592680"/>
          <a:ext cx="6781800" cy="2683919"/>
        </p:xfrm>
        <a:graphic>
          <a:graphicData uri="http://schemas.openxmlformats.org/drawingml/2006/table">
            <a:tbl>
              <a:tblPr/>
              <a:tblGrid>
                <a:gridCol w="3390900"/>
                <a:gridCol w="3390900"/>
              </a:tblGrid>
              <a:tr h="66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Micronaire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Value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3.0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3.0 to 3.9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4.0 to 4.9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5.0 to 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6.0 and above 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66800" y="0"/>
            <a:ext cx="807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 of Cottons According to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Micronaire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86198"/>
          <a:ext cx="7010400" cy="2379350"/>
        </p:xfrm>
        <a:graphic>
          <a:graphicData uri="http://schemas.openxmlformats.org/drawingml/2006/table">
            <a:tbl>
              <a:tblPr/>
              <a:tblGrid>
                <a:gridCol w="3508949"/>
                <a:gridCol w="3501451"/>
              </a:tblGrid>
              <a:tr h="69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Bundle tenacity values in g/tex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 &amp; below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 – 25.0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25.1 – 29.0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29.1 –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429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Ratings of cotton based on tenacity at 3.2 mm gauge length (HVI mode)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88848"/>
          <a:ext cx="8686800" cy="5708593"/>
        </p:xfrm>
        <a:graphic>
          <a:graphicData uri="http://schemas.openxmlformats.org/drawingml/2006/table">
            <a:tbl>
              <a:tblPr/>
              <a:tblGrid>
                <a:gridCol w="1461331"/>
                <a:gridCol w="1391561"/>
                <a:gridCol w="1230692"/>
                <a:gridCol w="1070916"/>
                <a:gridCol w="1230692"/>
                <a:gridCol w="1230692"/>
                <a:gridCol w="1070916"/>
              </a:tblGrid>
              <a:tr h="42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(g/tex)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CNH09-21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CNH09-33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CNH09-45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35.8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CNH09-55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29.05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"/>
            <a:ext cx="77814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Table 3. Mean seed cotton yield (kg/ha)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fibre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properties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7848599" cy="6031675"/>
        </p:xfrm>
        <a:graphic>
          <a:graphicData uri="http://schemas.openxmlformats.org/drawingml/2006/table">
            <a:tbl>
              <a:tblPr/>
              <a:tblGrid>
                <a:gridCol w="1323720"/>
                <a:gridCol w="1356241"/>
                <a:gridCol w="1090350"/>
                <a:gridCol w="948794"/>
                <a:gridCol w="1090350"/>
                <a:gridCol w="1090350"/>
                <a:gridCol w="948794"/>
              </a:tblGrid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(g/tex)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CNH09-72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CNH09-73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CNH09-76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CNH09-77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CNH09-79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CNH09-80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SURAJ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32.1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83.5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NH 615</a:t>
                      </a:r>
                      <a:endParaRPr lang="en-IN" sz="2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27.0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Mean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1895.0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SE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Mangal"/>
                        </a:rPr>
                        <a:t>LSD 5 %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1.9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3.7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Among the best performing breeding lines, CNH 09-69, CNH 09-73, CNH 09-79,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were the top highest in yield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CNH 09-73 had highest seed cotton yield of 3074 kg/ha followed by CNH 09-79 ((2609 kg/ha) and   CNH 09-69 (2508 kg/ha).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lines have advantage of higher yield along with better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properties.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highest yielding breeding line CNH 09-73, had UHML of 28.9 mm with bundle strength of 33.4 g/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685800" y="1066800"/>
          <a:ext cx="59531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Slide" r:id="rId4" imgW="4570587" imgH="3427442" progId="PowerPoint.Template.12">
                  <p:embed/>
                </p:oleObj>
              </mc:Choice>
              <mc:Fallback>
                <p:oleObj name="Slide" r:id="rId4" imgW="4570587" imgH="3427442" progId="PowerPoint.Templat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595312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533400" y="762000"/>
          <a:ext cx="8305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486400"/>
            <a:ext cx="705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Heighest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UHML was recorded by quality check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Suraj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(32.1 mm) followed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by CNH 09-58 (31.2 mm) an CNH 09-75 (31.01 mm)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6096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105400"/>
            <a:ext cx="696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Breeding line CNH 09-45 recorded highest bundle strength of 35.8 g/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followed by CNH 09-77 (34.7 g/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 and CNH 09-72 (34.6 g/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3810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181600"/>
            <a:ext cx="736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Amongst breeding lines CNH 09-73 had highest SCY of 3074 kg/ha followed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by CNH 09-79 (2609 kg/ha) and CNH 09-69 (2508 kg/ha)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304800"/>
          <a:ext cx="8505825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9530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Quality check variety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Suraj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recorded bundle strength of 31.5 g/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with SCY of 1838 kg/ha.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Highest bundle strength of 35.8 g/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was recorded by CNH 09-45  however, it has very low SCY of 1504 kg/ha.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62000"/>
          <a:ext cx="8686800" cy="5396900"/>
        </p:xfrm>
        <a:graphic>
          <a:graphicData uri="http://schemas.openxmlformats.org/drawingml/2006/table">
            <a:tbl>
              <a:tblPr/>
              <a:tblGrid>
                <a:gridCol w="1295400"/>
                <a:gridCol w="1219200"/>
                <a:gridCol w="1219200"/>
                <a:gridCol w="1066800"/>
                <a:gridCol w="1173920"/>
                <a:gridCol w="1264480"/>
                <a:gridCol w="14478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(g/tex)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(</a:t>
                      </a: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kg)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Boll wt</a:t>
                      </a: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 </a:t>
                      </a: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(g)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0.071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-0.037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0.137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0.039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0.095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-0.378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0.120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0.239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0.104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0.415*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0.059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0.251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UHML (mm)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0.324</a:t>
                      </a:r>
                      <a:endParaRPr lang="en-IN" sz="20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0.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 287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-0.194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-0.183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0.328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0.301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0.350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0.444*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0.049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-0.206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 smtClean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-0.199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-0.164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0.353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0.217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0.310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0.455*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0.082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-0.210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Mic.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0.548**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</a:t>
                      </a: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0.837**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-0.092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-0.190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-0.247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0.010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 </a:t>
                      </a: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(g/</a:t>
                      </a:r>
                      <a:r>
                        <a:rPr lang="en-IN" sz="2000" dirty="0" err="1">
                          <a:latin typeface="Times New Roman"/>
                          <a:ea typeface="Calibri"/>
                          <a:cs typeface="Mangal"/>
                        </a:rPr>
                        <a:t>tex</a:t>
                      </a: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0.379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 0.629**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0.233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-0.122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-0.166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-0.357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5754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4. Phenotypic &amp;Genotypic correlations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57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*, ** </a:t>
            </a:r>
            <a:r>
              <a:rPr lang="en-IN" dirty="0" err="1" smtClean="0"/>
              <a:t>Sinificant</a:t>
            </a:r>
            <a:r>
              <a:rPr lang="en-IN" dirty="0" smtClean="0"/>
              <a:t> at 0.05 and 1 % levels of </a:t>
            </a:r>
            <a:r>
              <a:rPr lang="en-IN" dirty="0" err="1" smtClean="0"/>
              <a:t>probibility</a:t>
            </a:r>
            <a:r>
              <a:rPr lang="en-IN" dirty="0" smtClean="0"/>
              <a:t>; </a:t>
            </a:r>
          </a:p>
          <a:p>
            <a:r>
              <a:rPr lang="en-IN" dirty="0" smtClean="0"/>
              <a:t>Upper values – phenotypic </a:t>
            </a:r>
            <a:r>
              <a:rPr lang="en-IN" dirty="0" err="1" smtClean="0"/>
              <a:t>corre</a:t>
            </a:r>
            <a:r>
              <a:rPr lang="en-IN" dirty="0" smtClean="0"/>
              <a:t>. , Lower- genotypic </a:t>
            </a:r>
            <a:r>
              <a:rPr lang="en-IN" dirty="0" err="1" smtClean="0"/>
              <a:t>corre</a:t>
            </a:r>
            <a:r>
              <a:rPr lang="en-IN" dirty="0" smtClean="0"/>
              <a:t>. 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457200"/>
            <a:ext cx="8763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Genotypic correlation of boll weight was positive with bundle strength, elongation, and seed cotton yield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UHML had significant positive correlation with elongation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Bundle strength had highly significant genotypic correlation with elongation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Genotypic correlation of UHML and bundle strength was negative with seed cotton yield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Uniformity index had positive association bundle strength and elongation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Association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fineness was negative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strength and elongation both at genotypic and phenotypic levels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67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Conclusions: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Significant differences were found for upper half mean length (UHML), uniformity index (UI),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bundle strength and elongation.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 variety 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had highest UHML of 32.1 mm followed by CNH 09-58 (31.2 mm) followed by CNH 09 -75 (31.1 mm).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Breeding lines CNH 09-75, CNH 09-58, CNH 09-33 and CNH 09-45 had UHML of 31.3 mm, 31.1mm, 30.9 mm and 30.4 mm, respectively. However, the released varieties 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NH 615 had UHML of 32.1 mm and 26.9 mm, respectively.</a:t>
            </a:r>
            <a:r>
              <a:rPr lang="en-US" sz="2200" dirty="0" smtClean="0">
                <a:latin typeface="Calibri" pitchFamily="34" charset="0"/>
                <a:ea typeface="Times New Roman" pitchFamily="18" charset="0"/>
                <a:cs typeface="Mangal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Amongst breeding lines CNH 09-45 recorded highest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strength of 35.8 g/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followed by CNH 09-77 (34.7 g/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and CNH 09-72 (34.6 g/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While released varieties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NH 615 had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bundle strength of 32.1 g/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26.9 g/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respectively.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uniformity index, CNH 09-33, CNH 09-45, CNH 09-52, CNH 09-58 and CNH 09-75 were promising with a value of 83.0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while </a:t>
            </a:r>
            <a:r>
              <a:rPr kumimoji="0" lang="en-US" sz="2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had 83.5.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Breeding lines CNH 09-56, NH 09-57 CNH 09-58 and CNH 09-75 had highest 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elongation of 6.5 followed by CNH 09-73 with a value of 6.4.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Breeding lines CNH 09-45, CNH 09-58, CNH 09-72 CNH 09-75 and CNH 09-77 developed had better 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properties of 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UHML and bundle strength.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Genotypic correlation of UHML and bundle strength was negative with seed cotton yield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research confirms that a negative association between </a:t>
            </a:r>
            <a:r>
              <a:rPr lang="en-US" sz="2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length and strength with seed cotton yield.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These improved breeding lines with better 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properties and higher seed cotton yield will be useful for testing under coordinated multi-location and State multi location varietal trials (SMVT) for seed cotton yield and </a:t>
            </a:r>
            <a:r>
              <a:rPr lang="en-US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properties.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 Palave\Desktop\Cultures 2016\cultures 1 D 21.12.16\DSCN0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908175" y="6021388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solidFill>
                  <a:schemeClr val="bg1"/>
                </a:solidFill>
                <a:latin typeface="Calibri" pitchFamily="34" charset="0"/>
              </a:rPr>
              <a:t>CNH 09-73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 Palave\Desktop\Cultures 2016\16.11.2016 5 D early, F1 early\DSCN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03350" y="5445125"/>
            <a:ext cx="2873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4800">
                <a:solidFill>
                  <a:schemeClr val="bg1"/>
                </a:solidFill>
                <a:latin typeface="Calibri" pitchFamily="34" charset="0"/>
              </a:rPr>
              <a:t>CNH 09-77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295400" y="5257800"/>
            <a:ext cx="664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b="1">
                <a:solidFill>
                  <a:srgbClr val="FF33CC"/>
                </a:solidFill>
              </a:rPr>
              <a:t>Figure : Zonal Map of India showing distribution and zones</a:t>
            </a:r>
          </a:p>
          <a:p>
            <a:r>
              <a:rPr lang="en-US" b="1">
                <a:solidFill>
                  <a:srgbClr val="FF33CC"/>
                </a:solidFill>
              </a:rPr>
              <a:t>Source: CICR, nagpur</a:t>
            </a:r>
            <a:endParaRPr lang="en-IN">
              <a:solidFill>
                <a:srgbClr val="FF33CC"/>
              </a:solidFill>
            </a:endParaRPr>
          </a:p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5438"/>
            <a:ext cx="9358313" cy="71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Dell\Pictures\Picasa Exports\100MSDCF\DSC0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833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05000"/>
            <a:ext cx="542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Black" pitchFamily="34" charset="0"/>
              </a:rPr>
              <a:t>Thank you</a:t>
            </a:r>
            <a:endParaRPr lang="en-IN" sz="7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7010400" cy="2348106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UHML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Short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mm and below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20.5 – 24.5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 – 27.0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27.5 – 32.0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Extra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32.5 mm and above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8200" y="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Staple Length Categories of Indian Cottons Based on UHML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4191000"/>
          <a:ext cx="7086600" cy="2348106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UI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Poor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76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Fair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 to 78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 to 83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 to 85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Excellent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85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35814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Ratings of Cotton on the basis of Length Uniformity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592680"/>
          <a:ext cx="6781800" cy="2683919"/>
        </p:xfrm>
        <a:graphic>
          <a:graphicData uri="http://schemas.openxmlformats.org/drawingml/2006/table">
            <a:tbl>
              <a:tblPr/>
              <a:tblGrid>
                <a:gridCol w="3390900"/>
                <a:gridCol w="3390900"/>
              </a:tblGrid>
              <a:tr h="66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Micronaire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Value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3.0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3.0 to 3.9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4.0 to 4.9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5.0 to 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6.0 and above 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66800" y="0"/>
            <a:ext cx="807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 of Cottons According to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Micronaire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86198"/>
          <a:ext cx="7010400" cy="2379350"/>
        </p:xfrm>
        <a:graphic>
          <a:graphicData uri="http://schemas.openxmlformats.org/drawingml/2006/table">
            <a:tbl>
              <a:tblPr/>
              <a:tblGrid>
                <a:gridCol w="3508949"/>
                <a:gridCol w="3501451"/>
              </a:tblGrid>
              <a:tr h="69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Bundle tenacity values in g/tex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 &amp; below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 – 25.0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25.1 – 29.0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29.1 –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429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Ratings of cotton based on tenacity at 3.2 mm gauge length (HVI mode)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22EE1-0B2E-435B-85C4-43C8A8EC3B9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685800"/>
          <a:ext cx="8534400" cy="5069840"/>
        </p:xfrm>
        <a:graphic>
          <a:graphicData uri="http://schemas.openxmlformats.org/drawingml/2006/table">
            <a:tbl>
              <a:tblPr/>
              <a:tblGrid>
                <a:gridCol w="1458790"/>
                <a:gridCol w="1665410"/>
                <a:gridCol w="1219200"/>
                <a:gridCol w="1219200"/>
                <a:gridCol w="1447800"/>
                <a:gridCol w="1524000"/>
              </a:tblGrid>
              <a:tr h="1080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Count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range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Range of </a:t>
                      </a:r>
                      <a:r>
                        <a:rPr lang="en-IN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UHML (mm</a:t>
                      </a: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Minimum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Value of 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UI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Minimum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 Tenacity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(g/t)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Range of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err="1">
                          <a:latin typeface="Times New Roman"/>
                          <a:ea typeface="Calibri"/>
                          <a:cs typeface="Times New Roman"/>
                        </a:rPr>
                        <a:t>Micronaire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of cotton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&lt;14s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Below 24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Above 5.0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14s-18s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24-25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27.5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3.9-4.7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20s-24s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25-26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28.0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3.8-4.2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25s-30s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26-27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29.1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3.4-4.2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Medium Long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31s-40s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27-29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29.3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3.3-4.1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41s-50s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29-31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31.3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3.3-4.0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51s-60s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31-33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33.6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3.2-3.9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61s-80s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33-34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36.6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3.2-3.8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Extra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81s-100s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34-36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38.3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3.1-3.4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Extra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101s-120s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36&gt;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</a:t>
                      </a:r>
                      <a:endParaRPr lang="en-IN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2.9-3.2</a:t>
                      </a:r>
                      <a:endParaRPr lang="en-IN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Extra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301" name="Rectangle 1"/>
          <p:cNvSpPr>
            <a:spLocks noChangeArrowheads="1"/>
          </p:cNvSpPr>
          <p:nvPr/>
        </p:nvSpPr>
        <p:spPr bwMode="auto">
          <a:xfrm>
            <a:off x="0" y="0"/>
            <a:ext cx="7595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2000" dirty="0">
                <a:latin typeface="Times New Roman" pitchFamily="18" charset="0"/>
              </a:rPr>
              <a:t>Table: </a:t>
            </a:r>
            <a:r>
              <a:rPr lang="en-US" sz="2000" dirty="0" smtClean="0">
                <a:latin typeface="Times New Roman" pitchFamily="18" charset="0"/>
              </a:rPr>
              <a:t>The quality of cotton required to produce different counts of Yarn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Cotton is grown in a wide range of ecosystems under varying temperatures and water regimes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the four cultivated species,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hirsutum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occupies largest area under cultivation.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India is the leading country in terms of area under cotton cultivation and raw cotton production in the world.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Cotton is grown on 105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hectares with the production of 351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bales of 170 kg  with a productivity  of 568 kg lint/ha  during 2016-17.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Cotton production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rainfed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areas – erratic rain distribution, water stress is common, impacting on productivity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quality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Slide" r:id="rId4" imgW="1582071" imgH="1185786" progId="PowerPoint.Template.12">
                  <p:embed/>
                </p:oleObj>
              </mc:Choice>
              <mc:Fallback>
                <p:oleObj name="Slide" r:id="rId4" imgW="1582071" imgH="1185786" progId="PowerPoint.Templat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Background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Cotton breeders faces the task of developing varieties/hybrids that perform well in the farmer’s field, at the gin and in the textile processing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quality parameters of cotton genotypes with strong support from ICAR-Central Institute for Research on Cotton Technology(ICAR-CIRCOT), Mumbai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samples were taken from genotype and were evaluated using HVI classification. 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Parameters included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micronaire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length, length uniformity index , strength and elongation.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6920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Experimental materials statistical design of experiment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38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Observations on yield attributing traits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properties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39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Materials and Methods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295400"/>
          <a:ext cx="83820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1905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Name of the Experiment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Statistical Design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Genetic variation for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properties in breeding lines of cotton (</a:t>
                      </a:r>
                      <a:r>
                        <a:rPr lang="en-US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hirsutum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CRBD</a:t>
                      </a:r>
                      <a:endParaRPr lang="en-IN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order to improve simultaneously seed cotton yield and fibre quality of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hirsutum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cotton, through conventional breeding, efforts were made for developing improved breeding lines with greater length, strength and uniformity at ICAR – Central Institute for Cotton Research, Nagpur, India. 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Twenty five breeding lines along with two check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varietiesSuraj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NH 615 were evaluated in randomized block design for fibre properties during 2016-17. </a:t>
            </a:r>
          </a:p>
          <a:p>
            <a:pPr algn="just"/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Fibre properties were evaluated (Ginning Training Centre, ICAR-CIRCOT, Nagpur) using High Volume Instrument (HVI).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91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ANOVA showed that genotypes differed significantly from each other for plant height, boll weight, UHML, UI, BS and Elongation percentage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Plant height ranged from 91 cm (CNH 09-52) to 116 cm (CNH 09-70).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sympodial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branches varied from 1855 (CNH 09-54) to 24.1 (CNH 09-78).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Heighest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boll weight of 4.9 g was recorded by  CNH 09-51 and CNH 09-69.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5046001</TotalTime>
  <Words>2788</Words>
  <Application>Microsoft Macintosh PowerPoint</Application>
  <PresentationFormat>On-screen Show (4:3)</PresentationFormat>
  <Paragraphs>992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Palave</dc:creator>
  <cp:lastModifiedBy>Keshav Kranthi</cp:lastModifiedBy>
  <cp:revision>146</cp:revision>
  <dcterms:created xsi:type="dcterms:W3CDTF">2006-08-16T00:00:00Z</dcterms:created>
  <dcterms:modified xsi:type="dcterms:W3CDTF">2018-02-16T20:36:36Z</dcterms:modified>
</cp:coreProperties>
</file>