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257" r:id="rId4"/>
    <p:sldId id="260" r:id="rId5"/>
    <p:sldId id="262" r:id="rId6"/>
    <p:sldId id="261" r:id="rId7"/>
    <p:sldId id="306" r:id="rId8"/>
    <p:sldId id="307" r:id="rId9"/>
    <p:sldId id="263" r:id="rId10"/>
    <p:sldId id="264" r:id="rId11"/>
    <p:sldId id="265" r:id="rId12"/>
    <p:sldId id="266" r:id="rId13"/>
    <p:sldId id="267" r:id="rId14"/>
    <p:sldId id="271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8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04" y="-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Analysis-herbicide%20exp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Herbicide_research_2015\Herbicide-data\WeedCF\Analysis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Herbicide_research_2015\Herbicide-data\WeedCF\Analysi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Herbicide_research_2015\Herbicide-data\WeedCF\Analysi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Herbicide_research_2015\Herbicide-data\WeedCF\Analysis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Herbicide_research_2015\Herbicide-data\WeedCF\Analysi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Herbicide_analysis\Analysis-herbicide%20ex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Analysis-herbicide%20ex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Herbicide_analysis_15\Analysis-herbicide%20exp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Herbicide_analysis_15\Analysis-herbicide%20ex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Herbicide_analysis_15\Analysis-herbicide%20ex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Herbicide_analysis_15\Analysis-herbicide%20ex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DB%20research\Herbicide_analysis_15\Analysis-herbicide%20ex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82233097357"/>
          <c:y val="0.137312425551972"/>
          <c:w val="0.808212957444064"/>
          <c:h val="0.694261245820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Sheet3!$BG$72</c:f>
              <c:strCache>
                <c:ptCount val="1"/>
                <c:pt idx="0">
                  <c:v>Initial weed No./m-2</c:v>
                </c:pt>
              </c:strCache>
            </c:strRef>
          </c:tx>
          <c:invertIfNegative val="0"/>
          <c:cat>
            <c:strRef>
              <c:f>Sheet3!$BH$71:$BQ$71</c:f>
              <c:strCache>
                <c:ptCount val="10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</c:strCache>
            </c:strRef>
          </c:cat>
          <c:val>
            <c:numRef>
              <c:f>Sheet3!$BH$72:$BQ$72</c:f>
              <c:numCache>
                <c:formatCode>0</c:formatCode>
                <c:ptCount val="10"/>
                <c:pt idx="0">
                  <c:v>299.0</c:v>
                </c:pt>
                <c:pt idx="1">
                  <c:v>232.7</c:v>
                </c:pt>
                <c:pt idx="2">
                  <c:v>252.3</c:v>
                </c:pt>
                <c:pt idx="3">
                  <c:v>216.3</c:v>
                </c:pt>
                <c:pt idx="4">
                  <c:v>267.7</c:v>
                </c:pt>
                <c:pt idx="5">
                  <c:v>271.0</c:v>
                </c:pt>
                <c:pt idx="6">
                  <c:v>191.7</c:v>
                </c:pt>
                <c:pt idx="7">
                  <c:v>263.0</c:v>
                </c:pt>
                <c:pt idx="8">
                  <c:v>249.3</c:v>
                </c:pt>
                <c:pt idx="9">
                  <c:v>253.0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2B-4D15-BDCD-CBBD8135E66A}"/>
            </c:ext>
          </c:extLst>
        </c:ser>
        <c:ser>
          <c:idx val="2"/>
          <c:order val="2"/>
          <c:tx>
            <c:strRef>
              <c:f>Sheet3!$BG$74</c:f>
              <c:strCache>
                <c:ptCount val="1"/>
                <c:pt idx="0">
                  <c:v>Weed  No./m-2 at 25 DAS</c:v>
                </c:pt>
              </c:strCache>
            </c:strRef>
          </c:tx>
          <c:invertIfNegative val="0"/>
          <c:cat>
            <c:strRef>
              <c:f>Sheet3!$BH$71:$BQ$71</c:f>
              <c:strCache>
                <c:ptCount val="10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</c:strCache>
            </c:strRef>
          </c:cat>
          <c:val>
            <c:numRef>
              <c:f>Sheet3!$BH$74:$BQ$74</c:f>
              <c:numCache>
                <c:formatCode>0</c:formatCode>
                <c:ptCount val="10"/>
                <c:pt idx="0">
                  <c:v>137.3</c:v>
                </c:pt>
                <c:pt idx="1">
                  <c:v>84.0</c:v>
                </c:pt>
                <c:pt idx="2">
                  <c:v>68.66999999999998</c:v>
                </c:pt>
                <c:pt idx="3">
                  <c:v>65.0</c:v>
                </c:pt>
                <c:pt idx="4">
                  <c:v>35.0</c:v>
                </c:pt>
                <c:pt idx="5">
                  <c:v>89.0</c:v>
                </c:pt>
                <c:pt idx="6">
                  <c:v>6.666999999999994</c:v>
                </c:pt>
                <c:pt idx="7">
                  <c:v>91.0</c:v>
                </c:pt>
                <c:pt idx="8">
                  <c:v>70.66999999999998</c:v>
                </c:pt>
                <c:pt idx="9">
                  <c:v>73.33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2B-4D15-BDCD-CBBD8135E66A}"/>
            </c:ext>
          </c:extLst>
        </c:ser>
        <c:ser>
          <c:idx val="4"/>
          <c:order val="4"/>
          <c:tx>
            <c:strRef>
              <c:f>Sheet3!$BG$76</c:f>
              <c:strCache>
                <c:ptCount val="1"/>
                <c:pt idx="0">
                  <c:v>Weed  No./m-2 at 55 DAS</c:v>
                </c:pt>
              </c:strCache>
            </c:strRef>
          </c:tx>
          <c:invertIfNegative val="0"/>
          <c:cat>
            <c:strRef>
              <c:f>Sheet3!$BH$71:$BQ$71</c:f>
              <c:strCache>
                <c:ptCount val="10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</c:strCache>
            </c:strRef>
          </c:cat>
          <c:val>
            <c:numRef>
              <c:f>Sheet3!$BH$76:$BQ$76</c:f>
              <c:numCache>
                <c:formatCode>0</c:formatCode>
                <c:ptCount val="10"/>
                <c:pt idx="0">
                  <c:v>300.3</c:v>
                </c:pt>
                <c:pt idx="1">
                  <c:v>78.33</c:v>
                </c:pt>
                <c:pt idx="2">
                  <c:v>169.7</c:v>
                </c:pt>
                <c:pt idx="3">
                  <c:v>158.7</c:v>
                </c:pt>
                <c:pt idx="4">
                  <c:v>116.0</c:v>
                </c:pt>
                <c:pt idx="5">
                  <c:v>158.0</c:v>
                </c:pt>
                <c:pt idx="6">
                  <c:v>10.67</c:v>
                </c:pt>
                <c:pt idx="7">
                  <c:v>262.3</c:v>
                </c:pt>
                <c:pt idx="8">
                  <c:v>248.7</c:v>
                </c:pt>
                <c:pt idx="9">
                  <c:v>219.0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2B-4D15-BDCD-CBBD8135E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2110919240"/>
        <c:axId val="2107821560"/>
      </c:barChart>
      <c:lineChart>
        <c:grouping val="standard"/>
        <c:varyColors val="0"/>
        <c:ser>
          <c:idx val="1"/>
          <c:order val="1"/>
          <c:tx>
            <c:strRef>
              <c:f>Sheet3!$BG$73</c:f>
              <c:strCache>
                <c:ptCount val="1"/>
                <c:pt idx="0">
                  <c:v>Initial Weed Wt. (g)</c:v>
                </c:pt>
              </c:strCache>
            </c:strRef>
          </c:tx>
          <c:cat>
            <c:strRef>
              <c:f>Sheet3!$BH$71:$BQ$71</c:f>
              <c:strCache>
                <c:ptCount val="10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</c:strCache>
            </c:strRef>
          </c:cat>
          <c:val>
            <c:numRef>
              <c:f>Sheet3!$BH$73:$BQ$73</c:f>
              <c:numCache>
                <c:formatCode>0</c:formatCode>
                <c:ptCount val="10"/>
                <c:pt idx="0">
                  <c:v>43.0</c:v>
                </c:pt>
                <c:pt idx="1">
                  <c:v>39.0</c:v>
                </c:pt>
                <c:pt idx="2">
                  <c:v>37.67</c:v>
                </c:pt>
                <c:pt idx="3">
                  <c:v>37.0</c:v>
                </c:pt>
                <c:pt idx="4">
                  <c:v>37.0</c:v>
                </c:pt>
                <c:pt idx="5">
                  <c:v>34.0</c:v>
                </c:pt>
                <c:pt idx="6">
                  <c:v>35.67</c:v>
                </c:pt>
                <c:pt idx="7">
                  <c:v>43.33</c:v>
                </c:pt>
                <c:pt idx="8">
                  <c:v>34.67</c:v>
                </c:pt>
                <c:pt idx="9">
                  <c:v>43.33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E2B-4D15-BDCD-CBBD8135E66A}"/>
            </c:ext>
          </c:extLst>
        </c:ser>
        <c:ser>
          <c:idx val="3"/>
          <c:order val="3"/>
          <c:tx>
            <c:strRef>
              <c:f>Sheet3!$BG$75</c:f>
              <c:strCache>
                <c:ptCount val="1"/>
                <c:pt idx="0">
                  <c:v>Weed Wt. at 25 DAS (g)</c:v>
                </c:pt>
              </c:strCache>
            </c:strRef>
          </c:tx>
          <c:marker>
            <c:spPr>
              <a:ln w="3175"/>
            </c:spPr>
          </c:marker>
          <c:cat>
            <c:strRef>
              <c:f>Sheet3!$BH$71:$BQ$71</c:f>
              <c:strCache>
                <c:ptCount val="10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</c:strCache>
            </c:strRef>
          </c:cat>
          <c:val>
            <c:numRef>
              <c:f>Sheet3!$BH$75:$BQ$75</c:f>
              <c:numCache>
                <c:formatCode>0</c:formatCode>
                <c:ptCount val="10"/>
                <c:pt idx="0">
                  <c:v>23.7</c:v>
                </c:pt>
                <c:pt idx="1">
                  <c:v>11.3</c:v>
                </c:pt>
                <c:pt idx="2">
                  <c:v>8.1</c:v>
                </c:pt>
                <c:pt idx="3">
                  <c:v>11.1</c:v>
                </c:pt>
                <c:pt idx="4">
                  <c:v>4.1</c:v>
                </c:pt>
                <c:pt idx="5">
                  <c:v>10.2</c:v>
                </c:pt>
                <c:pt idx="6">
                  <c:v>2.5</c:v>
                </c:pt>
                <c:pt idx="7">
                  <c:v>13.0</c:v>
                </c:pt>
                <c:pt idx="8">
                  <c:v>11.4</c:v>
                </c:pt>
                <c:pt idx="9">
                  <c:v>13.0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E2B-4D15-BDCD-CBBD8135E66A}"/>
            </c:ext>
          </c:extLst>
        </c:ser>
        <c:ser>
          <c:idx val="5"/>
          <c:order val="5"/>
          <c:tx>
            <c:strRef>
              <c:f>Sheet3!$BG$77</c:f>
              <c:strCache>
                <c:ptCount val="1"/>
                <c:pt idx="0">
                  <c:v>Weed Wt. at 55 DAS (g)</c:v>
                </c:pt>
              </c:strCache>
            </c:strRef>
          </c:tx>
          <c:marker>
            <c:spPr>
              <a:ln w="9525"/>
            </c:spPr>
          </c:marker>
          <c:cat>
            <c:strRef>
              <c:f>Sheet3!$BH$71:$BQ$71</c:f>
              <c:strCache>
                <c:ptCount val="10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</c:strCache>
            </c:strRef>
          </c:cat>
          <c:val>
            <c:numRef>
              <c:f>Sheet3!$BH$77:$BQ$77</c:f>
              <c:numCache>
                <c:formatCode>0</c:formatCode>
                <c:ptCount val="10"/>
                <c:pt idx="0">
                  <c:v>41.33</c:v>
                </c:pt>
                <c:pt idx="1">
                  <c:v>12.33</c:v>
                </c:pt>
                <c:pt idx="2">
                  <c:v>30.33000000000001</c:v>
                </c:pt>
                <c:pt idx="3">
                  <c:v>27.0</c:v>
                </c:pt>
                <c:pt idx="4">
                  <c:v>24.67</c:v>
                </c:pt>
                <c:pt idx="5">
                  <c:v>26.67</c:v>
                </c:pt>
                <c:pt idx="6">
                  <c:v>7.0</c:v>
                </c:pt>
                <c:pt idx="7">
                  <c:v>31.33000000000001</c:v>
                </c:pt>
                <c:pt idx="8">
                  <c:v>31.67</c:v>
                </c:pt>
                <c:pt idx="9">
                  <c:v>25.33000000000001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E2B-4D15-BDCD-CBBD8135E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251816"/>
        <c:axId val="2122356296"/>
      </c:lineChart>
      <c:catAx>
        <c:axId val="2110919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107821560"/>
        <c:crosses val="autoZero"/>
        <c:auto val="1"/>
        <c:lblAlgn val="ctr"/>
        <c:lblOffset val="100"/>
        <c:noMultiLvlLbl val="0"/>
      </c:catAx>
      <c:valAx>
        <c:axId val="2107821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Weed number ( No./M-2)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110919240"/>
        <c:crosses val="autoZero"/>
        <c:crossBetween val="between"/>
      </c:valAx>
      <c:valAx>
        <c:axId val="21223562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Weed weight (g)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580251816"/>
        <c:crosses val="max"/>
        <c:crossBetween val="between"/>
      </c:valAx>
      <c:catAx>
        <c:axId val="1580251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2356296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85272011854228"/>
          <c:y val="0.0138888888888889"/>
          <c:w val="0.691402770004735"/>
          <c:h val="0.1610848643919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Sheet3!$B$91</c:f>
              <c:strCache>
                <c:ptCount val="1"/>
                <c:pt idx="0">
                  <c:v>Speed of Germination</c:v>
                </c:pt>
              </c:strCache>
            </c:strRef>
          </c:tx>
          <c:invertIfNegative val="0"/>
          <c:cat>
            <c:strRef>
              <c:f>Sheet3!$A$92:$A$98</c:f>
              <c:strCache>
                <c:ptCount val="7"/>
                <c:pt idx="0">
                  <c:v>WC1</c:v>
                </c:pt>
                <c:pt idx="1">
                  <c:v>WC2</c:v>
                </c:pt>
                <c:pt idx="2">
                  <c:v>WC3</c:v>
                </c:pt>
                <c:pt idx="3">
                  <c:v>WC4</c:v>
                </c:pt>
                <c:pt idx="4">
                  <c:v>WC5</c:v>
                </c:pt>
                <c:pt idx="5">
                  <c:v>WC6</c:v>
                </c:pt>
                <c:pt idx="6">
                  <c:v>WC7</c:v>
                </c:pt>
              </c:strCache>
            </c:strRef>
          </c:cat>
          <c:val>
            <c:numRef>
              <c:f>Sheet3!$B$92:$B$98</c:f>
              <c:numCache>
                <c:formatCode>General</c:formatCode>
                <c:ptCount val="7"/>
                <c:pt idx="0">
                  <c:v>8.89</c:v>
                </c:pt>
                <c:pt idx="1">
                  <c:v>8.960000000000002</c:v>
                </c:pt>
                <c:pt idx="2">
                  <c:v>9.0</c:v>
                </c:pt>
                <c:pt idx="3">
                  <c:v>8.52</c:v>
                </c:pt>
                <c:pt idx="4">
                  <c:v>9.040000000000001</c:v>
                </c:pt>
                <c:pt idx="5">
                  <c:v>9.0</c:v>
                </c:pt>
                <c:pt idx="6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D0-420E-B5E4-03BDDDBE7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539976"/>
        <c:axId val="2127531224"/>
      </c:barChart>
      <c:lineChart>
        <c:grouping val="standard"/>
        <c:varyColors val="0"/>
        <c:ser>
          <c:idx val="1"/>
          <c:order val="1"/>
          <c:tx>
            <c:strRef>
              <c:f>Sheet3!$C$91</c:f>
              <c:strCache>
                <c:ptCount val="1"/>
                <c:pt idx="0">
                  <c:v>Mean Germination Time</c:v>
                </c:pt>
              </c:strCache>
            </c:strRef>
          </c:tx>
          <c:marker>
            <c:symbol val="none"/>
          </c:marker>
          <c:cat>
            <c:strRef>
              <c:f>Sheet3!$A$92:$A$98</c:f>
              <c:strCache>
                <c:ptCount val="7"/>
                <c:pt idx="0">
                  <c:v>WC1</c:v>
                </c:pt>
                <c:pt idx="1">
                  <c:v>WC2</c:v>
                </c:pt>
                <c:pt idx="2">
                  <c:v>WC3</c:v>
                </c:pt>
                <c:pt idx="3">
                  <c:v>WC4</c:v>
                </c:pt>
                <c:pt idx="4">
                  <c:v>WC5</c:v>
                </c:pt>
                <c:pt idx="5">
                  <c:v>WC6</c:v>
                </c:pt>
                <c:pt idx="6">
                  <c:v>WC7</c:v>
                </c:pt>
              </c:strCache>
            </c:strRef>
          </c:cat>
          <c:val>
            <c:numRef>
              <c:f>Sheet3!$C$92:$C$98</c:f>
              <c:numCache>
                <c:formatCode>General</c:formatCode>
                <c:ptCount val="7"/>
                <c:pt idx="0">
                  <c:v>61.03</c:v>
                </c:pt>
                <c:pt idx="1">
                  <c:v>61.57</c:v>
                </c:pt>
                <c:pt idx="2">
                  <c:v>62.42</c:v>
                </c:pt>
                <c:pt idx="3">
                  <c:v>58.48</c:v>
                </c:pt>
                <c:pt idx="4">
                  <c:v>61.65</c:v>
                </c:pt>
                <c:pt idx="5">
                  <c:v>61.52</c:v>
                </c:pt>
                <c:pt idx="6">
                  <c:v>61.42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FD0-420E-B5E4-03BDDDBE7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511240"/>
        <c:axId val="2127525112"/>
      </c:lineChart>
      <c:catAx>
        <c:axId val="2127539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Weed Control Method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531224"/>
        <c:crosses val="autoZero"/>
        <c:auto val="1"/>
        <c:lblAlgn val="ctr"/>
        <c:lblOffset val="100"/>
        <c:noMultiLvlLbl val="0"/>
      </c:catAx>
      <c:valAx>
        <c:axId val="2127531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Speed of germination (SPG)</a:t>
                </a:r>
              </a:p>
            </c:rich>
          </c:tx>
          <c:layout>
            <c:manualLayout>
              <c:xMode val="edge"/>
              <c:yMode val="edge"/>
              <c:x val="0.0045045045045045"/>
              <c:y val="0.1160490734112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539976"/>
        <c:crosses val="autoZero"/>
        <c:crossBetween val="between"/>
      </c:valAx>
      <c:valAx>
        <c:axId val="21275251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Mean germination time (MGT)</a:t>
                </a:r>
              </a:p>
            </c:rich>
          </c:tx>
          <c:layout>
            <c:manualLayout>
              <c:xMode val="edge"/>
              <c:yMode val="edge"/>
              <c:x val="0.951951951951952"/>
              <c:y val="0.1265050107372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511240"/>
        <c:crosses val="max"/>
        <c:crossBetween val="between"/>
      </c:valAx>
      <c:catAx>
        <c:axId val="2127511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7525112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097325672129"/>
          <c:y val="0.0613426837270341"/>
          <c:w val="0.76946123288643"/>
          <c:h val="0.68419414370078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Sheet3!$A$73:$A$86</c:f>
              <c:strCache>
                <c:ptCount val="14"/>
                <c:pt idx="0">
                  <c:v>V1WC1</c:v>
                </c:pt>
                <c:pt idx="1">
                  <c:v>V1WC2</c:v>
                </c:pt>
                <c:pt idx="2">
                  <c:v>V1WC3</c:v>
                </c:pt>
                <c:pt idx="3">
                  <c:v>V1WC4</c:v>
                </c:pt>
                <c:pt idx="4">
                  <c:v>V1WC5</c:v>
                </c:pt>
                <c:pt idx="5">
                  <c:v>V1WC6</c:v>
                </c:pt>
                <c:pt idx="6">
                  <c:v>V1WC7</c:v>
                </c:pt>
                <c:pt idx="7">
                  <c:v>V2WC1</c:v>
                </c:pt>
                <c:pt idx="8">
                  <c:v>V2WC2</c:v>
                </c:pt>
                <c:pt idx="9">
                  <c:v>V2WC3</c:v>
                </c:pt>
                <c:pt idx="10">
                  <c:v>V2WC4</c:v>
                </c:pt>
                <c:pt idx="11">
                  <c:v>V2WC5</c:v>
                </c:pt>
                <c:pt idx="12">
                  <c:v>V2WC6</c:v>
                </c:pt>
                <c:pt idx="13">
                  <c:v>V2WC7</c:v>
                </c:pt>
              </c:strCache>
            </c:strRef>
          </c:cat>
          <c:val>
            <c:numRef>
              <c:f>Sheet3!$B$73:$B$86</c:f>
              <c:numCache>
                <c:formatCode>0</c:formatCode>
                <c:ptCount val="14"/>
                <c:pt idx="0">
                  <c:v>21947.9</c:v>
                </c:pt>
                <c:pt idx="1">
                  <c:v>20870.09999999999</c:v>
                </c:pt>
                <c:pt idx="2">
                  <c:v>18732.7</c:v>
                </c:pt>
                <c:pt idx="3">
                  <c:v>21458.0</c:v>
                </c:pt>
                <c:pt idx="4">
                  <c:v>20674.09999999999</c:v>
                </c:pt>
                <c:pt idx="5">
                  <c:v>22928.7</c:v>
                </c:pt>
                <c:pt idx="6">
                  <c:v>15616.5</c:v>
                </c:pt>
                <c:pt idx="7">
                  <c:v>22164.0</c:v>
                </c:pt>
                <c:pt idx="8">
                  <c:v>21555.9</c:v>
                </c:pt>
                <c:pt idx="9">
                  <c:v>21360.0</c:v>
                </c:pt>
                <c:pt idx="10">
                  <c:v>22066.0</c:v>
                </c:pt>
                <c:pt idx="11">
                  <c:v>21458.0</c:v>
                </c:pt>
                <c:pt idx="12">
                  <c:v>23361.0</c:v>
                </c:pt>
                <c:pt idx="13">
                  <c:v>21321.59999999999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7B-4A47-A58C-675CC1DB5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403448"/>
        <c:axId val="2127375704"/>
      </c:barChart>
      <c:catAx>
        <c:axId val="2127403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Variety and weed control method</a:t>
                </a:r>
              </a:p>
            </c:rich>
          </c:tx>
          <c:layout>
            <c:manualLayout>
              <c:xMode val="edge"/>
              <c:yMode val="edge"/>
              <c:x val="0.288565179352581"/>
              <c:y val="0.92032541830708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375704"/>
        <c:crosses val="autoZero"/>
        <c:auto val="1"/>
        <c:lblAlgn val="ctr"/>
        <c:lblOffset val="100"/>
        <c:noMultiLvlLbl val="0"/>
      </c:catAx>
      <c:valAx>
        <c:axId val="2127375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Number of plants ha-1</a:t>
                </a:r>
              </a:p>
            </c:rich>
          </c:tx>
          <c:layout>
            <c:manualLayout>
              <c:xMode val="edge"/>
              <c:yMode val="edge"/>
              <c:x val="0.0102571469106902"/>
              <c:y val="0.10689427493438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403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WC1</c:v>
                </c:pt>
              </c:strCache>
            </c:strRef>
          </c:tx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Sheet3!$B$3:$G$3</c:f>
              <c:numCache>
                <c:formatCode>General</c:formatCode>
                <c:ptCount val="6"/>
                <c:pt idx="0">
                  <c:v>18.87</c:v>
                </c:pt>
                <c:pt idx="1">
                  <c:v>41.28</c:v>
                </c:pt>
                <c:pt idx="2">
                  <c:v>72.25</c:v>
                </c:pt>
                <c:pt idx="3">
                  <c:v>93.47</c:v>
                </c:pt>
                <c:pt idx="4">
                  <c:v>103.98</c:v>
                </c:pt>
                <c:pt idx="5">
                  <c:v>106.08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3B-4EFD-ABC6-222EFBA4F321}"/>
            </c:ext>
          </c:extLst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WC2</c:v>
                </c:pt>
              </c:strCache>
            </c:strRef>
          </c:tx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Sheet3!$B$4:$G$4</c:f>
              <c:numCache>
                <c:formatCode>General</c:formatCode>
                <c:ptCount val="6"/>
                <c:pt idx="0">
                  <c:v>19.32999999999999</c:v>
                </c:pt>
                <c:pt idx="1">
                  <c:v>41.93</c:v>
                </c:pt>
                <c:pt idx="2">
                  <c:v>71.83</c:v>
                </c:pt>
                <c:pt idx="3">
                  <c:v>97.67999999999999</c:v>
                </c:pt>
                <c:pt idx="4">
                  <c:v>102.92</c:v>
                </c:pt>
                <c:pt idx="5">
                  <c:v>106.45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3B-4EFD-ABC6-222EFBA4F321}"/>
            </c:ext>
          </c:extLst>
        </c:ser>
        <c:ser>
          <c:idx val="2"/>
          <c:order val="2"/>
          <c:tx>
            <c:strRef>
              <c:f>Sheet3!$A$5</c:f>
              <c:strCache>
                <c:ptCount val="1"/>
                <c:pt idx="0">
                  <c:v>WC3</c:v>
                </c:pt>
              </c:strCache>
            </c:strRef>
          </c:tx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Sheet3!$B$5:$G$5</c:f>
              <c:numCache>
                <c:formatCode>General</c:formatCode>
                <c:ptCount val="6"/>
                <c:pt idx="0">
                  <c:v>19.0</c:v>
                </c:pt>
                <c:pt idx="1">
                  <c:v>41.75</c:v>
                </c:pt>
                <c:pt idx="2">
                  <c:v>67.53</c:v>
                </c:pt>
                <c:pt idx="3">
                  <c:v>84.8</c:v>
                </c:pt>
                <c:pt idx="4">
                  <c:v>95.9</c:v>
                </c:pt>
                <c:pt idx="5">
                  <c:v>99.32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A3B-4EFD-ABC6-222EFBA4F321}"/>
            </c:ext>
          </c:extLst>
        </c:ser>
        <c:ser>
          <c:idx val="3"/>
          <c:order val="3"/>
          <c:tx>
            <c:strRef>
              <c:f>Sheet3!$A$6</c:f>
              <c:strCache>
                <c:ptCount val="1"/>
                <c:pt idx="0">
                  <c:v>WC4</c:v>
                </c:pt>
              </c:strCache>
            </c:strRef>
          </c:tx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Sheet3!$B$6:$G$6</c:f>
              <c:numCache>
                <c:formatCode>General</c:formatCode>
                <c:ptCount val="6"/>
                <c:pt idx="0">
                  <c:v>19.97</c:v>
                </c:pt>
                <c:pt idx="1">
                  <c:v>40.28</c:v>
                </c:pt>
                <c:pt idx="2">
                  <c:v>72.33</c:v>
                </c:pt>
                <c:pt idx="3">
                  <c:v>92.62</c:v>
                </c:pt>
                <c:pt idx="4">
                  <c:v>102.42</c:v>
                </c:pt>
                <c:pt idx="5">
                  <c:v>106.92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A3B-4EFD-ABC6-222EFBA4F321}"/>
            </c:ext>
          </c:extLst>
        </c:ser>
        <c:ser>
          <c:idx val="4"/>
          <c:order val="4"/>
          <c:tx>
            <c:strRef>
              <c:f>Sheet3!$A$7</c:f>
              <c:strCache>
                <c:ptCount val="1"/>
                <c:pt idx="0">
                  <c:v>WC5</c:v>
                </c:pt>
              </c:strCache>
            </c:strRef>
          </c:tx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Sheet3!$B$7:$G$7</c:f>
              <c:numCache>
                <c:formatCode>General</c:formatCode>
                <c:ptCount val="6"/>
                <c:pt idx="0">
                  <c:v>19.93</c:v>
                </c:pt>
                <c:pt idx="1">
                  <c:v>41.48</c:v>
                </c:pt>
                <c:pt idx="2">
                  <c:v>72.0</c:v>
                </c:pt>
                <c:pt idx="3">
                  <c:v>97.8</c:v>
                </c:pt>
                <c:pt idx="4">
                  <c:v>103.82</c:v>
                </c:pt>
                <c:pt idx="5">
                  <c:v>108.58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A3B-4EFD-ABC6-222EFBA4F321}"/>
            </c:ext>
          </c:extLst>
        </c:ser>
        <c:ser>
          <c:idx val="5"/>
          <c:order val="5"/>
          <c:tx>
            <c:strRef>
              <c:f>Sheet3!$A$8</c:f>
              <c:strCache>
                <c:ptCount val="1"/>
                <c:pt idx="0">
                  <c:v>WC6</c:v>
                </c:pt>
              </c:strCache>
            </c:strRef>
          </c:tx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Sheet3!$B$8:$G$8</c:f>
              <c:numCache>
                <c:formatCode>General</c:formatCode>
                <c:ptCount val="6"/>
                <c:pt idx="0">
                  <c:v>19.88</c:v>
                </c:pt>
                <c:pt idx="1">
                  <c:v>40.73000000000001</c:v>
                </c:pt>
                <c:pt idx="2">
                  <c:v>70.98</c:v>
                </c:pt>
                <c:pt idx="3">
                  <c:v>103.4</c:v>
                </c:pt>
                <c:pt idx="4">
                  <c:v>110.12</c:v>
                </c:pt>
                <c:pt idx="5">
                  <c:v>112.97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A3B-4EFD-ABC6-222EFBA4F321}"/>
            </c:ext>
          </c:extLst>
        </c:ser>
        <c:ser>
          <c:idx val="6"/>
          <c:order val="6"/>
          <c:tx>
            <c:strRef>
              <c:f>Sheet3!$A$9</c:f>
              <c:strCache>
                <c:ptCount val="1"/>
                <c:pt idx="0">
                  <c:v>WC7</c:v>
                </c:pt>
              </c:strCache>
            </c:strRef>
          </c:tx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Sheet3!$B$9:$G$9</c:f>
              <c:numCache>
                <c:formatCode>General</c:formatCode>
                <c:ptCount val="6"/>
                <c:pt idx="0">
                  <c:v>19.25</c:v>
                </c:pt>
                <c:pt idx="1">
                  <c:v>40.28</c:v>
                </c:pt>
                <c:pt idx="2">
                  <c:v>72.92</c:v>
                </c:pt>
                <c:pt idx="3">
                  <c:v>81.08</c:v>
                </c:pt>
                <c:pt idx="4">
                  <c:v>92.66999999999998</c:v>
                </c:pt>
                <c:pt idx="5">
                  <c:v>97.27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A3B-4EFD-ABC6-222EFBA4F321}"/>
            </c:ext>
          </c:extLst>
        </c:ser>
        <c:ser>
          <c:idx val="7"/>
          <c:order val="7"/>
          <c:tx>
            <c:strRef>
              <c:f>Sheet3!$A$10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0.775</c:v>
                </c:pt>
              </c:numLit>
            </c:plus>
            <c:minus>
              <c:numLit>
                <c:formatCode>General</c:formatCode>
                <c:ptCount val="1"/>
                <c:pt idx="0">
                  <c:v>0.775</c:v>
                </c:pt>
              </c:numLit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Sheet3!$B$10:$G$10</c:f>
              <c:numCache>
                <c:formatCode>General</c:formatCode>
                <c:ptCount val="6"/>
                <c:pt idx="0">
                  <c:v>130.0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A3B-4EFD-ABC6-222EFBA4F321}"/>
            </c:ext>
          </c:extLst>
        </c:ser>
        <c:ser>
          <c:idx val="8"/>
          <c:order val="8"/>
          <c:tx>
            <c:strRef>
              <c:f>Sheet3!$A$11</c:f>
              <c:strCache>
                <c:ptCount val="1"/>
                <c:pt idx="0">
                  <c:v>b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0.79</c:v>
                </c:pt>
              </c:numLit>
            </c:plus>
            <c:minus>
              <c:numLit>
                <c:formatCode>General</c:formatCode>
                <c:ptCount val="1"/>
                <c:pt idx="0">
                  <c:v>0.79</c:v>
                </c:pt>
              </c:numLit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Sheet3!$B$11:$G$11</c:f>
              <c:numCache>
                <c:formatCode>General</c:formatCode>
                <c:ptCount val="6"/>
                <c:pt idx="1">
                  <c:v>130.0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A3B-4EFD-ABC6-222EFBA4F321}"/>
            </c:ext>
          </c:extLst>
        </c:ser>
        <c:ser>
          <c:idx val="9"/>
          <c:order val="9"/>
          <c:tx>
            <c:strRef>
              <c:f>Sheet3!$A$12</c:f>
              <c:strCache>
                <c:ptCount val="1"/>
                <c:pt idx="0">
                  <c:v>c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1.125</c:v>
                </c:pt>
              </c:numLit>
            </c:plus>
            <c:minus>
              <c:numLit>
                <c:formatCode>General</c:formatCode>
                <c:ptCount val="1"/>
                <c:pt idx="0">
                  <c:v>1.125</c:v>
                </c:pt>
              </c:numLit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Sheet3!$B$12:$G$12</c:f>
              <c:numCache>
                <c:formatCode>General</c:formatCode>
                <c:ptCount val="6"/>
                <c:pt idx="2">
                  <c:v>130.0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EA3B-4EFD-ABC6-222EFBA4F321}"/>
            </c:ext>
          </c:extLst>
        </c:ser>
        <c:ser>
          <c:idx val="10"/>
          <c:order val="10"/>
          <c:tx>
            <c:strRef>
              <c:f>Sheet3!$A$13</c:f>
              <c:strCache>
                <c:ptCount val="1"/>
                <c:pt idx="0">
                  <c:v>d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3.205</c:v>
                </c:pt>
              </c:numLit>
            </c:plus>
            <c:minus>
              <c:numLit>
                <c:formatCode>General</c:formatCode>
                <c:ptCount val="1"/>
                <c:pt idx="0">
                  <c:v>3.205</c:v>
                </c:pt>
              </c:numLit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Sheet3!$B$13:$G$13</c:f>
              <c:numCache>
                <c:formatCode>General</c:formatCode>
                <c:ptCount val="6"/>
                <c:pt idx="3">
                  <c:v>130.0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EA3B-4EFD-ABC6-222EFBA4F321}"/>
            </c:ext>
          </c:extLst>
        </c:ser>
        <c:ser>
          <c:idx val="11"/>
          <c:order val="11"/>
          <c:tx>
            <c:strRef>
              <c:f>Sheet3!$A$14</c:f>
              <c:strCache>
                <c:ptCount val="1"/>
                <c:pt idx="0">
                  <c:v>e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2.135</c:v>
                </c:pt>
              </c:numLit>
            </c:plus>
            <c:minus>
              <c:numLit>
                <c:formatCode>General</c:formatCode>
                <c:ptCount val="1"/>
                <c:pt idx="0">
                  <c:v>2.135</c:v>
                </c:pt>
              </c:numLit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Sheet3!$B$14:$G$14</c:f>
              <c:numCache>
                <c:formatCode>General</c:formatCode>
                <c:ptCount val="6"/>
                <c:pt idx="4">
                  <c:v>130.0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A3B-4EFD-ABC6-222EFBA4F321}"/>
            </c:ext>
          </c:extLst>
        </c:ser>
        <c:ser>
          <c:idx val="12"/>
          <c:order val="12"/>
          <c:tx>
            <c:strRef>
              <c:f>Sheet3!$A$15</c:f>
              <c:strCache>
                <c:ptCount val="1"/>
                <c:pt idx="0">
                  <c:v>f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2.045</c:v>
                </c:pt>
              </c:numLit>
            </c:plus>
            <c:minus>
              <c:numLit>
                <c:formatCode>General</c:formatCode>
                <c:ptCount val="1"/>
                <c:pt idx="0">
                  <c:v>2.045</c:v>
                </c:pt>
              </c:numLit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Sheet3!$B$2:$G$2</c:f>
              <c:strCache>
                <c:ptCount val="6"/>
                <c:pt idx="0">
                  <c:v>10 DAS</c:v>
                </c:pt>
                <c:pt idx="1">
                  <c:v>40 DAS</c:v>
                </c:pt>
                <c:pt idx="2">
                  <c:v>70 DAS</c:v>
                </c:pt>
                <c:pt idx="3">
                  <c:v>100 DAS</c:v>
                </c:pt>
                <c:pt idx="4">
                  <c:v>130 DAS</c:v>
                </c:pt>
                <c:pt idx="5">
                  <c:v>160 DAS</c:v>
                </c:pt>
              </c:strCache>
            </c:strRef>
          </c:cat>
          <c:val>
            <c:numRef>
              <c:f>Sheet3!$B$15:$G$15</c:f>
              <c:numCache>
                <c:formatCode>General</c:formatCode>
                <c:ptCount val="6"/>
                <c:pt idx="5">
                  <c:v>130.0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EA3B-4EFD-ABC6-222EFBA4F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624456"/>
        <c:axId val="-2136635112"/>
      </c:lineChart>
      <c:catAx>
        <c:axId val="-2136624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 After Sowing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-2136635112"/>
        <c:crosses val="autoZero"/>
        <c:auto val="1"/>
        <c:lblAlgn val="ctr"/>
        <c:lblOffset val="100"/>
        <c:noMultiLvlLbl val="0"/>
      </c:catAx>
      <c:valAx>
        <c:axId val="-2136635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Plant height (cm)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36624456"/>
        <c:crosses val="autoZero"/>
        <c:crossBetween val="between"/>
      </c:valAx>
    </c:plotArea>
    <c:legend>
      <c:legendPos val="t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Sheet3!$B$21</c:f>
              <c:strCache>
                <c:ptCount val="1"/>
                <c:pt idx="0">
                  <c:v>CB-14</c:v>
                </c:pt>
              </c:strCache>
            </c:strRef>
          </c:tx>
          <c:invertIfNegative val="0"/>
          <c:cat>
            <c:strRef>
              <c:f>Sheet3!$A$22:$A$28</c:f>
              <c:strCache>
                <c:ptCount val="7"/>
                <c:pt idx="0">
                  <c:v>WC1</c:v>
                </c:pt>
                <c:pt idx="1">
                  <c:v>WC2</c:v>
                </c:pt>
                <c:pt idx="2">
                  <c:v>WC3</c:v>
                </c:pt>
                <c:pt idx="3">
                  <c:v>WC4</c:v>
                </c:pt>
                <c:pt idx="4">
                  <c:v>WC5</c:v>
                </c:pt>
                <c:pt idx="5">
                  <c:v>WC6</c:v>
                </c:pt>
                <c:pt idx="6">
                  <c:v>WC7</c:v>
                </c:pt>
              </c:strCache>
            </c:strRef>
          </c:cat>
          <c:val>
            <c:numRef>
              <c:f>Sheet3!$B$22:$B$28</c:f>
              <c:numCache>
                <c:formatCode>General</c:formatCode>
                <c:ptCount val="7"/>
                <c:pt idx="0">
                  <c:v>24.08</c:v>
                </c:pt>
                <c:pt idx="1">
                  <c:v>20.6</c:v>
                </c:pt>
                <c:pt idx="2">
                  <c:v>18.28</c:v>
                </c:pt>
                <c:pt idx="3">
                  <c:v>24.4</c:v>
                </c:pt>
                <c:pt idx="4">
                  <c:v>19.72</c:v>
                </c:pt>
                <c:pt idx="5">
                  <c:v>29.32</c:v>
                </c:pt>
                <c:pt idx="6">
                  <c:v>11.72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C8-4B3C-8344-D4294BE06CA5}"/>
            </c:ext>
          </c:extLst>
        </c:ser>
        <c:ser>
          <c:idx val="1"/>
          <c:order val="1"/>
          <c:tx>
            <c:strRef>
              <c:f>Sheet3!$C$21</c:f>
              <c:strCache>
                <c:ptCount val="1"/>
                <c:pt idx="0">
                  <c:v>Hybrid (Rupali-1)</c:v>
                </c:pt>
              </c:strCache>
            </c:strRef>
          </c:tx>
          <c:invertIfNegative val="0"/>
          <c:cat>
            <c:strRef>
              <c:f>Sheet3!$A$22:$A$28</c:f>
              <c:strCache>
                <c:ptCount val="7"/>
                <c:pt idx="0">
                  <c:v>WC1</c:v>
                </c:pt>
                <c:pt idx="1">
                  <c:v>WC2</c:v>
                </c:pt>
                <c:pt idx="2">
                  <c:v>WC3</c:v>
                </c:pt>
                <c:pt idx="3">
                  <c:v>WC4</c:v>
                </c:pt>
                <c:pt idx="4">
                  <c:v>WC5</c:v>
                </c:pt>
                <c:pt idx="5">
                  <c:v>WC6</c:v>
                </c:pt>
                <c:pt idx="6">
                  <c:v>WC7</c:v>
                </c:pt>
              </c:strCache>
            </c:strRef>
          </c:cat>
          <c:val>
            <c:numRef>
              <c:f>Sheet3!$C$22:$C$28</c:f>
              <c:numCache>
                <c:formatCode>General</c:formatCode>
                <c:ptCount val="7"/>
                <c:pt idx="0">
                  <c:v>30.56</c:v>
                </c:pt>
                <c:pt idx="1">
                  <c:v>25.64</c:v>
                </c:pt>
                <c:pt idx="2">
                  <c:v>17.68</c:v>
                </c:pt>
                <c:pt idx="3">
                  <c:v>29.92</c:v>
                </c:pt>
                <c:pt idx="4">
                  <c:v>24.52</c:v>
                </c:pt>
                <c:pt idx="5">
                  <c:v>38.96</c:v>
                </c:pt>
                <c:pt idx="6">
                  <c:v>14.28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C8-4B3C-8344-D4294BE06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720344"/>
        <c:axId val="2113660568"/>
      </c:barChart>
      <c:catAx>
        <c:axId val="2105720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Weed Control Method</a:t>
                </a:r>
              </a:p>
            </c:rich>
          </c:tx>
          <c:layout>
            <c:manualLayout>
              <c:xMode val="edge"/>
              <c:yMode val="edge"/>
              <c:x val="0.397976450860309"/>
              <c:y val="0.919283751640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3660568"/>
        <c:crosses val="autoZero"/>
        <c:auto val="1"/>
        <c:lblAlgn val="ctr"/>
        <c:lblOffset val="100"/>
        <c:noMultiLvlLbl val="0"/>
      </c:catAx>
      <c:valAx>
        <c:axId val="2113660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of Bolls Plant-1</a:t>
                </a:r>
              </a:p>
            </c:rich>
          </c:tx>
          <c:layout>
            <c:manualLayout>
              <c:xMode val="edge"/>
              <c:yMode val="edge"/>
              <c:x val="0.00154320987654321"/>
              <c:y val="0.2472926919291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05720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7932584815787"/>
          <c:y val="0.03125"/>
          <c:w val="0.44104841061534"/>
          <c:h val="0.072717355643044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Sheet3!$B$37</c:f>
              <c:strCache>
                <c:ptCount val="1"/>
                <c:pt idx="0">
                  <c:v>CB-14</c:v>
                </c:pt>
              </c:strCache>
            </c:strRef>
          </c:tx>
          <c:invertIfNegative val="0"/>
          <c:cat>
            <c:strRef>
              <c:f>Sheet3!$A$38:$A$44</c:f>
              <c:strCache>
                <c:ptCount val="7"/>
                <c:pt idx="0">
                  <c:v>WC1</c:v>
                </c:pt>
                <c:pt idx="1">
                  <c:v>WC2</c:v>
                </c:pt>
                <c:pt idx="2">
                  <c:v>WC3</c:v>
                </c:pt>
                <c:pt idx="3">
                  <c:v>WC4</c:v>
                </c:pt>
                <c:pt idx="4">
                  <c:v>WC5</c:v>
                </c:pt>
                <c:pt idx="5">
                  <c:v>WC6</c:v>
                </c:pt>
                <c:pt idx="6">
                  <c:v>WC7</c:v>
                </c:pt>
              </c:strCache>
            </c:strRef>
          </c:cat>
          <c:val>
            <c:numRef>
              <c:f>Sheet3!$B$38:$B$44</c:f>
              <c:numCache>
                <c:formatCode>General</c:formatCode>
                <c:ptCount val="7"/>
                <c:pt idx="0">
                  <c:v>5.72</c:v>
                </c:pt>
                <c:pt idx="1">
                  <c:v>4.6</c:v>
                </c:pt>
                <c:pt idx="2">
                  <c:v>4.92</c:v>
                </c:pt>
                <c:pt idx="3">
                  <c:v>5.119999999999999</c:v>
                </c:pt>
                <c:pt idx="4">
                  <c:v>4.24</c:v>
                </c:pt>
                <c:pt idx="5">
                  <c:v>5.92</c:v>
                </c:pt>
                <c:pt idx="6">
                  <c:v>3.96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24-43CA-8FA0-DF488F92A96D}"/>
            </c:ext>
          </c:extLst>
        </c:ser>
        <c:ser>
          <c:idx val="1"/>
          <c:order val="1"/>
          <c:tx>
            <c:strRef>
              <c:f>Sheet3!$C$37</c:f>
              <c:strCache>
                <c:ptCount val="1"/>
                <c:pt idx="0">
                  <c:v>Hybrid (Rupali-1)</c:v>
                </c:pt>
              </c:strCache>
            </c:strRef>
          </c:tx>
          <c:invertIfNegative val="0"/>
          <c:cat>
            <c:strRef>
              <c:f>Sheet3!$A$38:$A$44</c:f>
              <c:strCache>
                <c:ptCount val="7"/>
                <c:pt idx="0">
                  <c:v>WC1</c:v>
                </c:pt>
                <c:pt idx="1">
                  <c:v>WC2</c:v>
                </c:pt>
                <c:pt idx="2">
                  <c:v>WC3</c:v>
                </c:pt>
                <c:pt idx="3">
                  <c:v>WC4</c:v>
                </c:pt>
                <c:pt idx="4">
                  <c:v>WC5</c:v>
                </c:pt>
                <c:pt idx="5">
                  <c:v>WC6</c:v>
                </c:pt>
                <c:pt idx="6">
                  <c:v>WC7</c:v>
                </c:pt>
              </c:strCache>
            </c:strRef>
          </c:cat>
          <c:val>
            <c:numRef>
              <c:f>Sheet3!$C$38:$C$44</c:f>
              <c:numCache>
                <c:formatCode>General</c:formatCode>
                <c:ptCount val="7"/>
                <c:pt idx="0">
                  <c:v>5.56</c:v>
                </c:pt>
                <c:pt idx="1">
                  <c:v>4.28</c:v>
                </c:pt>
                <c:pt idx="2">
                  <c:v>3.48</c:v>
                </c:pt>
                <c:pt idx="3">
                  <c:v>5.119999999999999</c:v>
                </c:pt>
                <c:pt idx="4">
                  <c:v>4.92</c:v>
                </c:pt>
                <c:pt idx="5">
                  <c:v>5.76</c:v>
                </c:pt>
                <c:pt idx="6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24-43CA-8FA0-DF488F92A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367528"/>
        <c:axId val="2113362856"/>
      </c:barChart>
      <c:catAx>
        <c:axId val="2113367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Weed Control Method</a:t>
                </a:r>
              </a:p>
            </c:rich>
          </c:tx>
          <c:layout>
            <c:manualLayout>
              <c:xMode val="edge"/>
              <c:yMode val="edge"/>
              <c:x val="0.359887956222453"/>
              <c:y val="0.9205255400767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3362856"/>
        <c:crosses val="autoZero"/>
        <c:auto val="1"/>
        <c:lblAlgn val="ctr"/>
        <c:lblOffset val="100"/>
        <c:noMultiLvlLbl val="0"/>
      </c:catAx>
      <c:valAx>
        <c:axId val="2113362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Boll Weight (g)</a:t>
                </a:r>
              </a:p>
            </c:rich>
          </c:tx>
          <c:layout>
            <c:manualLayout>
              <c:xMode val="edge"/>
              <c:yMode val="edge"/>
              <c:x val="0.00157232704402516"/>
              <c:y val="0.3063537250151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33675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Sheet3!$BG$141</c:f>
              <c:strCache>
                <c:ptCount val="1"/>
                <c:pt idx="0">
                  <c:v>WCE 25 DAS</c:v>
                </c:pt>
              </c:strCache>
            </c:strRef>
          </c:tx>
          <c:invertIfNegative val="0"/>
          <c:cat>
            <c:strRef>
              <c:f>Sheet3!$BF$142:$BF$150</c:f>
              <c:strCache>
                <c:ptCount val="9"/>
                <c:pt idx="0">
                  <c:v>T2</c:v>
                </c:pt>
                <c:pt idx="1">
                  <c:v>T3</c:v>
                </c:pt>
                <c:pt idx="2">
                  <c:v>T4</c:v>
                </c:pt>
                <c:pt idx="3">
                  <c:v>T5</c:v>
                </c:pt>
                <c:pt idx="4">
                  <c:v>T6</c:v>
                </c:pt>
                <c:pt idx="5">
                  <c:v>T7</c:v>
                </c:pt>
                <c:pt idx="6">
                  <c:v>T8</c:v>
                </c:pt>
                <c:pt idx="7">
                  <c:v>T9</c:v>
                </c:pt>
                <c:pt idx="8">
                  <c:v>T10</c:v>
                </c:pt>
              </c:strCache>
            </c:strRef>
          </c:cat>
          <c:val>
            <c:numRef>
              <c:f>Sheet3!$BG$142:$BG$150</c:f>
              <c:numCache>
                <c:formatCode>General</c:formatCode>
                <c:ptCount val="9"/>
                <c:pt idx="0">
                  <c:v>74.14</c:v>
                </c:pt>
                <c:pt idx="1">
                  <c:v>81.46</c:v>
                </c:pt>
                <c:pt idx="2">
                  <c:v>74.6</c:v>
                </c:pt>
                <c:pt idx="3">
                  <c:v>90.62</c:v>
                </c:pt>
                <c:pt idx="4">
                  <c:v>76.66</c:v>
                </c:pt>
                <c:pt idx="5">
                  <c:v>94.21000000000002</c:v>
                </c:pt>
                <c:pt idx="6">
                  <c:v>70.26</c:v>
                </c:pt>
                <c:pt idx="7">
                  <c:v>73.91000000000002</c:v>
                </c:pt>
                <c:pt idx="8">
                  <c:v>70.27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00-494C-919A-2466F9C80B47}"/>
            </c:ext>
          </c:extLst>
        </c:ser>
        <c:ser>
          <c:idx val="1"/>
          <c:order val="1"/>
          <c:tx>
            <c:strRef>
              <c:f>Sheet3!$BH$141</c:f>
              <c:strCache>
                <c:ptCount val="1"/>
                <c:pt idx="0">
                  <c:v>WCE 55 DAS</c:v>
                </c:pt>
              </c:strCache>
            </c:strRef>
          </c:tx>
          <c:invertIfNegative val="0"/>
          <c:cat>
            <c:strRef>
              <c:f>Sheet3!$BF$142:$BF$150</c:f>
              <c:strCache>
                <c:ptCount val="9"/>
                <c:pt idx="0">
                  <c:v>T2</c:v>
                </c:pt>
                <c:pt idx="1">
                  <c:v>T3</c:v>
                </c:pt>
                <c:pt idx="2">
                  <c:v>T4</c:v>
                </c:pt>
                <c:pt idx="3">
                  <c:v>T5</c:v>
                </c:pt>
                <c:pt idx="4">
                  <c:v>T6</c:v>
                </c:pt>
                <c:pt idx="5">
                  <c:v>T7</c:v>
                </c:pt>
                <c:pt idx="6">
                  <c:v>T8</c:v>
                </c:pt>
                <c:pt idx="7">
                  <c:v>T9</c:v>
                </c:pt>
                <c:pt idx="8">
                  <c:v>T10</c:v>
                </c:pt>
              </c:strCache>
            </c:strRef>
          </c:cat>
          <c:val>
            <c:numRef>
              <c:f>Sheet3!$BH$142:$BH$150</c:f>
              <c:numCache>
                <c:formatCode>General</c:formatCode>
                <c:ptCount val="9"/>
                <c:pt idx="0">
                  <c:v>69.64</c:v>
                </c:pt>
                <c:pt idx="1">
                  <c:v>25.93999999999999</c:v>
                </c:pt>
                <c:pt idx="2">
                  <c:v>34.29000000000001</c:v>
                </c:pt>
                <c:pt idx="3">
                  <c:v>39.72000000000001</c:v>
                </c:pt>
                <c:pt idx="4">
                  <c:v>34.91</c:v>
                </c:pt>
                <c:pt idx="5">
                  <c:v>81.58</c:v>
                </c:pt>
                <c:pt idx="6">
                  <c:v>24.7</c:v>
                </c:pt>
                <c:pt idx="7">
                  <c:v>23.71</c:v>
                </c:pt>
                <c:pt idx="8">
                  <c:v>38.72000000000001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00-494C-919A-2466F9C80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81009512"/>
        <c:axId val="1580930216"/>
      </c:barChart>
      <c:catAx>
        <c:axId val="1581009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580930216"/>
        <c:crosses val="autoZero"/>
        <c:auto val="1"/>
        <c:lblAlgn val="ctr"/>
        <c:lblOffset val="100"/>
        <c:noMultiLvlLbl val="0"/>
      </c:catAx>
      <c:valAx>
        <c:axId val="1580930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Weed Control Efficiency (WCE)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8100951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91302794905"/>
          <c:y val="0.149354439503352"/>
          <c:w val="0.826053149606299"/>
          <c:h val="0.748242420784358"/>
        </c:manualLayout>
      </c:layout>
      <c:lineChart>
        <c:grouping val="standard"/>
        <c:varyColors val="0"/>
        <c:ser>
          <c:idx val="0"/>
          <c:order val="0"/>
          <c:tx>
            <c:strRef>
              <c:f>Sheet3!$BG$40</c:f>
              <c:strCache>
                <c:ptCount val="1"/>
                <c:pt idx="0">
                  <c:v>T1</c:v>
                </c:pt>
              </c:strCache>
            </c:strRef>
          </c:tx>
          <c:cat>
            <c:strRef>
              <c:f>Sheet3!$BH$39:$BJ$39</c:f>
              <c:strCache>
                <c:ptCount val="3"/>
                <c:pt idx="0">
                  <c:v>Plant height at 25 DAS</c:v>
                </c:pt>
                <c:pt idx="1">
                  <c:v>Plant height at 55 DAS</c:v>
                </c:pt>
                <c:pt idx="2">
                  <c:v>Plant height at harvest</c:v>
                </c:pt>
              </c:strCache>
            </c:strRef>
          </c:cat>
          <c:val>
            <c:numRef>
              <c:f>Sheet3!$BH$40:$BJ$40</c:f>
              <c:numCache>
                <c:formatCode>0</c:formatCode>
                <c:ptCount val="3"/>
                <c:pt idx="0">
                  <c:v>19.93</c:v>
                </c:pt>
                <c:pt idx="1">
                  <c:v>57.37</c:v>
                </c:pt>
                <c:pt idx="2">
                  <c:v>70.0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D1E-415D-AD6D-8DA496FBAF71}"/>
            </c:ext>
          </c:extLst>
        </c:ser>
        <c:ser>
          <c:idx val="1"/>
          <c:order val="1"/>
          <c:tx>
            <c:strRef>
              <c:f>Sheet3!$BG$41</c:f>
              <c:strCache>
                <c:ptCount val="1"/>
                <c:pt idx="0">
                  <c:v>T2</c:v>
                </c:pt>
              </c:strCache>
            </c:strRef>
          </c:tx>
          <c:cat>
            <c:strRef>
              <c:f>Sheet3!$BH$39:$BJ$39</c:f>
              <c:strCache>
                <c:ptCount val="3"/>
                <c:pt idx="0">
                  <c:v>Plant height at 25 DAS</c:v>
                </c:pt>
                <c:pt idx="1">
                  <c:v>Plant height at 55 DAS</c:v>
                </c:pt>
                <c:pt idx="2">
                  <c:v>Plant height at harvest</c:v>
                </c:pt>
              </c:strCache>
            </c:strRef>
          </c:cat>
          <c:val>
            <c:numRef>
              <c:f>Sheet3!$BH$41:$BJ$41</c:f>
              <c:numCache>
                <c:formatCode>0</c:formatCode>
                <c:ptCount val="3"/>
                <c:pt idx="0">
                  <c:v>29.1</c:v>
                </c:pt>
                <c:pt idx="1">
                  <c:v>65.0</c:v>
                </c:pt>
                <c:pt idx="2">
                  <c:v>82.43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D1E-415D-AD6D-8DA496FBAF71}"/>
            </c:ext>
          </c:extLst>
        </c:ser>
        <c:ser>
          <c:idx val="2"/>
          <c:order val="2"/>
          <c:tx>
            <c:strRef>
              <c:f>Sheet3!$BG$42</c:f>
              <c:strCache>
                <c:ptCount val="1"/>
                <c:pt idx="0">
                  <c:v>T3</c:v>
                </c:pt>
              </c:strCache>
            </c:strRef>
          </c:tx>
          <c:cat>
            <c:strRef>
              <c:f>Sheet3!$BH$39:$BJ$39</c:f>
              <c:strCache>
                <c:ptCount val="3"/>
                <c:pt idx="0">
                  <c:v>Plant height at 25 DAS</c:v>
                </c:pt>
                <c:pt idx="1">
                  <c:v>Plant height at 55 DAS</c:v>
                </c:pt>
                <c:pt idx="2">
                  <c:v>Plant height at harvest</c:v>
                </c:pt>
              </c:strCache>
            </c:strRef>
          </c:cat>
          <c:val>
            <c:numRef>
              <c:f>Sheet3!$BH$42:$BJ$42</c:f>
              <c:numCache>
                <c:formatCode>0</c:formatCode>
                <c:ptCount val="3"/>
                <c:pt idx="0">
                  <c:v>21.33000000000001</c:v>
                </c:pt>
                <c:pt idx="1">
                  <c:v>48.17</c:v>
                </c:pt>
                <c:pt idx="2">
                  <c:v>72.9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D1E-415D-AD6D-8DA496FBAF71}"/>
            </c:ext>
          </c:extLst>
        </c:ser>
        <c:ser>
          <c:idx val="3"/>
          <c:order val="3"/>
          <c:tx>
            <c:strRef>
              <c:f>Sheet3!$BG$43</c:f>
              <c:strCache>
                <c:ptCount val="1"/>
                <c:pt idx="0">
                  <c:v>T4</c:v>
                </c:pt>
              </c:strCache>
            </c:strRef>
          </c:tx>
          <c:cat>
            <c:strRef>
              <c:f>Sheet3!$BH$39:$BJ$39</c:f>
              <c:strCache>
                <c:ptCount val="3"/>
                <c:pt idx="0">
                  <c:v>Plant height at 25 DAS</c:v>
                </c:pt>
                <c:pt idx="1">
                  <c:v>Plant height at 55 DAS</c:v>
                </c:pt>
                <c:pt idx="2">
                  <c:v>Plant height at harvest</c:v>
                </c:pt>
              </c:strCache>
            </c:strRef>
          </c:cat>
          <c:val>
            <c:numRef>
              <c:f>Sheet3!$BH$43:$BJ$43</c:f>
              <c:numCache>
                <c:formatCode>0</c:formatCode>
                <c:ptCount val="3"/>
                <c:pt idx="0">
                  <c:v>22.27</c:v>
                </c:pt>
                <c:pt idx="1">
                  <c:v>57.8</c:v>
                </c:pt>
                <c:pt idx="2">
                  <c:v>74.53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D1E-415D-AD6D-8DA496FBAF71}"/>
            </c:ext>
          </c:extLst>
        </c:ser>
        <c:ser>
          <c:idx val="4"/>
          <c:order val="4"/>
          <c:tx>
            <c:strRef>
              <c:f>Sheet3!$BG$44</c:f>
              <c:strCache>
                <c:ptCount val="1"/>
                <c:pt idx="0">
                  <c:v>T5</c:v>
                </c:pt>
              </c:strCache>
            </c:strRef>
          </c:tx>
          <c:cat>
            <c:strRef>
              <c:f>Sheet3!$BH$39:$BJ$39</c:f>
              <c:strCache>
                <c:ptCount val="3"/>
                <c:pt idx="0">
                  <c:v>Plant height at 25 DAS</c:v>
                </c:pt>
                <c:pt idx="1">
                  <c:v>Plant height at 55 DAS</c:v>
                </c:pt>
                <c:pt idx="2">
                  <c:v>Plant height at harvest</c:v>
                </c:pt>
              </c:strCache>
            </c:strRef>
          </c:cat>
          <c:val>
            <c:numRef>
              <c:f>Sheet3!$BH$44:$BJ$44</c:f>
              <c:numCache>
                <c:formatCode>0</c:formatCode>
                <c:ptCount val="3"/>
                <c:pt idx="0">
                  <c:v>20.57</c:v>
                </c:pt>
                <c:pt idx="1">
                  <c:v>55.8</c:v>
                </c:pt>
                <c:pt idx="2">
                  <c:v>77.07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D1E-415D-AD6D-8DA496FBAF71}"/>
            </c:ext>
          </c:extLst>
        </c:ser>
        <c:ser>
          <c:idx val="5"/>
          <c:order val="5"/>
          <c:tx>
            <c:strRef>
              <c:f>Sheet3!$BG$45</c:f>
              <c:strCache>
                <c:ptCount val="1"/>
                <c:pt idx="0">
                  <c:v>T6</c:v>
                </c:pt>
              </c:strCache>
            </c:strRef>
          </c:tx>
          <c:cat>
            <c:strRef>
              <c:f>Sheet3!$BH$39:$BJ$39</c:f>
              <c:strCache>
                <c:ptCount val="3"/>
                <c:pt idx="0">
                  <c:v>Plant height at 25 DAS</c:v>
                </c:pt>
                <c:pt idx="1">
                  <c:v>Plant height at 55 DAS</c:v>
                </c:pt>
                <c:pt idx="2">
                  <c:v>Plant height at harvest</c:v>
                </c:pt>
              </c:strCache>
            </c:strRef>
          </c:cat>
          <c:val>
            <c:numRef>
              <c:f>Sheet3!$BH$45:$BJ$45</c:f>
              <c:numCache>
                <c:formatCode>0</c:formatCode>
                <c:ptCount val="3"/>
                <c:pt idx="0">
                  <c:v>28.9</c:v>
                </c:pt>
                <c:pt idx="1">
                  <c:v>63.07</c:v>
                </c:pt>
                <c:pt idx="2">
                  <c:v>65.4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D1E-415D-AD6D-8DA496FBAF71}"/>
            </c:ext>
          </c:extLst>
        </c:ser>
        <c:ser>
          <c:idx val="6"/>
          <c:order val="6"/>
          <c:tx>
            <c:strRef>
              <c:f>Sheet3!$BG$46</c:f>
              <c:strCache>
                <c:ptCount val="1"/>
                <c:pt idx="0">
                  <c:v>T7</c:v>
                </c:pt>
              </c:strCache>
            </c:strRef>
          </c:tx>
          <c:cat>
            <c:strRef>
              <c:f>Sheet3!$BH$39:$BJ$39</c:f>
              <c:strCache>
                <c:ptCount val="3"/>
                <c:pt idx="0">
                  <c:v>Plant height at 25 DAS</c:v>
                </c:pt>
                <c:pt idx="1">
                  <c:v>Plant height at 55 DAS</c:v>
                </c:pt>
                <c:pt idx="2">
                  <c:v>Plant height at harvest</c:v>
                </c:pt>
              </c:strCache>
            </c:strRef>
          </c:cat>
          <c:val>
            <c:numRef>
              <c:f>Sheet3!$BH$46:$BJ$46</c:f>
              <c:numCache>
                <c:formatCode>0</c:formatCode>
                <c:ptCount val="3"/>
                <c:pt idx="0">
                  <c:v>5.233</c:v>
                </c:pt>
                <c:pt idx="1">
                  <c:v>13.83</c:v>
                </c:pt>
                <c:pt idx="2">
                  <c:v>17.5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D1E-415D-AD6D-8DA496FBAF71}"/>
            </c:ext>
          </c:extLst>
        </c:ser>
        <c:ser>
          <c:idx val="7"/>
          <c:order val="7"/>
          <c:tx>
            <c:strRef>
              <c:f>Sheet3!$BG$47</c:f>
              <c:strCache>
                <c:ptCount val="1"/>
                <c:pt idx="0">
                  <c:v>T8</c:v>
                </c:pt>
              </c:strCache>
            </c:strRef>
          </c:tx>
          <c:cat>
            <c:strRef>
              <c:f>Sheet3!$BH$39:$BJ$39</c:f>
              <c:strCache>
                <c:ptCount val="3"/>
                <c:pt idx="0">
                  <c:v>Plant height at 25 DAS</c:v>
                </c:pt>
                <c:pt idx="1">
                  <c:v>Plant height at 55 DAS</c:v>
                </c:pt>
                <c:pt idx="2">
                  <c:v>Plant height at harvest</c:v>
                </c:pt>
              </c:strCache>
            </c:strRef>
          </c:cat>
          <c:val>
            <c:numRef>
              <c:f>Sheet3!$BH$47:$BJ$47</c:f>
              <c:numCache>
                <c:formatCode>0</c:formatCode>
                <c:ptCount val="3"/>
                <c:pt idx="0">
                  <c:v>22.9</c:v>
                </c:pt>
                <c:pt idx="1">
                  <c:v>45.9</c:v>
                </c:pt>
                <c:pt idx="2">
                  <c:v>83.27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D1E-415D-AD6D-8DA496FBAF71}"/>
            </c:ext>
          </c:extLst>
        </c:ser>
        <c:ser>
          <c:idx val="8"/>
          <c:order val="8"/>
          <c:tx>
            <c:strRef>
              <c:f>Sheet3!$BG$48</c:f>
              <c:strCache>
                <c:ptCount val="1"/>
                <c:pt idx="0">
                  <c:v>T9</c:v>
                </c:pt>
              </c:strCache>
            </c:strRef>
          </c:tx>
          <c:cat>
            <c:strRef>
              <c:f>Sheet3!$BH$39:$BJ$39</c:f>
              <c:strCache>
                <c:ptCount val="3"/>
                <c:pt idx="0">
                  <c:v>Plant height at 25 DAS</c:v>
                </c:pt>
                <c:pt idx="1">
                  <c:v>Plant height at 55 DAS</c:v>
                </c:pt>
                <c:pt idx="2">
                  <c:v>Plant height at harvest</c:v>
                </c:pt>
              </c:strCache>
            </c:strRef>
          </c:cat>
          <c:val>
            <c:numRef>
              <c:f>Sheet3!$BH$48:$BJ$48</c:f>
              <c:numCache>
                <c:formatCode>0</c:formatCode>
                <c:ptCount val="3"/>
                <c:pt idx="0">
                  <c:v>21.2</c:v>
                </c:pt>
                <c:pt idx="1">
                  <c:v>45.93</c:v>
                </c:pt>
                <c:pt idx="2">
                  <c:v>82.13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D1E-415D-AD6D-8DA496FBAF71}"/>
            </c:ext>
          </c:extLst>
        </c:ser>
        <c:ser>
          <c:idx val="9"/>
          <c:order val="9"/>
          <c:tx>
            <c:strRef>
              <c:f>Sheet3!$BG$49</c:f>
              <c:strCache>
                <c:ptCount val="1"/>
                <c:pt idx="0">
                  <c:v>T10</c:v>
                </c:pt>
              </c:strCache>
            </c:strRef>
          </c:tx>
          <c:cat>
            <c:strRef>
              <c:f>Sheet3!$BH$39:$BJ$39</c:f>
              <c:strCache>
                <c:ptCount val="3"/>
                <c:pt idx="0">
                  <c:v>Plant height at 25 DAS</c:v>
                </c:pt>
                <c:pt idx="1">
                  <c:v>Plant height at 55 DAS</c:v>
                </c:pt>
                <c:pt idx="2">
                  <c:v>Plant height at harvest</c:v>
                </c:pt>
              </c:strCache>
            </c:strRef>
          </c:cat>
          <c:val>
            <c:numRef>
              <c:f>Sheet3!$BH$49:$BJ$49</c:f>
              <c:numCache>
                <c:formatCode>0</c:formatCode>
                <c:ptCount val="3"/>
                <c:pt idx="0">
                  <c:v>17.43</c:v>
                </c:pt>
                <c:pt idx="1">
                  <c:v>44.63</c:v>
                </c:pt>
                <c:pt idx="2">
                  <c:v>82.6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D1E-415D-AD6D-8DA496FBA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157864"/>
        <c:axId val="2111181176"/>
      </c:lineChart>
      <c:catAx>
        <c:axId val="2111157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11181176"/>
        <c:crosses val="autoZero"/>
        <c:auto val="1"/>
        <c:lblAlgn val="ctr"/>
        <c:lblOffset val="100"/>
        <c:noMultiLvlLbl val="0"/>
      </c:catAx>
      <c:valAx>
        <c:axId val="2111181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r>
                  <a:rPr lang="en-US" sz="1800">
                    <a:latin typeface="Arial" pitchFamily="34" charset="0"/>
                    <a:cs typeface="Arial" pitchFamily="34" charset="0"/>
                  </a:rPr>
                  <a:t>Plant height (cm)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11157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9062117235346"/>
          <c:y val="0.0277777777777779"/>
          <c:w val="0.580914615402805"/>
          <c:h val="0.10030475357247"/>
        </c:manualLayout>
      </c:layout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Sheet4!$C$45</c:f>
              <c:strCache>
                <c:ptCount val="1"/>
                <c:pt idx="0">
                  <c:v>Weed abundance at 60 DAS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c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F2-431A-ACD7-A2D7A5A89EF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bc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F2-431A-ACD7-A2D7A5A89EFD}"/>
                </c:ext>
              </c:extLst>
            </c:dLbl>
            <c:dLbl>
              <c:idx val="2"/>
              <c:layout>
                <c:manualLayout>
                  <c:x val="-0.00323624595469256"/>
                  <c:y val="0.0486994258431124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d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F2-431A-ACD7-A2D7A5A89E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b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F2-431A-ACD7-A2D7A5A89EFD}"/>
                </c:ext>
              </c:extLst>
            </c:dLbl>
            <c:dLbl>
              <c:idx val="4"/>
              <c:layout>
                <c:manualLayout>
                  <c:x val="0.00323624595469256"/>
                  <c:y val="0.0402258471864785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d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F2-431A-ACD7-A2D7A5A89EFD}"/>
                </c:ext>
              </c:extLst>
            </c:dLbl>
            <c:dLbl>
              <c:idx val="5"/>
              <c:layout>
                <c:manualLayout>
                  <c:x val="0.0"/>
                  <c:y val="0.0568739093653601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d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F2-431A-ACD7-A2D7A5A89EFD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bc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F2-431A-ACD7-A2D7A5A89EF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a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F2-431A-ACD7-A2D7A5A89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Sheet4!$B$46:$B$53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Sheet4!$C$46:$C$53</c:f>
              <c:numCache>
                <c:formatCode>General</c:formatCode>
                <c:ptCount val="8"/>
                <c:pt idx="0">
                  <c:v>236.0</c:v>
                </c:pt>
                <c:pt idx="1">
                  <c:v>302.3</c:v>
                </c:pt>
                <c:pt idx="2">
                  <c:v>44.0</c:v>
                </c:pt>
                <c:pt idx="3">
                  <c:v>346.7</c:v>
                </c:pt>
                <c:pt idx="4">
                  <c:v>25.67</c:v>
                </c:pt>
                <c:pt idx="5">
                  <c:v>57.67</c:v>
                </c:pt>
                <c:pt idx="6">
                  <c:v>271.0</c:v>
                </c:pt>
                <c:pt idx="7">
                  <c:v>1005.0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3F2-431A-ACD7-A2D7A5A89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344584"/>
        <c:axId val="2128351832"/>
      </c:barChart>
      <c:lineChart>
        <c:grouping val="standard"/>
        <c:varyColors val="0"/>
        <c:ser>
          <c:idx val="1"/>
          <c:order val="1"/>
          <c:tx>
            <c:strRef>
              <c:f>Sheet4!$D$45</c:f>
              <c:strCache>
                <c:ptCount val="1"/>
                <c:pt idx="0">
                  <c:v>Weed wt. at 60 DAS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Sheet4!$B$46:$B$53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Sheet4!$D$46:$D$53</c:f>
              <c:numCache>
                <c:formatCode>General</c:formatCode>
                <c:ptCount val="8"/>
                <c:pt idx="0">
                  <c:v>9.267000000000001</c:v>
                </c:pt>
                <c:pt idx="1">
                  <c:v>12.03</c:v>
                </c:pt>
                <c:pt idx="2">
                  <c:v>4.266999999999999</c:v>
                </c:pt>
                <c:pt idx="3">
                  <c:v>14.7</c:v>
                </c:pt>
                <c:pt idx="4">
                  <c:v>2.432999999999999</c:v>
                </c:pt>
                <c:pt idx="5">
                  <c:v>4.433</c:v>
                </c:pt>
                <c:pt idx="6">
                  <c:v>12.53</c:v>
                </c:pt>
                <c:pt idx="7">
                  <c:v>49.6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63F2-431A-ACD7-A2D7A5A89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331576"/>
        <c:axId val="2128334296"/>
      </c:lineChart>
      <c:catAx>
        <c:axId val="2128344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8351832"/>
        <c:crosses val="autoZero"/>
        <c:auto val="1"/>
        <c:lblAlgn val="ctr"/>
        <c:lblOffset val="100"/>
        <c:noMultiLvlLbl val="0"/>
      </c:catAx>
      <c:valAx>
        <c:axId val="2128351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Weed Abundance at 60 DAS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28344584"/>
        <c:crosses val="autoZero"/>
        <c:crossBetween val="between"/>
      </c:valAx>
      <c:valAx>
        <c:axId val="21283342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Weed weight (g) at 60 DAS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28331576"/>
        <c:crosses val="max"/>
        <c:crossBetween val="between"/>
      </c:valAx>
      <c:catAx>
        <c:axId val="2128331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8334296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Sheet4!$B$24</c:f>
              <c:strCache>
                <c:ptCount val="1"/>
                <c:pt idx="0">
                  <c:v>WCE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abc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6C-4444-8C7F-130A8D9850F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bcd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6C-4444-8C7F-130A8D9850F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6C-4444-8C7F-130A8D9850F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6C-4444-8C7F-130A8D9850F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6C-4444-8C7F-130A8D9850F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abc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6C-4444-8C7F-130A8D9850F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6C-4444-8C7F-130A8D9850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Sheet4!$A$25:$A$31</c:f>
              <c:strCache>
                <c:ptCount val="7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</c:strCache>
            </c:strRef>
          </c:cat>
          <c:val>
            <c:numRef>
              <c:f>Sheet4!$B$25:$B$31</c:f>
              <c:numCache>
                <c:formatCode>General</c:formatCode>
                <c:ptCount val="7"/>
                <c:pt idx="0">
                  <c:v>81.41</c:v>
                </c:pt>
                <c:pt idx="1">
                  <c:v>75.73</c:v>
                </c:pt>
                <c:pt idx="2">
                  <c:v>91.35</c:v>
                </c:pt>
                <c:pt idx="3">
                  <c:v>64.29</c:v>
                </c:pt>
                <c:pt idx="4">
                  <c:v>95.11</c:v>
                </c:pt>
                <c:pt idx="5">
                  <c:v>91.12</c:v>
                </c:pt>
                <c:pt idx="6">
                  <c:v>74.87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06C-4444-8C7F-130A8D985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261784"/>
        <c:axId val="2128256168"/>
      </c:barChart>
      <c:catAx>
        <c:axId val="2128261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8256168"/>
        <c:crosses val="autoZero"/>
        <c:auto val="1"/>
        <c:lblAlgn val="ctr"/>
        <c:lblOffset val="100"/>
        <c:noMultiLvlLbl val="0"/>
      </c:catAx>
      <c:valAx>
        <c:axId val="2128256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Weed Control Efficiency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8261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870464721322"/>
          <c:y val="0.167627057292644"/>
          <c:w val="0.804312310225927"/>
          <c:h val="0.667330473616171"/>
        </c:manualLayout>
      </c:layout>
      <c:lineChart>
        <c:grouping val="standar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T1</c:v>
                </c:pt>
              </c:strCache>
            </c:strRef>
          </c:tx>
          <c:cat>
            <c:strRef>
              <c:f>Sheet4!$B$2:$D$2</c:f>
              <c:strCache>
                <c:ptCount val="3"/>
                <c:pt idx="0">
                  <c:v>Seedling Stage</c:v>
                </c:pt>
                <c:pt idx="1">
                  <c:v>Flowering Stage</c:v>
                </c:pt>
                <c:pt idx="2">
                  <c:v>Mature Stage</c:v>
                </c:pt>
              </c:strCache>
            </c:strRef>
          </c:cat>
          <c:val>
            <c:numRef>
              <c:f>Sheet4!$B$3:$D$3</c:f>
              <c:numCache>
                <c:formatCode>General</c:formatCode>
                <c:ptCount val="3"/>
                <c:pt idx="0">
                  <c:v>17.73</c:v>
                </c:pt>
                <c:pt idx="1">
                  <c:v>63.2</c:v>
                </c:pt>
                <c:pt idx="2">
                  <c:v>83.66999999999998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6E-4DF6-A9DE-0D5182E78EC5}"/>
            </c:ext>
          </c:extLst>
        </c:ser>
        <c:ser>
          <c:idx val="1"/>
          <c:order val="1"/>
          <c:tx>
            <c:strRef>
              <c:f>Sheet4!$A$4</c:f>
              <c:strCache>
                <c:ptCount val="1"/>
                <c:pt idx="0">
                  <c:v>T2</c:v>
                </c:pt>
              </c:strCache>
            </c:strRef>
          </c:tx>
          <c:cat>
            <c:strRef>
              <c:f>Sheet4!$B$2:$D$2</c:f>
              <c:strCache>
                <c:ptCount val="3"/>
                <c:pt idx="0">
                  <c:v>Seedling Stage</c:v>
                </c:pt>
                <c:pt idx="1">
                  <c:v>Flowering Stage</c:v>
                </c:pt>
                <c:pt idx="2">
                  <c:v>Mature Stage</c:v>
                </c:pt>
              </c:strCache>
            </c:strRef>
          </c:cat>
          <c:val>
            <c:numRef>
              <c:f>Sheet4!$B$4:$D$4</c:f>
              <c:numCache>
                <c:formatCode>General</c:formatCode>
                <c:ptCount val="3"/>
                <c:pt idx="0">
                  <c:v>17.23</c:v>
                </c:pt>
                <c:pt idx="1">
                  <c:v>67.37</c:v>
                </c:pt>
                <c:pt idx="2">
                  <c:v>75.27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6E-4DF6-A9DE-0D5182E78EC5}"/>
            </c:ext>
          </c:extLst>
        </c:ser>
        <c:ser>
          <c:idx val="2"/>
          <c:order val="2"/>
          <c:tx>
            <c:strRef>
              <c:f>Sheet4!$A$5</c:f>
              <c:strCache>
                <c:ptCount val="1"/>
                <c:pt idx="0">
                  <c:v>T3</c:v>
                </c:pt>
              </c:strCache>
            </c:strRef>
          </c:tx>
          <c:cat>
            <c:strRef>
              <c:f>Sheet4!$B$2:$D$2</c:f>
              <c:strCache>
                <c:ptCount val="3"/>
                <c:pt idx="0">
                  <c:v>Seedling Stage</c:v>
                </c:pt>
                <c:pt idx="1">
                  <c:v>Flowering Stage</c:v>
                </c:pt>
                <c:pt idx="2">
                  <c:v>Mature Stage</c:v>
                </c:pt>
              </c:strCache>
            </c:strRef>
          </c:cat>
          <c:val>
            <c:numRef>
              <c:f>Sheet4!$B$5:$D$5</c:f>
              <c:numCache>
                <c:formatCode>General</c:formatCode>
                <c:ptCount val="3"/>
                <c:pt idx="0">
                  <c:v>17.5</c:v>
                </c:pt>
                <c:pt idx="1">
                  <c:v>57.6</c:v>
                </c:pt>
                <c:pt idx="2">
                  <c:v>77.47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B6E-4DF6-A9DE-0D5182E78EC5}"/>
            </c:ext>
          </c:extLst>
        </c:ser>
        <c:ser>
          <c:idx val="3"/>
          <c:order val="3"/>
          <c:tx>
            <c:strRef>
              <c:f>Sheet4!$A$6</c:f>
              <c:strCache>
                <c:ptCount val="1"/>
                <c:pt idx="0">
                  <c:v>T4</c:v>
                </c:pt>
              </c:strCache>
            </c:strRef>
          </c:tx>
          <c:cat>
            <c:strRef>
              <c:f>Sheet4!$B$2:$D$2</c:f>
              <c:strCache>
                <c:ptCount val="3"/>
                <c:pt idx="0">
                  <c:v>Seedling Stage</c:v>
                </c:pt>
                <c:pt idx="1">
                  <c:v>Flowering Stage</c:v>
                </c:pt>
                <c:pt idx="2">
                  <c:v>Mature Stage</c:v>
                </c:pt>
              </c:strCache>
            </c:strRef>
          </c:cat>
          <c:val>
            <c:numRef>
              <c:f>Sheet4!$B$6:$D$6</c:f>
              <c:numCache>
                <c:formatCode>General</c:formatCode>
                <c:ptCount val="3"/>
                <c:pt idx="0">
                  <c:v>17.5</c:v>
                </c:pt>
                <c:pt idx="1">
                  <c:v>64.0</c:v>
                </c:pt>
                <c:pt idx="2">
                  <c:v>79.13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B6E-4DF6-A9DE-0D5182E78EC5}"/>
            </c:ext>
          </c:extLst>
        </c:ser>
        <c:ser>
          <c:idx val="4"/>
          <c:order val="4"/>
          <c:tx>
            <c:strRef>
              <c:f>Sheet4!$A$7</c:f>
              <c:strCache>
                <c:ptCount val="1"/>
                <c:pt idx="0">
                  <c:v>T5</c:v>
                </c:pt>
              </c:strCache>
            </c:strRef>
          </c:tx>
          <c:cat>
            <c:strRef>
              <c:f>Sheet4!$B$2:$D$2</c:f>
              <c:strCache>
                <c:ptCount val="3"/>
                <c:pt idx="0">
                  <c:v>Seedling Stage</c:v>
                </c:pt>
                <c:pt idx="1">
                  <c:v>Flowering Stage</c:v>
                </c:pt>
                <c:pt idx="2">
                  <c:v>Mature Stage</c:v>
                </c:pt>
              </c:strCache>
            </c:strRef>
          </c:cat>
          <c:val>
            <c:numRef>
              <c:f>Sheet4!$B$7:$D$7</c:f>
              <c:numCache>
                <c:formatCode>General</c:formatCode>
                <c:ptCount val="3"/>
                <c:pt idx="0">
                  <c:v>18.53</c:v>
                </c:pt>
                <c:pt idx="1">
                  <c:v>69.16999999999998</c:v>
                </c:pt>
                <c:pt idx="2">
                  <c:v>84.3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B6E-4DF6-A9DE-0D5182E78EC5}"/>
            </c:ext>
          </c:extLst>
        </c:ser>
        <c:ser>
          <c:idx val="5"/>
          <c:order val="5"/>
          <c:tx>
            <c:strRef>
              <c:f>Sheet4!$A$8</c:f>
              <c:strCache>
                <c:ptCount val="1"/>
                <c:pt idx="0">
                  <c:v>T6</c:v>
                </c:pt>
              </c:strCache>
            </c:strRef>
          </c:tx>
          <c:cat>
            <c:strRef>
              <c:f>Sheet4!$B$2:$D$2</c:f>
              <c:strCache>
                <c:ptCount val="3"/>
                <c:pt idx="0">
                  <c:v>Seedling Stage</c:v>
                </c:pt>
                <c:pt idx="1">
                  <c:v>Flowering Stage</c:v>
                </c:pt>
                <c:pt idx="2">
                  <c:v>Mature Stage</c:v>
                </c:pt>
              </c:strCache>
            </c:strRef>
          </c:cat>
          <c:val>
            <c:numRef>
              <c:f>Sheet4!$B$8:$D$8</c:f>
              <c:numCache>
                <c:formatCode>General</c:formatCode>
                <c:ptCount val="3"/>
                <c:pt idx="0">
                  <c:v>18.5</c:v>
                </c:pt>
                <c:pt idx="1">
                  <c:v>68.77</c:v>
                </c:pt>
                <c:pt idx="2">
                  <c:v>85.4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B6E-4DF6-A9DE-0D5182E78EC5}"/>
            </c:ext>
          </c:extLst>
        </c:ser>
        <c:ser>
          <c:idx val="6"/>
          <c:order val="6"/>
          <c:tx>
            <c:strRef>
              <c:f>Sheet4!$A$9</c:f>
              <c:strCache>
                <c:ptCount val="1"/>
                <c:pt idx="0">
                  <c:v>T7</c:v>
                </c:pt>
              </c:strCache>
            </c:strRef>
          </c:tx>
          <c:cat>
            <c:strRef>
              <c:f>Sheet4!$B$2:$D$2</c:f>
              <c:strCache>
                <c:ptCount val="3"/>
                <c:pt idx="0">
                  <c:v>Seedling Stage</c:v>
                </c:pt>
                <c:pt idx="1">
                  <c:v>Flowering Stage</c:v>
                </c:pt>
                <c:pt idx="2">
                  <c:v>Mature Stage</c:v>
                </c:pt>
              </c:strCache>
            </c:strRef>
          </c:cat>
          <c:val>
            <c:numRef>
              <c:f>Sheet4!$B$9:$D$9</c:f>
              <c:numCache>
                <c:formatCode>General</c:formatCode>
                <c:ptCount val="3"/>
                <c:pt idx="0">
                  <c:v>18.37</c:v>
                </c:pt>
                <c:pt idx="1">
                  <c:v>68.93</c:v>
                </c:pt>
                <c:pt idx="2">
                  <c:v>76.93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B6E-4DF6-A9DE-0D5182E78EC5}"/>
            </c:ext>
          </c:extLst>
        </c:ser>
        <c:ser>
          <c:idx val="7"/>
          <c:order val="7"/>
          <c:tx>
            <c:strRef>
              <c:f>Sheet4!$A$10</c:f>
              <c:strCache>
                <c:ptCount val="1"/>
                <c:pt idx="0">
                  <c:v>T8</c:v>
                </c:pt>
              </c:strCache>
            </c:strRef>
          </c:tx>
          <c:cat>
            <c:strRef>
              <c:f>Sheet4!$B$2:$D$2</c:f>
              <c:strCache>
                <c:ptCount val="3"/>
                <c:pt idx="0">
                  <c:v>Seedling Stage</c:v>
                </c:pt>
                <c:pt idx="1">
                  <c:v>Flowering Stage</c:v>
                </c:pt>
                <c:pt idx="2">
                  <c:v>Mature Stage</c:v>
                </c:pt>
              </c:strCache>
            </c:strRef>
          </c:cat>
          <c:val>
            <c:numRef>
              <c:f>Sheet4!$B$10:$D$10</c:f>
              <c:numCache>
                <c:formatCode>General</c:formatCode>
                <c:ptCount val="3"/>
                <c:pt idx="0">
                  <c:v>17.23</c:v>
                </c:pt>
                <c:pt idx="1">
                  <c:v>45.8</c:v>
                </c:pt>
                <c:pt idx="2">
                  <c:v>65.4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B6E-4DF6-A9DE-0D5182E78EC5}"/>
            </c:ext>
          </c:extLst>
        </c:ser>
        <c:ser>
          <c:idx val="8"/>
          <c:order val="8"/>
          <c:tx>
            <c:strRef>
              <c:f>Sheet4!$A$11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1.18</c:v>
                </c:pt>
              </c:numLit>
            </c:plus>
            <c:minus>
              <c:numLit>
                <c:formatCode>General</c:formatCode>
                <c:ptCount val="1"/>
                <c:pt idx="0">
                  <c:v>1.18</c:v>
                </c:pt>
              </c:numLit>
            </c:minus>
          </c:errBars>
          <c:cat>
            <c:strRef>
              <c:f>Sheet4!$B$2:$D$2</c:f>
              <c:strCache>
                <c:ptCount val="3"/>
                <c:pt idx="0">
                  <c:v>Seedling Stage</c:v>
                </c:pt>
                <c:pt idx="1">
                  <c:v>Flowering Stage</c:v>
                </c:pt>
                <c:pt idx="2">
                  <c:v>Mature Stage</c:v>
                </c:pt>
              </c:strCache>
            </c:strRef>
          </c:cat>
          <c:val>
            <c:numRef>
              <c:f>Sheet4!$B$11:$D$11</c:f>
              <c:numCache>
                <c:formatCode>General</c:formatCode>
                <c:ptCount val="3"/>
                <c:pt idx="0">
                  <c:v>100.0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FB6E-4DF6-A9DE-0D5182E78EC5}"/>
            </c:ext>
          </c:extLst>
        </c:ser>
        <c:ser>
          <c:idx val="9"/>
          <c:order val="9"/>
          <c:tx>
            <c:strRef>
              <c:f>Sheet4!$A$12</c:f>
              <c:strCache>
                <c:ptCount val="1"/>
                <c:pt idx="0">
                  <c:v>b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7.430000000000001</c:v>
                </c:pt>
              </c:numLit>
            </c:plus>
            <c:minus>
              <c:numLit>
                <c:formatCode>General</c:formatCode>
                <c:ptCount val="1"/>
                <c:pt idx="0">
                  <c:v>7.430000000000001</c:v>
                </c:pt>
              </c:numLit>
            </c:minus>
          </c:errBars>
          <c:cat>
            <c:strRef>
              <c:f>Sheet4!$B$2:$D$2</c:f>
              <c:strCache>
                <c:ptCount val="3"/>
                <c:pt idx="0">
                  <c:v>Seedling Stage</c:v>
                </c:pt>
                <c:pt idx="1">
                  <c:v>Flowering Stage</c:v>
                </c:pt>
                <c:pt idx="2">
                  <c:v>Mature Stage</c:v>
                </c:pt>
              </c:strCache>
            </c:strRef>
          </c:cat>
          <c:val>
            <c:numRef>
              <c:f>Sheet4!$B$12:$D$12</c:f>
              <c:numCache>
                <c:formatCode>0.00</c:formatCode>
                <c:ptCount val="3"/>
                <c:pt idx="1">
                  <c:v>100.0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B6E-4DF6-A9DE-0D5182E78EC5}"/>
            </c:ext>
          </c:extLst>
        </c:ser>
        <c:ser>
          <c:idx val="10"/>
          <c:order val="10"/>
          <c:tx>
            <c:strRef>
              <c:f>Sheet4!$A$13</c:f>
              <c:strCache>
                <c:ptCount val="1"/>
                <c:pt idx="0">
                  <c:v>c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5.51</c:v>
                </c:pt>
              </c:numLit>
            </c:plus>
            <c:minus>
              <c:numLit>
                <c:formatCode>General</c:formatCode>
                <c:ptCount val="1"/>
                <c:pt idx="0">
                  <c:v>5.51</c:v>
                </c:pt>
              </c:numLit>
            </c:minus>
          </c:errBars>
          <c:cat>
            <c:strRef>
              <c:f>Sheet4!$B$2:$D$2</c:f>
              <c:strCache>
                <c:ptCount val="3"/>
                <c:pt idx="0">
                  <c:v>Seedling Stage</c:v>
                </c:pt>
                <c:pt idx="1">
                  <c:v>Flowering Stage</c:v>
                </c:pt>
                <c:pt idx="2">
                  <c:v>Mature Stage</c:v>
                </c:pt>
              </c:strCache>
            </c:strRef>
          </c:cat>
          <c:val>
            <c:numRef>
              <c:f>Sheet4!$B$13:$D$13</c:f>
              <c:numCache>
                <c:formatCode>General</c:formatCode>
                <c:ptCount val="3"/>
                <c:pt idx="2" formatCode="0.00">
                  <c:v>100.0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FB6E-4DF6-A9DE-0D5182E78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979512"/>
        <c:axId val="2127971976"/>
      </c:lineChart>
      <c:catAx>
        <c:axId val="2127979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Crop stage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971976"/>
        <c:crosses val="autoZero"/>
        <c:auto val="1"/>
        <c:lblAlgn val="ctr"/>
        <c:lblOffset val="100"/>
        <c:noMultiLvlLbl val="0"/>
      </c:catAx>
      <c:valAx>
        <c:axId val="2127971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Plant height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979512"/>
        <c:crosses val="autoZero"/>
        <c:crossBetween val="between"/>
      </c:valAx>
    </c:plotArea>
    <c:legend>
      <c:legendPos val="t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116592815603932"/>
          <c:y val="0.0371229788803378"/>
          <c:w val="0.833828804487675"/>
          <c:h val="0.0820951293385046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994378864531"/>
          <c:y val="0.121159262499595"/>
          <c:w val="0.738234963462619"/>
          <c:h val="0.727663782767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Sheet4!$B$78</c:f>
              <c:strCache>
                <c:ptCount val="1"/>
                <c:pt idx="0">
                  <c:v>No. of plant ha-1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a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9-49A8-B0AA-C5CA668EBAA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/>
                      <a:t>a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E9-49A8-B0AA-C5CA668EBAA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/>
                      <a:t>b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E9-49A8-B0AA-C5CA668EBAA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/>
                      <a:t>ab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E9-49A8-B0AA-C5CA668EBAA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/>
                      <a:t>ab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E9-49A8-B0AA-C5CA668EBAA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/>
                      <a:t>ab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E9-49A8-B0AA-C5CA668EBAA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/>
                      <a:t>ab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E9-49A8-B0AA-C5CA668EBAA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600"/>
                      <a:t>ab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E9-49A8-B0AA-C5CA668EB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Sheet4!$A$79:$A$86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Sheet4!$B$79:$B$86</c:f>
              <c:numCache>
                <c:formatCode>General</c:formatCode>
                <c:ptCount val="8"/>
                <c:pt idx="0">
                  <c:v>24890.0</c:v>
                </c:pt>
                <c:pt idx="1">
                  <c:v>24500.0</c:v>
                </c:pt>
                <c:pt idx="2">
                  <c:v>21750.0</c:v>
                </c:pt>
                <c:pt idx="3">
                  <c:v>24010.0</c:v>
                </c:pt>
                <c:pt idx="4">
                  <c:v>23910.0</c:v>
                </c:pt>
                <c:pt idx="5">
                  <c:v>23420.0</c:v>
                </c:pt>
                <c:pt idx="6">
                  <c:v>23520.0</c:v>
                </c:pt>
                <c:pt idx="7">
                  <c:v>22730.0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E9-49A8-B0AA-C5CA668EB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879000"/>
        <c:axId val="2127872632"/>
      </c:barChart>
      <c:lineChart>
        <c:grouping val="standard"/>
        <c:varyColors val="0"/>
        <c:ser>
          <c:idx val="1"/>
          <c:order val="1"/>
          <c:tx>
            <c:strRef>
              <c:f>Sheet4!$C$78</c:f>
              <c:strCache>
                <c:ptCount val="1"/>
                <c:pt idx="0">
                  <c:v>Sympod plant-1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cat>
            <c:strRef>
              <c:f>Sheet4!$A$79:$A$86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Sheet4!$C$79:$C$86</c:f>
              <c:numCache>
                <c:formatCode>General</c:formatCode>
                <c:ptCount val="8"/>
                <c:pt idx="0">
                  <c:v>12.67</c:v>
                </c:pt>
                <c:pt idx="1">
                  <c:v>12.8</c:v>
                </c:pt>
                <c:pt idx="2">
                  <c:v>14.47</c:v>
                </c:pt>
                <c:pt idx="3">
                  <c:v>11.83</c:v>
                </c:pt>
                <c:pt idx="4">
                  <c:v>13.4</c:v>
                </c:pt>
                <c:pt idx="5">
                  <c:v>12.9</c:v>
                </c:pt>
                <c:pt idx="6">
                  <c:v>11.97</c:v>
                </c:pt>
                <c:pt idx="7">
                  <c:v>11.6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CE9-49A8-B0AA-C5CA668EBAA2}"/>
            </c:ext>
          </c:extLst>
        </c:ser>
        <c:ser>
          <c:idx val="2"/>
          <c:order val="2"/>
          <c:tx>
            <c:strRef>
              <c:f>Sheet4!$D$78</c:f>
              <c:strCache>
                <c:ptCount val="1"/>
                <c:pt idx="0">
                  <c:v>Monopod Plant-1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strRef>
              <c:f>Sheet4!$A$79:$A$86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Sheet4!$D$79:$D$86</c:f>
              <c:numCache>
                <c:formatCode>General</c:formatCode>
                <c:ptCount val="8"/>
                <c:pt idx="0">
                  <c:v>0.7</c:v>
                </c:pt>
                <c:pt idx="1">
                  <c:v>0.7</c:v>
                </c:pt>
                <c:pt idx="2">
                  <c:v>0.83</c:v>
                </c:pt>
                <c:pt idx="3">
                  <c:v>0.63</c:v>
                </c:pt>
                <c:pt idx="4">
                  <c:v>0.53</c:v>
                </c:pt>
                <c:pt idx="5">
                  <c:v>0.8</c:v>
                </c:pt>
                <c:pt idx="6">
                  <c:v>0.63</c:v>
                </c:pt>
                <c:pt idx="7">
                  <c:v>0.43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5CE9-49A8-B0AA-C5CA668EB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854984"/>
        <c:axId val="2127864760"/>
      </c:lineChart>
      <c:catAx>
        <c:axId val="2127879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Treatment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872632"/>
        <c:crosses val="autoZero"/>
        <c:auto val="1"/>
        <c:lblAlgn val="ctr"/>
        <c:lblOffset val="100"/>
        <c:noMultiLvlLbl val="0"/>
      </c:catAx>
      <c:valAx>
        <c:axId val="2127872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Plant number per ha</a:t>
                </a:r>
              </a:p>
            </c:rich>
          </c:tx>
          <c:layout>
            <c:manualLayout>
              <c:xMode val="edge"/>
              <c:yMode val="edge"/>
              <c:x val="0.0086493664161667"/>
              <c:y val="0.2755782779722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879000"/>
        <c:crosses val="autoZero"/>
        <c:crossBetween val="between"/>
      </c:valAx>
      <c:valAx>
        <c:axId val="21278647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Sympod and Monopod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27854984"/>
        <c:crosses val="max"/>
        <c:crossBetween val="between"/>
      </c:valAx>
      <c:catAx>
        <c:axId val="2127854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786476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05"/>
          <c:y val="0.0149253731343284"/>
          <c:w val="0.93074433656958"/>
          <c:h val="0.0644499941238688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95955619184"/>
          <c:y val="0.141894263217098"/>
          <c:w val="0.767232402767836"/>
          <c:h val="0.698990813648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Sheet4!$B$59:$B$60</c:f>
              <c:strCache>
                <c:ptCount val="1"/>
                <c:pt idx="0">
                  <c:v>Seed Cotton Yield  (kg ha-1)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abc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C4-407B-844F-6CDF26023A1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/>
                      <a:t>abc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C4-407B-844F-6CDF26023A1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/>
                      <a:t>bc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C4-407B-844F-6CDF26023A1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/>
                      <a:t>c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C4-407B-844F-6CDF26023A1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/>
                      <a:t>a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C4-407B-844F-6CDF26023A1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/>
                      <a:t>ab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C4-407B-844F-6CDF26023A1B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/>
                      <a:t>bc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C4-407B-844F-6CDF26023A1B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600"/>
                      <a:t>d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C4-407B-844F-6CDF26023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Sheet4!$A$61:$A$68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Sheet4!$B$61:$B$68</c:f>
              <c:numCache>
                <c:formatCode>General</c:formatCode>
                <c:ptCount val="8"/>
                <c:pt idx="0">
                  <c:v>2075.0</c:v>
                </c:pt>
                <c:pt idx="1">
                  <c:v>2187.0</c:v>
                </c:pt>
                <c:pt idx="2">
                  <c:v>1938.0</c:v>
                </c:pt>
                <c:pt idx="3">
                  <c:v>1750.0</c:v>
                </c:pt>
                <c:pt idx="4">
                  <c:v>2463.0</c:v>
                </c:pt>
                <c:pt idx="5">
                  <c:v>2250.0</c:v>
                </c:pt>
                <c:pt idx="6">
                  <c:v>1797.0</c:v>
                </c:pt>
                <c:pt idx="7">
                  <c:v>1056.0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9C4-407B-844F-6CDF26023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780488"/>
        <c:axId val="2127774456"/>
      </c:barChart>
      <c:lineChart>
        <c:grouping val="standard"/>
        <c:varyColors val="0"/>
        <c:ser>
          <c:idx val="1"/>
          <c:order val="1"/>
          <c:tx>
            <c:strRef>
              <c:f>Sheet4!$C$59:$C$60</c:f>
              <c:strCache>
                <c:ptCount val="1"/>
                <c:pt idx="0">
                  <c:v>No. of bolls plant-1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Sheet4!$A$61:$A$68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Sheet4!$C$61:$C$68</c:f>
              <c:numCache>
                <c:formatCode>General</c:formatCode>
                <c:ptCount val="8"/>
                <c:pt idx="0">
                  <c:v>18.03</c:v>
                </c:pt>
                <c:pt idx="1">
                  <c:v>21.73</c:v>
                </c:pt>
                <c:pt idx="2">
                  <c:v>19.47</c:v>
                </c:pt>
                <c:pt idx="3">
                  <c:v>20.23</c:v>
                </c:pt>
                <c:pt idx="4">
                  <c:v>21.87</c:v>
                </c:pt>
                <c:pt idx="5">
                  <c:v>21.17</c:v>
                </c:pt>
                <c:pt idx="6">
                  <c:v>17.5</c:v>
                </c:pt>
                <c:pt idx="7">
                  <c:v>12.27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9C4-407B-844F-6CDF26023A1B}"/>
            </c:ext>
          </c:extLst>
        </c:ser>
        <c:ser>
          <c:idx val="2"/>
          <c:order val="2"/>
          <c:tx>
            <c:strRef>
              <c:f>Sheet4!$D$59:$D$60</c:f>
              <c:strCache>
                <c:ptCount val="1"/>
                <c:pt idx="0">
                  <c:v>Single boll weight (g)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strRef>
              <c:f>Sheet4!$A$61:$A$68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Sheet4!$D$61:$D$68</c:f>
              <c:numCache>
                <c:formatCode>General</c:formatCode>
                <c:ptCount val="8"/>
                <c:pt idx="0">
                  <c:v>5.77</c:v>
                </c:pt>
                <c:pt idx="1">
                  <c:v>5.8</c:v>
                </c:pt>
                <c:pt idx="2">
                  <c:v>5.67</c:v>
                </c:pt>
                <c:pt idx="3">
                  <c:v>5.47</c:v>
                </c:pt>
                <c:pt idx="4">
                  <c:v>6.07</c:v>
                </c:pt>
                <c:pt idx="5">
                  <c:v>5.77</c:v>
                </c:pt>
                <c:pt idx="6">
                  <c:v>5.7</c:v>
                </c:pt>
                <c:pt idx="7">
                  <c:v>5.37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9C4-407B-844F-6CDF26023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749448"/>
        <c:axId val="2127769576"/>
      </c:lineChart>
      <c:catAx>
        <c:axId val="2127780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774456"/>
        <c:crosses val="autoZero"/>
        <c:auto val="1"/>
        <c:lblAlgn val="ctr"/>
        <c:lblOffset val="100"/>
        <c:noMultiLvlLbl val="0"/>
      </c:catAx>
      <c:valAx>
        <c:axId val="2127774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Seed cotton yield (kg ha</a:t>
                </a:r>
                <a:r>
                  <a:rPr lang="en-US" baseline="30000" dirty="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0606060606060606"/>
              <c:y val="0.2234103862017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780488"/>
        <c:crosses val="autoZero"/>
        <c:crossBetween val="between"/>
      </c:valAx>
      <c:valAx>
        <c:axId val="21277695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Boll number and single boll weight (g)</a:t>
                </a:r>
              </a:p>
            </c:rich>
          </c:tx>
          <c:layout>
            <c:manualLayout>
              <c:xMode val="edge"/>
              <c:yMode val="edge"/>
              <c:x val="0.952866857551897"/>
              <c:y val="0.1450920509936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27749448"/>
        <c:crosses val="max"/>
        <c:crossBetween val="between"/>
      </c:valAx>
      <c:catAx>
        <c:axId val="2127749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7769576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0316901694106419"/>
          <c:y val="0.0142857142857143"/>
          <c:w val="0.950850187844166"/>
          <c:h val="0.0856456692913386"/>
        </c:manualLayout>
      </c:layout>
      <c:overlay val="0"/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575360602049"/>
          <c:y val="0.0361533272179757"/>
          <c:w val="0.798651778041019"/>
          <c:h val="0.77585572371415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tx1"/>
              </a:solidFill>
              <a:ln cap="rnd"/>
            </c:spPr>
          </c:marker>
          <c:trendline>
            <c:spPr>
              <a:ln w="28575">
                <a:solidFill>
                  <a:srgbClr val="FF0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0519347305851474"/>
                  <c:y val="0.0800689275542685"/>
                </c:manualLayout>
              </c:layout>
              <c:numFmt formatCode="General" sourceLinked="0"/>
            </c:trendlineLbl>
          </c:trendline>
          <c:xVal>
            <c:numRef>
              <c:f>Sheet4!$B$96:$B$103</c:f>
              <c:numCache>
                <c:formatCode>General</c:formatCode>
                <c:ptCount val="8"/>
                <c:pt idx="0">
                  <c:v>236.0</c:v>
                </c:pt>
                <c:pt idx="1">
                  <c:v>302.3</c:v>
                </c:pt>
                <c:pt idx="2">
                  <c:v>44.0</c:v>
                </c:pt>
                <c:pt idx="3">
                  <c:v>346.7</c:v>
                </c:pt>
                <c:pt idx="4">
                  <c:v>25.67</c:v>
                </c:pt>
                <c:pt idx="5">
                  <c:v>57.67</c:v>
                </c:pt>
                <c:pt idx="6">
                  <c:v>271.0</c:v>
                </c:pt>
                <c:pt idx="7">
                  <c:v>1005.0</c:v>
                </c:pt>
              </c:numCache>
            </c:numRef>
          </c:xVal>
          <c:yVal>
            <c:numRef>
              <c:f>Sheet4!$C$96:$C$103</c:f>
              <c:numCache>
                <c:formatCode>General</c:formatCode>
                <c:ptCount val="8"/>
                <c:pt idx="0">
                  <c:v>2075.0</c:v>
                </c:pt>
                <c:pt idx="1">
                  <c:v>2187.0</c:v>
                </c:pt>
                <c:pt idx="2">
                  <c:v>1938.0</c:v>
                </c:pt>
                <c:pt idx="3">
                  <c:v>1750.0</c:v>
                </c:pt>
                <c:pt idx="4">
                  <c:v>2463.0</c:v>
                </c:pt>
                <c:pt idx="5">
                  <c:v>2250.0</c:v>
                </c:pt>
                <c:pt idx="6">
                  <c:v>1797.0</c:v>
                </c:pt>
                <c:pt idx="7">
                  <c:v>1056.0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67-4437-8E11-A819DAD36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7731864"/>
        <c:axId val="2127724104"/>
      </c:scatterChart>
      <c:valAx>
        <c:axId val="2127731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Weed abundance at 60 DAS</a:t>
                </a:r>
              </a:p>
            </c:rich>
          </c:tx>
          <c:layout>
            <c:manualLayout>
              <c:xMode val="edge"/>
              <c:yMode val="edge"/>
              <c:x val="0.397112164076835"/>
              <c:y val="0.9113526738649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724104"/>
        <c:crosses val="autoZero"/>
        <c:crossBetween val="midCat"/>
      </c:valAx>
      <c:valAx>
        <c:axId val="2127724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Seed cotton yield (kg ha-1)</a:t>
                </a:r>
              </a:p>
            </c:rich>
          </c:tx>
          <c:layout>
            <c:manualLayout>
              <c:xMode val="edge"/>
              <c:yMode val="edge"/>
              <c:x val="0.023598820058997"/>
              <c:y val="0.1680485815267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77318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F3EC-4BBC-4282-B852-93F9A11F0EA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C7B6-8924-48DE-BEBF-03FAF2FEB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37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30C657-32C7-4AB5-8328-25CF666B1E99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9E983E-83C1-4FF9-B689-DA384F23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7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983E-83C1-4FF9-B689-DA384F23F5E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jpe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200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86592"/>
              </p:ext>
            </p:extLst>
          </p:nvPr>
        </p:nvGraphicFramePr>
        <p:xfrm>
          <a:off x="0" y="0"/>
          <a:ext cx="9144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Meeting of the ICAC Inter-Regional Cooperative Research Network on Cotton for the Mediterranean and Middle East Regions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90600" cy="914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800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b="1" kern="0" dirty="0">
                <a:solidFill>
                  <a:srgbClr val="000000"/>
                </a:solidFill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Md. </a:t>
            </a:r>
            <a:r>
              <a:rPr lang="en-US" sz="20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Fakhre</a:t>
            </a: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Ibne</a:t>
            </a: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Tabib</a:t>
            </a: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PhD</a:t>
            </a:r>
          </a:p>
          <a:p>
            <a:pPr lvl="0" algn="ctr"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Deputy Director</a:t>
            </a:r>
          </a:p>
        </p:txBody>
      </p:sp>
      <p:pic>
        <p:nvPicPr>
          <p:cNvPr id="9" name="Picture 2" descr="C:\Users\Kamrul\Desktop\Bt cotton\cdb_bd_programs_projects_aan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86400"/>
            <a:ext cx="91598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escription: Logo-Natural-Fibers-EN_black_text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2344"/>
            <a:ext cx="1295400" cy="100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:\Research-herbicide\Herbicide_2014\IMG_20141122_084957782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20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3200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1981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46" y="47244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295400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EVALUATION OF DIFFERENT WEED CONTROL METHODS IN COTTON FIELD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1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981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Efficacy of Different Herbicides Over Manual Weeding in Controlling Cotton Weed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latin typeface="Arial" pitchFamily="34" charset="0"/>
                <a:cs typeface="Arial" pitchFamily="34" charset="0"/>
              </a:rPr>
              <a:t>Experiment-1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1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Arial" pitchFamily="34" charset="0"/>
                <a:cs typeface="Arial" pitchFamily="34" charset="0"/>
              </a:rPr>
              <a:t>METHODS AND MATERIALS</a:t>
            </a:r>
            <a:endParaRPr lang="en-US" sz="28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55111"/>
              </p:ext>
            </p:extLst>
          </p:nvPr>
        </p:nvGraphicFramePr>
        <p:xfrm>
          <a:off x="381000" y="1070483"/>
          <a:ext cx="8534400" cy="5025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6205"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Design : RCBD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No. of replication: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Treatments: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20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Weedy control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20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Hand weeding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Glyphosate @ 3.5 L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 DBS of cotton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Paraquat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@ 2.8 L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 DBS of cotton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Glyphosate @ 3.5 L+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Paraquat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@ 2.8 L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 DBS of cotton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Orthosulfamuron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@ 0.15 g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 DAS of cotton (Protective spray)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Indazifalam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@ 0.15 L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 DBS of cotton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1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Phenoxyprop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-P-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Ethyle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@ 0.75 L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 DAS of cotton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(Protective spray)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Cyhalophob-butayl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@ 1.0 L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 DAS of cotton (protective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spray)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4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Bispyribac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sodium@ 0.15 g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 DAS of cotton(protective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spray)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620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Date of sowing: 01 September, 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20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Cotton variety : CB-9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26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315200" y="4038600"/>
            <a:ext cx="914400" cy="400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T6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1" y="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962400" y="17526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T2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9718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990600" y="17526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T1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9718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62000" y="62484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T7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7162800" y="17526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T3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1" y="2438400"/>
            <a:ext cx="303393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38200" y="40386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T4</a:t>
            </a:r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7244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4038600" y="62484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T8</a:t>
            </a: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724399"/>
            <a:ext cx="2971800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7239000" y="63246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T9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14800" y="40386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T5</a:t>
            </a:r>
          </a:p>
        </p:txBody>
      </p:sp>
    </p:spTree>
    <p:extLst>
      <p:ext uri="{BB962C8B-B14F-4D97-AF65-F5344CB8AC3E}">
        <p14:creationId xmlns:p14="http://schemas.microsoft.com/office/powerpoint/2010/main" val="159145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71600"/>
            <a:ext cx="86106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RESULTS 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16009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638800"/>
            <a:ext cx="8077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 1.1: Weed abundance as influenced by different herbicide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application and manual weed control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93795281"/>
              </p:ext>
            </p:extLst>
          </p:nvPr>
        </p:nvGraphicFramePr>
        <p:xfrm>
          <a:off x="304800" y="304800"/>
          <a:ext cx="861059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783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59608694"/>
              </p:ext>
            </p:extLst>
          </p:nvPr>
        </p:nvGraphicFramePr>
        <p:xfrm>
          <a:off x="609600" y="457200"/>
          <a:ext cx="80010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5486400"/>
            <a:ext cx="8077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Fig. 1.2: Weed control efficiency of different herbicides and 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manual weeding</a:t>
            </a:r>
          </a:p>
        </p:txBody>
      </p:sp>
    </p:spTree>
    <p:extLst>
      <p:ext uri="{BB962C8B-B14F-4D97-AF65-F5344CB8AC3E}">
        <p14:creationId xmlns:p14="http://schemas.microsoft.com/office/powerpoint/2010/main" val="82113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71498"/>
              </p:ext>
            </p:extLst>
          </p:nvPr>
        </p:nvGraphicFramePr>
        <p:xfrm>
          <a:off x="228595" y="1447808"/>
          <a:ext cx="8686804" cy="4952992"/>
        </p:xfrm>
        <a:graphic>
          <a:graphicData uri="http://schemas.openxmlformats.org/drawingml/2006/table">
            <a:tbl>
              <a:tblPr/>
              <a:tblGrid>
                <a:gridCol w="1667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9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96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9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75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Treatment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No. of plant/ha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Sympodial</a:t>
                      </a:r>
                      <a:r>
                        <a:rPr lang="en-US" sz="2000" b="1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</a:t>
                      </a: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Monopodial</a:t>
                      </a: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</a:t>
                      </a: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23320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19070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US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21260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17830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LSD </a:t>
                      </a:r>
                      <a:r>
                        <a:rPr lang="en-US" sz="2000" b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0.05</a:t>
                      </a:r>
                      <a:endParaRPr lang="en-US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CV%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228600"/>
            <a:ext cx="8610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 1.1: Plant count and morphological characters of cotton as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influenced by different herbicide application and manual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weeding</a:t>
            </a:r>
          </a:p>
        </p:txBody>
      </p:sp>
    </p:spTree>
    <p:extLst>
      <p:ext uri="{BB962C8B-B14F-4D97-AF65-F5344CB8AC3E}">
        <p14:creationId xmlns:p14="http://schemas.microsoft.com/office/powerpoint/2010/main" val="3508159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562600"/>
            <a:ext cx="8305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 1.3: Plant height of cotton as influenced by different herbicide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application and manual weed control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55459666"/>
              </p:ext>
            </p:extLst>
          </p:nvPr>
        </p:nvGraphicFramePr>
        <p:xfrm>
          <a:off x="304800" y="304800"/>
          <a:ext cx="845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326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58719"/>
              </p:ext>
            </p:extLst>
          </p:nvPr>
        </p:nvGraphicFramePr>
        <p:xfrm>
          <a:off x="304797" y="1495108"/>
          <a:ext cx="8458202" cy="4905692"/>
        </p:xfrm>
        <a:graphic>
          <a:graphicData uri="http://schemas.openxmlformats.org/drawingml/2006/table">
            <a:tbl>
              <a:tblPr/>
              <a:tblGrid>
                <a:gridCol w="2290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0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8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81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8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Treatment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Seed Cotton Yield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Kg</a:t>
                      </a:r>
                      <a:r>
                        <a:rPr lang="en-US" sz="1800" b="1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</a:t>
                      </a:r>
                      <a:r>
                        <a:rPr lang="en-US" sz="1800" b="1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No. of boll</a:t>
                      </a:r>
                      <a:r>
                        <a:rPr lang="en-US" sz="1800" b="1" baseline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plant</a:t>
                      </a:r>
                      <a:r>
                        <a:rPr lang="en-US" sz="1800" b="1" baseline="30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Single boll wt (g)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384.1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1289.0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1207.0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1211.0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144.0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3.633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US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925.9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939.6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3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LSD </a:t>
                      </a:r>
                      <a:r>
                        <a:rPr lang="en-US" sz="1800" b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0.05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173.00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CV%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457200"/>
            <a:ext cx="853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 1.2: Yield and yield components of cotton as influenced  by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different herbicide application and manual weeding</a:t>
            </a:r>
          </a:p>
        </p:txBody>
      </p:sp>
    </p:spTree>
    <p:extLst>
      <p:ext uri="{BB962C8B-B14F-4D97-AF65-F5344CB8AC3E}">
        <p14:creationId xmlns:p14="http://schemas.microsoft.com/office/powerpoint/2010/main" val="256720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14212"/>
              </p:ext>
            </p:extLst>
          </p:nvPr>
        </p:nvGraphicFramePr>
        <p:xfrm>
          <a:off x="380999" y="1219200"/>
          <a:ext cx="8458202" cy="533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1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7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7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1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54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29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Treatment</a:t>
                      </a:r>
                      <a:endParaRPr lang="en-US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Variable cost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(Tk ha</a:t>
                      </a:r>
                      <a:r>
                        <a:rPr lang="en-US" sz="2000" b="1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Gross return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(Tk ha</a:t>
                      </a:r>
                      <a:r>
                        <a:rPr lang="en-US" sz="2000" b="1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Net return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(Tk ha</a:t>
                      </a:r>
                      <a:r>
                        <a:rPr lang="en-US" sz="2000" b="1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BCR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55575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24698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-30877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0.44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68075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82207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14132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1.21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56275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76641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20366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1.36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56135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64104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7969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1.14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56205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77043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20838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1.37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55800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57969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2169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1.04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55875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9172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-46703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0.16</a:t>
                      </a:r>
                      <a:endParaRPr lang="en-US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55950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48537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-7413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0.87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55875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58982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3107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1.06</a:t>
                      </a:r>
                      <a:endParaRPr lang="en-US" sz="2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55800</a:t>
                      </a:r>
                      <a:endParaRPr lang="en-US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59795</a:t>
                      </a:r>
                      <a:endParaRPr lang="en-US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3995</a:t>
                      </a:r>
                      <a:endParaRPr lang="en-US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1.07</a:t>
                      </a:r>
                      <a:endParaRPr lang="en-US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381000"/>
            <a:ext cx="830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 1.3: Economic return as influenced by different herbicide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application and manual  weeding</a:t>
            </a:r>
          </a:p>
        </p:txBody>
      </p:sp>
    </p:spTree>
    <p:extLst>
      <p:ext uri="{BB962C8B-B14F-4D97-AF65-F5344CB8AC3E}">
        <p14:creationId xmlns:p14="http://schemas.microsoft.com/office/powerpoint/2010/main" val="275136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7239000" cy="71596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BANGLADESH COTTON: CURRENT SCENARIO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4664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largest apparel producer in the world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largest cotton fibre consumer in the world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Raw cotton importer in the world with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6.25 million bales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annual requirment-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10.30%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world import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Fibre Imports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from-India, Uzbekistan, USA, Egypt, CIS and some African countries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31.50 billion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 dollar business in 2016 expected creep up to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50 billion dollar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2021</a:t>
            </a:r>
          </a:p>
        </p:txBody>
      </p:sp>
      <p:pic>
        <p:nvPicPr>
          <p:cNvPr id="6" name="Picture 5" descr="420e3b5bd7f15a0a5166e49f3cb8f8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29356"/>
            <a:ext cx="2057400" cy="2057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495300"/>
            <a:ext cx="61722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01406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981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Evaluation of Chemical, Mechanical and Manual Weed Control in Cotton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43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latin typeface="Arial" pitchFamily="34" charset="0"/>
                <a:cs typeface="Arial" pitchFamily="34" charset="0"/>
              </a:rPr>
              <a:t>Experiment-2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80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Arial" pitchFamily="34" charset="0"/>
                <a:cs typeface="Arial" pitchFamily="34" charset="0"/>
              </a:rPr>
              <a:t>METHODS AND MATERIALS</a:t>
            </a:r>
            <a:endParaRPr lang="en-US" sz="28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7198"/>
              </p:ext>
            </p:extLst>
          </p:nvPr>
        </p:nvGraphicFramePr>
        <p:xfrm>
          <a:off x="381000" y="1080960"/>
          <a:ext cx="8534400" cy="531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4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915"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Design : RCBD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04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No. of replication: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04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Treatments: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5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Manual weeding (three hand weeding at 20, 35 and 50 DAS)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7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Mechanical weeding (culturing by power tiller at 20, 35 and 50 DAS)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Post-emergent herbicide (Glyphosate @ 4.7 lit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 at 20 DAS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Pre-emergent herbicide 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Pendimethalin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@) 3.75 lit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 at sowing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9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Pre-emergent 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Pendimethalin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@) 3.75 lit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 at sowing+ Post-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emergent (Glyphosate @ 4.7 lit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 at 35 DAS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9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Post-emergent herbicide (Glyphosate @ 4.7 lit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 at 20 DAS+ 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mechanical weeding at 50 DAS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9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Pre-emergent herbicide 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Pendimethalin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@) 3.75 lit ha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 at sowing+ 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mechanical weeding at 35 DAS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Weedy check (untreated)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04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Date of sowing: 22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July 2014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04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Cotton variety : CB-12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860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72001" cy="3400425"/>
          </a:xfrm>
          <a:prstGeom prst="rect">
            <a:avLst/>
          </a:prstGeom>
        </p:spPr>
      </p:pic>
      <p:pic>
        <p:nvPicPr>
          <p:cNvPr id="6" name="Picture 2" descr="E:\Research-herbicide\Herbicide_2014\IMG_20140917_1100503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460" y="-30481"/>
            <a:ext cx="4574540" cy="34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81150" y="3048002"/>
            <a:ext cx="1371600" cy="35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00424"/>
            <a:ext cx="4572001" cy="3457575"/>
          </a:xfrm>
          <a:prstGeom prst="rect">
            <a:avLst/>
          </a:prstGeom>
        </p:spPr>
      </p:pic>
      <p:pic>
        <p:nvPicPr>
          <p:cNvPr id="9" name="Picture 2" descr="E:\Research-herbicide\Herbicide_2014\IMG_20140917_1058057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3400424"/>
            <a:ext cx="45720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72201" y="3048002"/>
            <a:ext cx="1371600" cy="35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6498909"/>
            <a:ext cx="1371600" cy="35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1" y="6483669"/>
            <a:ext cx="1371600" cy="35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3624704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Research-herbicide\Herbicide_2014\IMG_20140917_1057167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Research-herbicide\Herbicide_2014\IMG_20140917_110021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Research-herbicide\Herbicide_2014\IMG_20140902_1116512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Research-herbicide\Herbicide_2014\IMG_20140917_1059089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200" y="3429000"/>
            <a:ext cx="4622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91471" y="3076577"/>
            <a:ext cx="1371600" cy="35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3076577"/>
            <a:ext cx="1371600" cy="35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6505577"/>
            <a:ext cx="1371600" cy="35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46800" y="6505577"/>
            <a:ext cx="1371600" cy="35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T5</a:t>
            </a:r>
          </a:p>
        </p:txBody>
      </p:sp>
    </p:spTree>
    <p:extLst>
      <p:ext uri="{BB962C8B-B14F-4D97-AF65-F5344CB8AC3E}">
        <p14:creationId xmlns:p14="http://schemas.microsoft.com/office/powerpoint/2010/main" val="1519529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386530"/>
            <a:ext cx="4495800" cy="3471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78" y="0"/>
            <a:ext cx="4663478" cy="3429000"/>
          </a:xfrm>
          <a:prstGeom prst="rect">
            <a:avLst/>
          </a:prstGeom>
        </p:spPr>
      </p:pic>
      <p:pic>
        <p:nvPicPr>
          <p:cNvPr id="4" name="Picture 2" descr="E:\Research-herbicide\Herbicide_2014\IMG_20140917_1057400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340" y="0"/>
            <a:ext cx="45186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38300" y="3013908"/>
            <a:ext cx="1371600" cy="35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T6</a:t>
            </a:r>
          </a:p>
        </p:txBody>
      </p:sp>
      <p:pic>
        <p:nvPicPr>
          <p:cNvPr id="7" name="Picture 2" descr="E:\Research-herbicide\Herbicide_2014\IMG_20140917_1058374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81571"/>
            <a:ext cx="4648200" cy="347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71600" y="6505577"/>
            <a:ext cx="1371600" cy="35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8400" y="6505577"/>
            <a:ext cx="1371600" cy="35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6960" y="3034107"/>
            <a:ext cx="1371600" cy="35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T6</a:t>
            </a:r>
          </a:p>
        </p:txBody>
      </p:sp>
    </p:spTree>
    <p:extLst>
      <p:ext uri="{BB962C8B-B14F-4D97-AF65-F5344CB8AC3E}">
        <p14:creationId xmlns:p14="http://schemas.microsoft.com/office/powerpoint/2010/main" val="1174650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71600"/>
            <a:ext cx="86106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RESULTS 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74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828364"/>
              </p:ext>
            </p:extLst>
          </p:nvPr>
        </p:nvGraphicFramePr>
        <p:xfrm>
          <a:off x="685800" y="762000"/>
          <a:ext cx="78486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5867400"/>
            <a:ext cx="807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Fig. 2.1: Weed abundance and weed weight as influenced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by chemical, mechanical and manual weeding</a:t>
            </a:r>
          </a:p>
        </p:txBody>
      </p:sp>
    </p:spTree>
    <p:extLst>
      <p:ext uri="{BB962C8B-B14F-4D97-AF65-F5344CB8AC3E}">
        <p14:creationId xmlns:p14="http://schemas.microsoft.com/office/powerpoint/2010/main" val="1110127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744329"/>
              </p:ext>
            </p:extLst>
          </p:nvPr>
        </p:nvGraphicFramePr>
        <p:xfrm>
          <a:off x="609600" y="381000"/>
          <a:ext cx="7924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55626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Fig. 2.2: Weed control efficiency of different  chemical, mechanical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and manual weeding</a:t>
            </a:r>
          </a:p>
        </p:txBody>
      </p:sp>
    </p:spTree>
    <p:extLst>
      <p:ext uri="{BB962C8B-B14F-4D97-AF65-F5344CB8AC3E}">
        <p14:creationId xmlns:p14="http://schemas.microsoft.com/office/powerpoint/2010/main" val="4281454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4864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Fig. 2.3: Plant height of cotton as influenced by chemical,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mechanical and manual weeding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991716"/>
              </p:ext>
            </p:extLst>
          </p:nvPr>
        </p:nvGraphicFramePr>
        <p:xfrm>
          <a:off x="685800" y="457200"/>
          <a:ext cx="7772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396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4864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Fig. 2.4: Plant number,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Sympodial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Monopodial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br. as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influenced by chemical, mechanical and manual weeding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583803"/>
              </p:ext>
            </p:extLst>
          </p:nvPr>
        </p:nvGraphicFramePr>
        <p:xfrm>
          <a:off x="685800" y="457200"/>
          <a:ext cx="784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013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457200"/>
            <a:ext cx="6096000" cy="762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COTTON SECTOR IN BANGLADESH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3940"/>
              </p:ext>
            </p:extLst>
          </p:nvPr>
        </p:nvGraphicFramePr>
        <p:xfrm>
          <a:off x="152398" y="1426914"/>
          <a:ext cx="6124512" cy="4897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7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1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531">
                <a:tc rowSpan="2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READYMADE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      GARMENTS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Garments unit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5000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53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5027" marR="85027" marT="42513" marB="42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Total Work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Force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5.5 million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29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latin typeface="Arial" pitchFamily="34" charset="0"/>
                          <a:cs typeface="Arial" pitchFamily="34" charset="0"/>
                        </a:rPr>
                        <a:t>B.</a:t>
                      </a:r>
                      <a:r>
                        <a:rPr lang="en-US" sz="2000" b="1" kern="1200" baseline="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000" b="1" kern="1200" dirty="0">
                          <a:latin typeface="Arial" pitchFamily="34" charset="0"/>
                          <a:cs typeface="Arial" pitchFamily="34" charset="0"/>
                        </a:rPr>
                        <a:t>TEXTILE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Knit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wear industries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1700</a:t>
                      </a:r>
                    </a:p>
                  </a:txBody>
                  <a:tcPr marL="85027" marR="85027" marT="42513" marB="425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53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5027" marR="85027" marT="42513" marB="42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Weaving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mills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1343</a:t>
                      </a:r>
                    </a:p>
                  </a:txBody>
                  <a:tcPr marL="85027" marR="85027" marT="42513" marB="4251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53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5027" marR="85027" marT="42513" marB="42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Hand loom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million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latin typeface="Arial" pitchFamily="34" charset="0"/>
                          <a:cs typeface="Arial" pitchFamily="34" charset="0"/>
                        </a:rPr>
                        <a:t>C.  SPINNING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Spinning mill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407</a:t>
                      </a:r>
                    </a:p>
                  </a:txBody>
                  <a:tcPr marL="85027" marR="85027" marT="42513" marB="4251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531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latin typeface="Arial" pitchFamily="34" charset="0"/>
                          <a:cs typeface="Arial" pitchFamily="34" charset="0"/>
                        </a:rPr>
                        <a:t>D.  GINNING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Ginning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Centres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Private-20, CDB-12</a:t>
                      </a:r>
                    </a:p>
                  </a:txBody>
                  <a:tcPr marL="85027" marR="85027" marT="42513" marB="4251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53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5027" marR="85027" marT="42513" marB="42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Saw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ginning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85027" marR="85027" marT="42513" marB="4251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53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5027" marR="85027" marT="42513" marB="42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Roller ginning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85027" marR="85027" marT="42513" marB="42513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5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latin typeface="Arial" pitchFamily="34" charset="0"/>
                          <a:cs typeface="Arial" pitchFamily="34" charset="0"/>
                        </a:rPr>
                        <a:t>E.  OIL</a:t>
                      </a:r>
                      <a:r>
                        <a:rPr lang="en-US" sz="2000" b="1" kern="1200" baseline="0" dirty="0">
                          <a:latin typeface="Arial" pitchFamily="34" charset="0"/>
                          <a:cs typeface="Arial" pitchFamily="34" charset="0"/>
                        </a:rPr>
                        <a:t> EXTRACTION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Crude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oil expeller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85027" marR="85027" marT="42513" marB="42513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53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5027" marR="85027" marT="42513" marB="425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Oil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refinery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027" marR="85027" marT="42513" marB="4251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85027" marR="85027" marT="42513" marB="42513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6911" y="0"/>
            <a:ext cx="28670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1943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5626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Fig. 2.5: Seed cotton yield, boll number and weight as influenced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by chemical, mechanical and manual weeding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383681"/>
              </p:ext>
            </p:extLst>
          </p:nvPr>
        </p:nvGraphicFramePr>
        <p:xfrm>
          <a:off x="381000" y="228600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7840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661960"/>
              </p:ext>
            </p:extLst>
          </p:nvPr>
        </p:nvGraphicFramePr>
        <p:xfrm>
          <a:off x="304800" y="381000"/>
          <a:ext cx="8610600" cy="525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562600"/>
            <a:ext cx="8305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Fig. 2. 6: Functional relationship between Seed cotton yield and 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weed abundance in different  chemical, mechanical and           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manual weeding</a:t>
            </a:r>
          </a:p>
        </p:txBody>
      </p:sp>
    </p:spTree>
    <p:extLst>
      <p:ext uri="{BB962C8B-B14F-4D97-AF65-F5344CB8AC3E}">
        <p14:creationId xmlns:p14="http://schemas.microsoft.com/office/powerpoint/2010/main" val="2093791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948222"/>
              </p:ext>
            </p:extLst>
          </p:nvPr>
        </p:nvGraphicFramePr>
        <p:xfrm>
          <a:off x="228600" y="1393177"/>
          <a:ext cx="8686800" cy="4702823"/>
        </p:xfrm>
        <a:graphic>
          <a:graphicData uri="http://schemas.openxmlformats.org/drawingml/2006/table">
            <a:tbl>
              <a:tblPr firstRow="1" firstCol="1" bandRow="1"/>
              <a:tblGrid>
                <a:gridCol w="1792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3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3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34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34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7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Treatment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Lint % (GOT)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Seed %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Lint Index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Seed Index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40.50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59.00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6.71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9.77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40.63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58.87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6.77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9.80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40.93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58.57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6.69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9.57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40.20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59.30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6.65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9.80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40.57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58.93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6.86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9.97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40.57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58.93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6.77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9.83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40.93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58.57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6.76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9.67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2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40.33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59.17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6.48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9.50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2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LSD 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1.48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1.48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CV%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2.08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4.01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1.99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381000"/>
            <a:ext cx="8686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 2.1: Gin properties of cotton as influenced by different chemical,   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mechanical and manual weed control method in cotton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06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57753"/>
              </p:ext>
            </p:extLst>
          </p:nvPr>
        </p:nvGraphicFramePr>
        <p:xfrm>
          <a:off x="228601" y="1447800"/>
          <a:ext cx="8686798" cy="4724400"/>
        </p:xfrm>
        <a:graphic>
          <a:graphicData uri="http://schemas.openxmlformats.org/drawingml/2006/table">
            <a:tbl>
              <a:tblPr firstRow="1" firstCol="1" bandRow="1"/>
              <a:tblGrid>
                <a:gridCol w="1534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1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4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47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19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Treatment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Variable cost 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(Tk ha</a:t>
                      </a:r>
                      <a:r>
                        <a:rPr lang="en-US" sz="2000" b="1" baseline="30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Gross return 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(Tk ha</a:t>
                      </a:r>
                      <a:r>
                        <a:rPr lang="en-US" sz="2000" b="1" baseline="30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Net return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(Tk ha</a:t>
                      </a:r>
                      <a:r>
                        <a:rPr lang="en-US" sz="2000" b="1" baseline="30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r>
                        <a:rPr lang="en-US" sz="2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BCR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94375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101070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6695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80815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106355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25540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1.32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82300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93794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11494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1.14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82150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85344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3194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1.04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85675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119554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33879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1.40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82980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109316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26336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1.32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82830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87579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4749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1.06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78775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51549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-27226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0.65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381000"/>
            <a:ext cx="8686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 2.2: Economic return as influenced by different chemical,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mechanical and manual weed control method in cotton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23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981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Efficacy of Different Herbicides Over Manual Weeding in Controlling Cotton Weed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latin typeface="Arial" pitchFamily="34" charset="0"/>
                <a:cs typeface="Arial" pitchFamily="34" charset="0"/>
              </a:rPr>
              <a:t>Experiment-3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73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r>
              <a:rPr lang="en-US" sz="2400" b="1" u="sng" dirty="0">
                <a:latin typeface="Arial" pitchFamily="34" charset="0"/>
                <a:cs typeface="Arial" pitchFamily="34" charset="0"/>
              </a:rPr>
              <a:t>METHODS AND MATERIALS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75163"/>
              </p:ext>
            </p:extLst>
          </p:nvPr>
        </p:nvGraphicFramePr>
        <p:xfrm>
          <a:off x="152400" y="941592"/>
          <a:ext cx="8763000" cy="561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158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Design : Split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plot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4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No. of replication: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4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Treatments: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50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Factor-A: Variety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V</a:t>
                      </a:r>
                      <a:r>
                        <a:rPr lang="en-US" sz="18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CDB variety CB-14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90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V</a:t>
                      </a:r>
                      <a:r>
                        <a:rPr lang="en-US" sz="18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Hybrid Variety Rupali-1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Factor-B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Weed Control Method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8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WC</a:t>
                      </a:r>
                      <a:r>
                        <a:rPr lang="en-US" sz="18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Panida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Pendimethalin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@) 3.75 lit ha</a:t>
                      </a:r>
                      <a:r>
                        <a:rPr lang="en-US" sz="18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at cotton sowing+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Glyfocel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(Glyphosate) @ 4.7 lit ha</a:t>
                      </a:r>
                      <a:r>
                        <a:rPr lang="en-US" sz="18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at 35 DAS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8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WC</a:t>
                      </a:r>
                      <a:r>
                        <a:rPr lang="en-US" sz="18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Panida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Pendimethalin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@ 3.75 lit ha</a:t>
                      </a:r>
                      <a:r>
                        <a:rPr lang="en-US" sz="18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3 days after cotton sowing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+ 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Glyfocel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(Glyphosate) @ 4.7 lit ha</a:t>
                      </a:r>
                      <a:r>
                        <a:rPr lang="en-US" sz="18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at 35 DAS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8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WC</a:t>
                      </a:r>
                      <a:r>
                        <a:rPr lang="en-US" sz="18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Panida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Pendimethalin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@) 3.75 lit ha</a:t>
                      </a:r>
                      <a:r>
                        <a:rPr lang="en-US" sz="18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Glyfocel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(Glyphosate) @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4.7 lit ha</a:t>
                      </a:r>
                      <a:r>
                        <a:rPr lang="en-US" sz="18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before cotton emergence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8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WC</a:t>
                      </a:r>
                      <a:r>
                        <a:rPr lang="en-US" sz="18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Panida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Pendimethalin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)@)3.75 lit ha</a:t>
                      </a:r>
                      <a:r>
                        <a:rPr lang="en-US" sz="18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at cotton sowing+ 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Paraquat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@ 4.7</a:t>
                      </a:r>
                      <a:r>
                        <a:rPr lang="en-US" sz="1800" b="1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lit ha</a:t>
                      </a:r>
                      <a:r>
                        <a:rPr lang="en-US" sz="18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Glyfocel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(Glyphosate) @ 4.7 lit ha</a:t>
                      </a:r>
                      <a:r>
                        <a:rPr lang="en-US" sz="18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 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at 35 DAS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WC</a:t>
                      </a:r>
                      <a:r>
                        <a:rPr lang="en-US" sz="18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Panida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Pendimethalin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@) 3.75 lit ha</a:t>
                      </a:r>
                      <a:r>
                        <a:rPr lang="en-US" sz="18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at sowing followed by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water hyacinth mulch at 15 DAS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90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WC</a:t>
                      </a:r>
                      <a:r>
                        <a:rPr lang="en-US" sz="18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Weed free plot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90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WC</a:t>
                      </a:r>
                      <a:r>
                        <a:rPr lang="en-US" sz="18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Weedy check (untreated)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045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Date of sowing: 10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August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04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71600"/>
            <a:ext cx="86106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RESULTS 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62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248400" y="2209800"/>
            <a:ext cx="2895600" cy="2209800"/>
          </a:xfrm>
          <a:prstGeom prst="wedgeEllipseCallout">
            <a:avLst>
              <a:gd name="adj1" fmla="val -174679"/>
              <a:gd name="adj2" fmla="val 92252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LOCALLY MADE SPRAY SHIELD FOR HERBICIDE APPLICATION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0" y="0"/>
            <a:ext cx="2590800" cy="2133599"/>
          </a:xfrm>
          <a:prstGeom prst="wedgeEllipseCallout">
            <a:avLst>
              <a:gd name="adj1" fmla="val 109012"/>
              <a:gd name="adj2" fmla="val 110164"/>
            </a:avLst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Application of Post Emergent Herbicide</a:t>
            </a:r>
          </a:p>
        </p:txBody>
      </p:sp>
    </p:spTree>
    <p:extLst>
      <p:ext uri="{BB962C8B-B14F-4D97-AF65-F5344CB8AC3E}">
        <p14:creationId xmlns:p14="http://schemas.microsoft.com/office/powerpoint/2010/main" val="3758228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410200" y="152400"/>
            <a:ext cx="3200400" cy="2011679"/>
          </a:xfrm>
          <a:prstGeom prst="wedgeEllipseCallout">
            <a:avLst>
              <a:gd name="adj1" fmla="val -115946"/>
              <a:gd name="adj2" fmla="val 187913"/>
            </a:avLst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Application of Pre- Emergent Herbicide</a:t>
            </a:r>
          </a:p>
        </p:txBody>
      </p:sp>
    </p:spTree>
    <p:extLst>
      <p:ext uri="{BB962C8B-B14F-4D97-AF65-F5344CB8AC3E}">
        <p14:creationId xmlns:p14="http://schemas.microsoft.com/office/powerpoint/2010/main" val="794011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Cotton plant and weed abundance after application of pre emergent herbicide</a:t>
            </a:r>
          </a:p>
        </p:txBody>
      </p:sp>
    </p:spTree>
    <p:extLst>
      <p:ext uri="{BB962C8B-B14F-4D97-AF65-F5344CB8AC3E}">
        <p14:creationId xmlns:p14="http://schemas.microsoft.com/office/powerpoint/2010/main" val="20572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914400"/>
          </a:xfrm>
          <a:noFill/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Growing Season of Upland Cotton (Kharif-2)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526063"/>
              </p:ext>
            </p:extLst>
          </p:nvPr>
        </p:nvGraphicFramePr>
        <p:xfrm>
          <a:off x="266700" y="1295400"/>
          <a:ext cx="8686800" cy="449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847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7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Aug.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Sept.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Nov.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Land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Preparation &amp; Sowing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263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6600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Crop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513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CC33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Harvesting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2" descr="C:\Users\User\Desktop\Seminar on cotton in drpught area, Rajshahi-14\DSC069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352796"/>
            <a:ext cx="1981200" cy="14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Field visit-2017\20171010_132206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352797"/>
            <a:ext cx="1905000" cy="14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365493"/>
            <a:ext cx="1955591" cy="141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54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6096000"/>
            <a:ext cx="43434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Weedy Checked Plot</a:t>
            </a:r>
          </a:p>
        </p:txBody>
      </p:sp>
    </p:spTree>
    <p:extLst>
      <p:ext uri="{BB962C8B-B14F-4D97-AF65-F5344CB8AC3E}">
        <p14:creationId xmlns:p14="http://schemas.microsoft.com/office/powerpoint/2010/main" val="136615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6096000"/>
            <a:ext cx="38862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Weed Free Plot</a:t>
            </a:r>
          </a:p>
        </p:txBody>
      </p:sp>
    </p:spTree>
    <p:extLst>
      <p:ext uri="{BB962C8B-B14F-4D97-AF65-F5344CB8AC3E}">
        <p14:creationId xmlns:p14="http://schemas.microsoft.com/office/powerpoint/2010/main" val="975717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Experimental plot: pre emergent herbicide at sowing and post emergent herbicide at 35 DAS</a:t>
            </a:r>
          </a:p>
        </p:txBody>
      </p:sp>
    </p:spTree>
    <p:extLst>
      <p:ext uri="{BB962C8B-B14F-4D97-AF65-F5344CB8AC3E}">
        <p14:creationId xmlns:p14="http://schemas.microsoft.com/office/powerpoint/2010/main" val="3787269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latin typeface="Arial" pitchFamily="34" charset="0"/>
                <a:cs typeface="Arial" pitchFamily="34" charset="0"/>
              </a:rPr>
              <a:t>Fig 3.1: Speed of germination (SPG) and Mean germination time (MGT) 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               as influenced by different weed control methods.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84584602"/>
              </p:ext>
            </p:extLst>
          </p:nvPr>
        </p:nvGraphicFramePr>
        <p:xfrm>
          <a:off x="304800" y="6096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2222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latin typeface="Arial" pitchFamily="34" charset="0"/>
                <a:cs typeface="Arial" pitchFamily="34" charset="0"/>
              </a:rPr>
              <a:t>Fig 3.2: Number of plants ha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as influenced by variety and </a:t>
            </a:r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cs typeface="Arial" pitchFamily="34" charset="0"/>
              </a:rPr>
              <a:t>              weed control methods.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99284591"/>
              </p:ext>
            </p:extLst>
          </p:nvPr>
        </p:nvGraphicFramePr>
        <p:xfrm>
          <a:off x="304800" y="3810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108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latin typeface="Arial" pitchFamily="34" charset="0"/>
                <a:cs typeface="Arial" pitchFamily="34" charset="0"/>
              </a:rPr>
              <a:t>Fig 3.3: Plant height of cotton at different days after sowing </a:t>
            </a:r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cs typeface="Arial" pitchFamily="34" charset="0"/>
              </a:rPr>
              <a:t>              as influenced by different weed control methods.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74098958"/>
              </p:ext>
            </p:extLst>
          </p:nvPr>
        </p:nvGraphicFramePr>
        <p:xfrm>
          <a:off x="381000" y="5334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8188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08038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Arial" pitchFamily="34" charset="0"/>
                <a:cs typeface="Arial" pitchFamily="34" charset="0"/>
              </a:rPr>
              <a:t>Table 3.1: Yield and yield components of cotton as influenced </a:t>
            </a:r>
            <a:br>
              <a:rPr lang="en-US" sz="2200" b="1" dirty="0">
                <a:latin typeface="Arial" pitchFamily="34" charset="0"/>
                <a:cs typeface="Arial" pitchFamily="34" charset="0"/>
              </a:rPr>
            </a:br>
            <a:r>
              <a:rPr lang="en-US" sz="2200" b="1" dirty="0">
                <a:latin typeface="Arial" pitchFamily="34" charset="0"/>
                <a:cs typeface="Arial" pitchFamily="34" charset="0"/>
              </a:rPr>
              <a:t>                  by different weed control methods.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950656"/>
              </p:ext>
            </p:extLst>
          </p:nvPr>
        </p:nvGraphicFramePr>
        <p:xfrm>
          <a:off x="228600" y="1295396"/>
          <a:ext cx="8610601" cy="50246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92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08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716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Weed control methods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of 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sympodial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br. plant</a:t>
                      </a:r>
                      <a:r>
                        <a:rPr lang="en-US" sz="18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of </a:t>
                      </a:r>
                      <a:r>
                        <a:rPr lang="en-US" sz="18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monopodial</a:t>
                      </a: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br. plant</a:t>
                      </a:r>
                      <a:r>
                        <a:rPr lang="en-US" sz="18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No. of bolls plant</a:t>
                      </a:r>
                      <a:r>
                        <a:rPr lang="en-US" sz="1800" b="1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Single boll weight (g)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Seed Cotton Yield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 (kg ha</a:t>
                      </a:r>
                      <a:r>
                        <a:rPr lang="en-US" sz="1800" b="1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18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14.40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27.32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5.64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2175.14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18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12.08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0.30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23.12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4.44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1885.84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18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9.080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0.23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17.98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4.20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1239.34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18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12.08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0.60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27.16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5.12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1713.00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18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11.32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0.62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22.12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4.58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1633.09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18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15.18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0.47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34.14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5.84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3213.74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18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7.800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0.30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13.00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3.58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666.58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5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LSD </a:t>
                      </a:r>
                      <a:r>
                        <a:rPr lang="en-US" sz="18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0.05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1.66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0.16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2.06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102.05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CV%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26.22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66.01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30.53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18.91</a:t>
                      </a:r>
                      <a:endParaRPr lang="en-US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42.71</a:t>
                      </a:r>
                      <a:endParaRPr lang="en-US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31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Arial" pitchFamily="34" charset="0"/>
                <a:cs typeface="Arial" pitchFamily="34" charset="0"/>
              </a:rPr>
              <a:t>Fig 3.4: Number of bolls plant</a:t>
            </a:r>
            <a:r>
              <a:rPr lang="en-US" sz="22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as influenced by variety and </a:t>
            </a:r>
            <a:br>
              <a:rPr lang="en-US" sz="2200" b="1" dirty="0">
                <a:latin typeface="Arial" pitchFamily="34" charset="0"/>
                <a:cs typeface="Arial" pitchFamily="34" charset="0"/>
              </a:rPr>
            </a:br>
            <a:r>
              <a:rPr lang="en-US" sz="2200" b="1" dirty="0">
                <a:latin typeface="Arial" pitchFamily="34" charset="0"/>
                <a:cs typeface="Arial" pitchFamily="34" charset="0"/>
              </a:rPr>
              <a:t>              weed control methods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69815492"/>
              </p:ext>
            </p:extLst>
          </p:nvPr>
        </p:nvGraphicFramePr>
        <p:xfrm>
          <a:off x="457200" y="3810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246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229600" cy="808038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Arial" pitchFamily="34" charset="0"/>
                <a:cs typeface="Arial" pitchFamily="34" charset="0"/>
              </a:rPr>
              <a:t>Fig 3.5: Cotton single boll weight (g) as influenced by </a:t>
            </a:r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cs typeface="Arial" pitchFamily="34" charset="0"/>
              </a:rPr>
              <a:t>              variety and weed control methods.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43233043"/>
              </p:ext>
            </p:extLst>
          </p:nvPr>
        </p:nvGraphicFramePr>
        <p:xfrm>
          <a:off x="533400" y="533400"/>
          <a:ext cx="8077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0992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Arial" pitchFamily="34" charset="0"/>
                <a:cs typeface="Arial" pitchFamily="34" charset="0"/>
              </a:rPr>
              <a:t>Table 3.2: Economic return as influenced by variety </a:t>
            </a:r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cs typeface="Arial" pitchFamily="34" charset="0"/>
              </a:rPr>
              <a:t>                  and weed control method in cotton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73561"/>
              </p:ext>
            </p:extLst>
          </p:nvPr>
        </p:nvGraphicFramePr>
        <p:xfrm>
          <a:off x="152400" y="1066800"/>
          <a:ext cx="8763000" cy="55359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9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9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8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Weed control methods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Variable cost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Tk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ha</a:t>
                      </a:r>
                      <a:r>
                        <a:rPr lang="en-US" sz="20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Gross return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Tk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ha</a:t>
                      </a:r>
                      <a:r>
                        <a:rPr lang="en-US" sz="20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Net return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Tk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ha</a:t>
                      </a:r>
                      <a:r>
                        <a:rPr lang="en-US" sz="20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BCR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76880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113695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36815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1.48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77660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92711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15051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1.19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78180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62497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-15683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0.80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77920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88973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11053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1.14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78960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87424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8464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1.11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81230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150469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69239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1.85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70830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38663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-32167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0.55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91695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117986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26291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1.29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92475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108278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15803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1.17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92995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70364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-22631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0.76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92735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93545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810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1.01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93775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86626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-7149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0.92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96045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190615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94569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1.98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WC</a:t>
                      </a:r>
                      <a:r>
                        <a:rPr lang="en-US" sz="20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85645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32798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-52847</a:t>
                      </a:r>
                      <a:endParaRPr lang="en-US" sz="2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0.38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0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914400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Growing Season of Upland Cotton (Rabi)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77518"/>
              </p:ext>
            </p:extLst>
          </p:nvPr>
        </p:nvGraphicFramePr>
        <p:xfrm>
          <a:off x="266700" y="1295400"/>
          <a:ext cx="8686797" cy="4800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8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8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89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89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89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89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89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847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7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Nov.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Jan.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Feb.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Apr.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Land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Preparation &amp; Sowing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263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6600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Crop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513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CC33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Harvesting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2" descr="C:\Users\User\Desktop\Seminar on cotton in drpught area, Rajshahi-14\DSC069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52796"/>
            <a:ext cx="2590800" cy="14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Field visit-2017\20171010_132206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352797"/>
            <a:ext cx="1752600" cy="14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365493"/>
            <a:ext cx="1803191" cy="141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2590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CONCLUSION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Chemical weed control method in combination with pre-emergent herbicide at sowing and post emergent herbicide at 35 DAS effectively control cotton weed.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The result of the experiment can be forwarded to on farm trial and demonstration at different locations in the country to control cotton weed.</a:t>
            </a:r>
          </a:p>
        </p:txBody>
      </p:sp>
    </p:spTree>
    <p:extLst>
      <p:ext uri="{BB962C8B-B14F-4D97-AF65-F5344CB8AC3E}">
        <p14:creationId xmlns:p14="http://schemas.microsoft.com/office/powerpoint/2010/main" val="30003099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1371600"/>
            <a:ext cx="7848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 YOU 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47AC03-A191-41EE-84DC-2016460C1BCF}"/>
              </a:ext>
            </a:extLst>
          </p:cNvPr>
          <p:cNvSpPr/>
          <p:nvPr/>
        </p:nvSpPr>
        <p:spPr>
          <a:xfrm>
            <a:off x="304800" y="2971800"/>
            <a:ext cx="8686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9525">
                  <a:solidFill>
                    <a:srgbClr val="003300"/>
                  </a:solidFill>
                </a:ln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SPECIAL THANKS TO </a:t>
            </a:r>
          </a:p>
          <a:p>
            <a:pPr algn="ctr"/>
            <a:r>
              <a:rPr lang="en-US" sz="2800" dirty="0">
                <a:ln w="9525">
                  <a:solidFill>
                    <a:srgbClr val="003300"/>
                  </a:solidFill>
                </a:ln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DR. KESHAV KRANTI, MR. KAI HUGHES </a:t>
            </a:r>
          </a:p>
          <a:p>
            <a:pPr algn="ctr"/>
            <a:r>
              <a:rPr lang="en-US" sz="2800" dirty="0">
                <a:ln w="9525">
                  <a:solidFill>
                    <a:srgbClr val="003300"/>
                  </a:solidFill>
                </a:ln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800" dirty="0">
                <a:ln w="9525">
                  <a:solidFill>
                    <a:srgbClr val="003300"/>
                  </a:solidFill>
                </a:ln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DR. MICHEL FOK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E2CAAA-3FD7-46C1-8EFC-E4355598A9F4}"/>
              </a:ext>
            </a:extLst>
          </p:cNvPr>
          <p:cNvSpPr/>
          <p:nvPr/>
        </p:nvSpPr>
        <p:spPr>
          <a:xfrm>
            <a:off x="304800" y="4343400"/>
            <a:ext cx="8686800" cy="1028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400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ALSO THANKS TO PROF. DR. MOHAMED NEGM</a:t>
            </a:r>
          </a:p>
        </p:txBody>
      </p:sp>
    </p:spTree>
    <p:extLst>
      <p:ext uri="{BB962C8B-B14F-4D97-AF65-F5344CB8AC3E}">
        <p14:creationId xmlns:p14="http://schemas.microsoft.com/office/powerpoint/2010/main" val="287893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7038"/>
            <a:ext cx="8763000" cy="71596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Major weeds commonly found in the cotton field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51679"/>
              </p:ext>
            </p:extLst>
          </p:nvPr>
        </p:nvGraphicFramePr>
        <p:xfrm>
          <a:off x="152400" y="1402080"/>
          <a:ext cx="8839200" cy="4846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Weed species</a:t>
                      </a:r>
                      <a:endParaRPr lang="en-US" sz="2200" b="1" baseline="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Common Name</a:t>
                      </a:r>
                      <a:endParaRPr lang="en-US" sz="2200" b="1" baseline="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Local Name</a:t>
                      </a:r>
                      <a:endParaRPr lang="en-US" sz="2200" b="1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Family</a:t>
                      </a:r>
                      <a:endParaRPr lang="en-US" sz="2200" b="1" baseline="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 dirty="0" err="1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Cynodon</a:t>
                      </a:r>
                      <a:r>
                        <a:rPr lang="en-US" sz="2200" baseline="0" dirty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dactylon</a:t>
                      </a:r>
                      <a:r>
                        <a:rPr lang="en-US" sz="2200" baseline="0" dirty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200" baseline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 dirty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Bermuda grass </a:t>
                      </a:r>
                      <a:endParaRPr lang="en-US" sz="2200" baseline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Durba</a:t>
                      </a:r>
                      <a:endParaRPr lang="en-US" sz="2200" baseline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Gramineae</a:t>
                      </a:r>
                      <a:endParaRPr lang="en-US" sz="2200" baseline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 dirty="0" err="1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Cyperus</a:t>
                      </a:r>
                      <a:r>
                        <a:rPr lang="en-US" sz="2200" baseline="0" dirty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rotundus</a:t>
                      </a:r>
                      <a:r>
                        <a:rPr lang="en-US" sz="2200" baseline="0" dirty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200" baseline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 dirty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Nut Sedge </a:t>
                      </a:r>
                      <a:endParaRPr lang="en-US" sz="2200" baseline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 dirty="0" err="1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Mutha</a:t>
                      </a:r>
                      <a:endParaRPr lang="en-US" sz="2200" baseline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 dirty="0" err="1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Cyperaceae</a:t>
                      </a:r>
                      <a:endParaRPr lang="en-US" sz="2200" baseline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Eleusine indica 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Goose grass </a:t>
                      </a:r>
                      <a:endParaRPr lang="en-US" sz="2200" baseline="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Chapra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Gramineae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Ageratum </a:t>
                      </a:r>
                      <a:r>
                        <a:rPr lang="en-US" sz="2000" baseline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conyzoides</a:t>
                      </a:r>
                      <a:r>
                        <a:rPr lang="en-US" sz="20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aseline="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Goat weed 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Chaglagacha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Compositae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Panicum repens 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Torpedo grass 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Banchina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Gramineae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Digitaria sanguinalis 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Scrab grass 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Angulighash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Gramineae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Cyanotis axillaris 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Kanainala 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Kanainala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Commelinaceae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Commelina benghalensis 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Spider wort 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Kanaibashi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Commelinaceae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Azonopus</a:t>
                      </a:r>
                      <a:r>
                        <a:rPr lang="en-US" sz="18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compressus</a:t>
                      </a:r>
                      <a:r>
                        <a:rPr lang="en-US" sz="18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aseline="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Carpet grass 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>
                          <a:effectLst/>
                          <a:latin typeface="Arial" pitchFamily="34" charset="0"/>
                          <a:cs typeface="Arial" pitchFamily="34" charset="0"/>
                        </a:rPr>
                        <a:t>Karpetghash</a:t>
                      </a:r>
                      <a:endParaRPr lang="en-US" sz="2200" baseline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200" baseline="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0"/>
            <a:ext cx="7010400" cy="52578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1409439">
            <a:off x="3528675" y="441959"/>
            <a:ext cx="5791200" cy="2468880"/>
          </a:xfrm>
          <a:prstGeom prst="wedgeEllipseCallout">
            <a:avLst>
              <a:gd name="adj1" fmla="val -33217"/>
              <a:gd name="adj2" fmla="val 100724"/>
            </a:avLst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Increase production cost due to high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labour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price.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Unavailability of agricultural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labour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force.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Doesn’t perform timely weed control due to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unfavourable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weather condition.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657600" cy="167640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latin typeface="Arial" pitchFamily="34" charset="0"/>
                <a:cs typeface="Arial" pitchFamily="34" charset="0"/>
              </a:rPr>
              <a:t>Farmers Practice</a:t>
            </a: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 - Manual Weed Control</a:t>
            </a:r>
          </a:p>
        </p:txBody>
      </p:sp>
    </p:spTree>
    <p:extLst>
      <p:ext uri="{BB962C8B-B14F-4D97-AF65-F5344CB8AC3E}">
        <p14:creationId xmlns:p14="http://schemas.microsoft.com/office/powerpoint/2010/main" val="239802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7350"/>
            <a:ext cx="6934200" cy="520065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1557804">
            <a:off x="3524792" y="502822"/>
            <a:ext cx="5791200" cy="2468880"/>
          </a:xfrm>
          <a:prstGeom prst="wedgeEllipseCallout">
            <a:avLst>
              <a:gd name="adj1" fmla="val -2084"/>
              <a:gd name="adj2" fmla="val 114069"/>
            </a:avLst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Glyphosate base weed control.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High crop injury and seedling mortality.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Not feasible during seedling stage of cotton plant.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657600" cy="167640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latin typeface="Arial" pitchFamily="34" charset="0"/>
                <a:cs typeface="Arial" pitchFamily="34" charset="0"/>
              </a:rPr>
              <a:t>Farmers Practice</a:t>
            </a: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 - Chemical Weed Control</a:t>
            </a:r>
          </a:p>
        </p:txBody>
      </p:sp>
    </p:spTree>
    <p:extLst>
      <p:ext uri="{BB962C8B-B14F-4D97-AF65-F5344CB8AC3E}">
        <p14:creationId xmlns:p14="http://schemas.microsoft.com/office/powerpoint/2010/main" val="407505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8637"/>
            <a:ext cx="7772400" cy="4144963"/>
          </a:xfrm>
        </p:spPr>
        <p:txBody>
          <a:bodyPr>
            <a:normAutofit/>
          </a:bodyPr>
          <a:lstStyle/>
          <a:p>
            <a:pPr lvl="0" algn="just"/>
            <a:r>
              <a:rPr lang="en-US" sz="3600" dirty="0">
                <a:latin typeface="Arial" pitchFamily="34" charset="0"/>
                <a:cs typeface="Arial" pitchFamily="34" charset="0"/>
              </a:rPr>
              <a:t>To select economical and suitable weed control method for controlling weeds in cotton field.</a:t>
            </a:r>
          </a:p>
          <a:p>
            <a:pPr algn="just"/>
            <a:r>
              <a:rPr lang="en-US" sz="3600" dirty="0">
                <a:latin typeface="Arial" pitchFamily="34" charset="0"/>
                <a:cs typeface="Arial" pitchFamily="34" charset="0"/>
              </a:rPr>
              <a:t>To evaluate the weed control efficiency of different weed control methods.</a:t>
            </a:r>
          </a:p>
        </p:txBody>
      </p:sp>
    </p:spTree>
    <p:extLst>
      <p:ext uri="{BB962C8B-B14F-4D97-AF65-F5344CB8AC3E}">
        <p14:creationId xmlns:p14="http://schemas.microsoft.com/office/powerpoint/2010/main" val="118758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2257</Words>
  <Application>Microsoft Macintosh PowerPoint</Application>
  <PresentationFormat>On-screen Show (4:3)</PresentationFormat>
  <Paragraphs>737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BANGLADESH COTTON: CURRENT SCENARIO</vt:lpstr>
      <vt:lpstr>PowerPoint Presentation</vt:lpstr>
      <vt:lpstr>Growing Season of Upland Cotton (Kharif-2)</vt:lpstr>
      <vt:lpstr>Growing Season of Upland Cotton (Rabi)</vt:lpstr>
      <vt:lpstr>Major weeds commonly found in the cotton field</vt:lpstr>
      <vt:lpstr>PowerPoint Presentation</vt:lpstr>
      <vt:lpstr>PowerPoint Presentation</vt:lpstr>
      <vt:lpstr>OBJECTIVES</vt:lpstr>
      <vt:lpstr>Efficacy of Different Herbicides Over Manual Weeding in Controlling Cotton Weed</vt:lpstr>
      <vt:lpstr>METHODS AND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of Chemical, Mechanical and Manual Weed Control in Cotton</vt:lpstr>
      <vt:lpstr>METHODS AND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Efficacy of Different Herbicides Over Manual Weeding in Controlling Cotton Weed</vt:lpstr>
      <vt:lpstr>METHODS AND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 3.1: Speed of germination (SPG) and Mean germination time (MGT)                 as influenced by different weed control methods.</vt:lpstr>
      <vt:lpstr>Fig 3.2: Number of plants ha-1 as influenced by variety and                weed control methods.</vt:lpstr>
      <vt:lpstr>Fig 3.3: Plant height of cotton at different days after sowing                as influenced by different weed control methods.</vt:lpstr>
      <vt:lpstr>Table 3.1: Yield and yield components of cotton as influenced                    by different weed control methods.</vt:lpstr>
      <vt:lpstr>Fig 3.4: Number of bolls plant-1 as influenced by variety and                weed control methods</vt:lpstr>
      <vt:lpstr>Fig 3.5: Cotton single boll weight (g) as influenced by                variety and weed control methods.</vt:lpstr>
      <vt:lpstr>Table 3.2: Economic return as influenced by variety                    and weed control method in cotton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Keshav Kranthi</cp:lastModifiedBy>
  <cp:revision>59</cp:revision>
  <cp:lastPrinted>2018-01-31T10:10:26Z</cp:lastPrinted>
  <dcterms:created xsi:type="dcterms:W3CDTF">2006-08-16T00:00:00Z</dcterms:created>
  <dcterms:modified xsi:type="dcterms:W3CDTF">2018-02-16T20:40:40Z</dcterms:modified>
</cp:coreProperties>
</file>