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17" r:id="rId3"/>
    <p:sldId id="318" r:id="rId4"/>
    <p:sldId id="319" r:id="rId5"/>
    <p:sldId id="328" r:id="rId6"/>
    <p:sldId id="330" r:id="rId7"/>
    <p:sldId id="329" r:id="rId8"/>
    <p:sldId id="331" r:id="rId9"/>
    <p:sldId id="332" r:id="rId10"/>
    <p:sldId id="334" r:id="rId11"/>
    <p:sldId id="327" r:id="rId12"/>
    <p:sldId id="320" r:id="rId13"/>
    <p:sldId id="306" r:id="rId14"/>
    <p:sldId id="289" r:id="rId15"/>
    <p:sldId id="280" r:id="rId16"/>
    <p:sldId id="272" r:id="rId17"/>
    <p:sldId id="275" r:id="rId18"/>
    <p:sldId id="276" r:id="rId19"/>
    <p:sldId id="277" r:id="rId20"/>
    <p:sldId id="278" r:id="rId21"/>
    <p:sldId id="279" r:id="rId22"/>
    <p:sldId id="298" r:id="rId23"/>
    <p:sldId id="271" r:id="rId24"/>
    <p:sldId id="269" r:id="rId2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329C2D-3441-45DC-8622-3FF143C6B4C3}">
          <p14:sldIdLst>
            <p14:sldId id="257"/>
            <p14:sldId id="317"/>
            <p14:sldId id="318"/>
            <p14:sldId id="319"/>
            <p14:sldId id="328"/>
            <p14:sldId id="330"/>
            <p14:sldId id="329"/>
            <p14:sldId id="331"/>
            <p14:sldId id="332"/>
            <p14:sldId id="334"/>
            <p14:sldId id="327"/>
            <p14:sldId id="320"/>
            <p14:sldId id="306"/>
            <p14:sldId id="289"/>
            <p14:sldId id="280"/>
            <p14:sldId id="272"/>
            <p14:sldId id="275"/>
            <p14:sldId id="276"/>
            <p14:sldId id="277"/>
            <p14:sldId id="278"/>
            <p14:sldId id="279"/>
            <p14:sldId id="298"/>
            <p14:sldId id="271"/>
            <p14:sldId id="269"/>
          </p14:sldIdLst>
        </p14:section>
        <p14:section name="Untitled Section" id="{2ADCC324-CBF9-45B1-997F-70F84CA6348B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4" y="-2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B8F9-7586-4792-A299-9C5AD3575077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004A-E163-4A33-A004-0B020C2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1BDA-1EEA-499C-8E7C-0F7D89C684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7B14-2E7C-4D56-AE31-F4CBA8BF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B42B5-5260-4D72-BF12-1DAE931EBEF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3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has been the solution to avoid adverse effects of stress on cotton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5D3D8-D140-4456-B41D-0E491C57FA6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33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4D985-94EF-407E-932B-C966225FA8E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4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A3603-3C92-4364-B73E-44C2DA70F58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73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5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55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CD5F84-633B-4837-BE8A-1E78A77534E6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E59C-6E5E-49A6-9957-AB211FC9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4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hyperlink" Target="https://www.google.com.pk/url?sa=i&amp;rct=j&amp;q=&amp;esrc=s&amp;source=images&amp;cd=&amp;cad=rja&amp;uact=8&amp;ved=0ahUKEwj2xJrY4-DWAhWCJhoKHewAAjAQjRwIBw&amp;url=https://wsu.edu/drive-to-25/&amp;psig=AOvVaw0f_y9GlCYc8kODJ2Zp6eLv&amp;ust=1507543595955625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9066" y="1367705"/>
            <a:ext cx="955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variation in germplasm of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Gossypium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hirsutum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for yield and fiber related traits and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CLCuD</a:t>
            </a:r>
            <a:r>
              <a:rPr lang="en-US" sz="2200" b="1" dirty="0">
                <a:latin typeface="Times New Roman" panose="02020603050405020304" pitchFamily="18" charset="0"/>
                <a:cs typeface="Times New Roman" pitchFamily="18" charset="0"/>
              </a:rPr>
              <a:t> 	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9066" y="3219991"/>
            <a:ext cx="4769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Tehseen Azhar, PhD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Plant Breeding and Genetics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Univ. of Agriculture, Faisalabad (Pakistan)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Co-Chair of Germplasm and Genetic Stock, ICGI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7" y="358514"/>
            <a:ext cx="1610521" cy="18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26AF25-EB78-474E-8935-8F517685D6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3" y="209106"/>
            <a:ext cx="10273886" cy="64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065B29-97E0-4309-B2E4-100A14B88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81" y="33688"/>
            <a:ext cx="10291020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9D31F693-59F1-4BB6-90D6-5DD47DB3D5CA}"/>
              </a:ext>
            </a:extLst>
          </p:cNvPr>
          <p:cNvSpPr/>
          <p:nvPr/>
        </p:nvSpPr>
        <p:spPr>
          <a:xfrm>
            <a:off x="2103119" y="794085"/>
            <a:ext cx="1265723" cy="29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0" y="444888"/>
            <a:ext cx="105477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cotton grown in Pakistan is harvested manually by females and children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 manual cotton picking is a time consuming and laborious job.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Females face serious health issues due to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Health Risks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 to 7 hours are spent to pick 2.5 acre of cotton by a team of 32-35 laborers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77307" y="5199961"/>
            <a:ext cx="4405169" cy="1097547"/>
            <a:chOff x="4855335" y="1463994"/>
            <a:chExt cx="4405169" cy="109754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855335" y="1686618"/>
              <a:ext cx="1081823" cy="283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868214" y="2099258"/>
              <a:ext cx="1068944" cy="237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37158" y="1463994"/>
              <a:ext cx="68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Frost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7158" y="2192209"/>
              <a:ext cx="332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Adverse weather conditions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542700" y="2252623"/>
            <a:ext cx="1210613" cy="18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3593" y="5572217"/>
            <a:ext cx="4344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cotton must be picked to avoid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A418FC10-6108-44DF-BA55-546E9559BD9E}"/>
              </a:ext>
            </a:extLst>
          </p:cNvPr>
          <p:cNvSpPr/>
          <p:nvPr/>
        </p:nvSpPr>
        <p:spPr>
          <a:xfrm>
            <a:off x="4697129" y="1516597"/>
            <a:ext cx="6362298" cy="290847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 bites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high ambient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of backbone due to continues load carrying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female to perform other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use of pesticides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1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4972" y="2427946"/>
            <a:ext cx="9622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of advance line PB-896 for trash free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 through mechanical picking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7" y="358514"/>
            <a:ext cx="1482494" cy="1677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48F2BD-C8E1-4D0C-B8DB-5F7EEDC1F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517" y="358514"/>
            <a:ext cx="1482494" cy="17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1326523"/>
            <a:ext cx="1090952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GOALS/OBJECTIVES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Adaptability of cotton advance line “PB-896” in cotton belt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Adjustability of plant geometry of PB-896 suitable for mechanical pickers in demonstration plots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experimentation for evaluation of mechanical picker for various sowing methods of cotton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Indigenization of imported cotton picker employing reverse engineering approach under local cotton varieties and planting geometry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demonstration and skill development of stakeholders, manufacturers, students and farmers to enhance cotton harvest mechanization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" y="204659"/>
            <a:ext cx="2214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213" y="758657"/>
            <a:ext cx="90653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trials -- by Dept. PBG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geometry -- by Dept. of Agronomy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engineering of imported mechanical picker -- by Dept. of FMP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486" y="2190694"/>
            <a:ext cx="5984361" cy="4437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" y="2178191"/>
            <a:ext cx="5950040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3" y="2218153"/>
            <a:ext cx="11041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cotton seed of PB-896 for general cultivation to the farmers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of cotton mechanization in the country.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trash free cotton export due to quality and timely cotton picking using mechanical cotton pickers.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labor requirement especially females and children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security of females and child labors used in manual cotton picking.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274" y="1445795"/>
            <a:ext cx="3176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</a:t>
            </a:r>
            <a:r>
              <a:rPr lang="en-US" sz="2500" b="1" dirty="0"/>
              <a:t> </a:t>
            </a:r>
            <a:r>
              <a:rPr lang="en-US" sz="2500" b="1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6022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3783" y="1596435"/>
            <a:ext cx="9753512" cy="1504950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Genotyping and development of heat stress tolerant cotton germplasm having enhanced quality traits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3783" y="3608473"/>
            <a:ext cx="7989888" cy="5905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b="1" dirty="0"/>
              <a:t>Theme: </a:t>
            </a:r>
            <a:r>
              <a:rPr lang="en-US" dirty="0">
                <a:solidFill>
                  <a:srgbClr val="00B050"/>
                </a:solidFill>
              </a:rPr>
              <a:t>DEVELOPMENT OF STRESS-TOLERANT GERMPLASM FOR WHEAT AND COTTON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23783" y="4706111"/>
            <a:ext cx="69167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</a:rPr>
              <a:t>Dr. Muhammad Tehseen Azhar</a:t>
            </a:r>
            <a:r>
              <a:rPr lang="en-US" altLang="en-US" sz="2200" dirty="0">
                <a:solidFill>
                  <a:schemeClr val="bg1"/>
                </a:solidFill>
              </a:rPr>
              <a:t>, Lecturer/PI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50"/>
                </a:solidFill>
              </a:rPr>
              <a:t>Dept. of Plant Breeding and Genetics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200" dirty="0">
              <a:solidFill>
                <a:schemeClr val="bg1"/>
              </a:solidFill>
            </a:endParaRPr>
          </a:p>
        </p:txBody>
      </p:sp>
      <p:pic>
        <p:nvPicPr>
          <p:cNvPr id="1433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79" y="170600"/>
            <a:ext cx="1196570" cy="13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671" y="267472"/>
            <a:ext cx="2460879" cy="8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818" y="241714"/>
            <a:ext cx="1851985" cy="11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WSU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65989" y="494843"/>
            <a:ext cx="57054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167" y="351084"/>
            <a:ext cx="3902296" cy="11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idx="4294967295"/>
          </p:nvPr>
        </p:nvSpPr>
        <p:spPr>
          <a:xfrm>
            <a:off x="553790" y="965916"/>
            <a:ext cx="10148554" cy="5035638"/>
          </a:xfrm>
        </p:spPr>
        <p:txBody>
          <a:bodyPr rtlCol="0">
            <a:normAutofit lnSpcReduction="10000"/>
          </a:bodyPr>
          <a:lstStyle/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 is the major fiber crop in Pakistan and contributes 1% in GDP</a:t>
            </a: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exceeds 45 °C in cotton belt. High temperature exerts negative impact on yield through boll shedding. </a:t>
            </a: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65-70% of its fruiting points are not productive due to; 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induced sterility in pollen grains                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bollworm attack, and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increased humidity during monsoon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genotype resisting to highlighted syndromes will contribute to exponential increase in yield.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6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5"/>
          <p:cNvSpPr>
            <a:spLocks noGrp="1"/>
          </p:cNvSpPr>
          <p:nvPr>
            <p:ph idx="4294967295"/>
          </p:nvPr>
        </p:nvSpPr>
        <p:spPr>
          <a:xfrm>
            <a:off x="1591042" y="1678324"/>
            <a:ext cx="9446151" cy="3630613"/>
          </a:xfrm>
          <a:extLst/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Shedding of squares, buds and flowers 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water, ions, and inorganic solutes across the plant membrane, which interferes with photosynthesis and respiration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metabolism, including degradation of proteins, inhibition of protein accumulation, and induction of certain proteins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short duration and compact varieties of cotton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4214" y="919499"/>
            <a:ext cx="8216900" cy="758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heat stress</a:t>
            </a:r>
          </a:p>
        </p:txBody>
      </p:sp>
    </p:spTree>
    <p:extLst>
      <p:ext uri="{BB962C8B-B14F-4D97-AF65-F5344CB8AC3E}">
        <p14:creationId xmlns:p14="http://schemas.microsoft.com/office/powerpoint/2010/main" val="351460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031" y="1151204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 is problem plant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031" y="2389963"/>
            <a:ext cx="9394688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Non-availability of quality cotton seed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Non-availability of genotypes suitable for mechanical picking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water stresses---</a:t>
            </a:r>
            <a:r>
              <a:rPr lang="en-US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climate change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dose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toxin ---</a:t>
            </a:r>
            <a:r>
              <a:rPr lang="en-US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reasons of resistance in pink boll worm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rate of germination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sucking and chewing pests</a:t>
            </a:r>
            <a:endParaRPr lang="en-US" sz="2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7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5"/>
          <p:cNvSpPr>
            <a:spLocks noGrp="1"/>
          </p:cNvSpPr>
          <p:nvPr>
            <p:ph idx="4294967295"/>
          </p:nvPr>
        </p:nvSpPr>
        <p:spPr>
          <a:xfrm>
            <a:off x="721217" y="1497730"/>
            <a:ext cx="10310679" cy="4032896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unavailability of the cotton genome sequence earlier, identification of candidate genes for various traits had not been possible.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GBS approach -----allows sequencing, discovery and genotyping of thousands of SNPs in a single step.  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GBS ----- simple and short library preparation protocol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apple, barley, maize, rice, wheat and soybean.  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cotton ----has a narrow genetic base, GBS needs to be exploited for high density linkage map construction and powerful mapping of important traits.</a:t>
            </a:r>
          </a:p>
          <a:p>
            <a:pPr marL="0" indent="0"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need of the hour to complement conventional breeding with molecular approaches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217" y="635874"/>
            <a:ext cx="8216900" cy="758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forward …..</a:t>
            </a:r>
          </a:p>
        </p:txBody>
      </p:sp>
    </p:spTree>
    <p:extLst>
      <p:ext uri="{BB962C8B-B14F-4D97-AF65-F5344CB8AC3E}">
        <p14:creationId xmlns:p14="http://schemas.microsoft.com/office/powerpoint/2010/main" val="135406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idx="4294967295"/>
          </p:nvPr>
        </p:nvSpPr>
        <p:spPr>
          <a:xfrm>
            <a:off x="1163391" y="1806755"/>
            <a:ext cx="10303099" cy="363061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climate resilient and good quality cotton varieties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heat tolerant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germplasm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cotton</a:t>
            </a: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Genotyping by sequencing of identified germplasm</a:t>
            </a:r>
          </a:p>
          <a:p>
            <a:pPr marL="229500" indent="-2295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of biochemical and SNPs markers linked with heat tolerance and quality traits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7937" y="803298"/>
            <a:ext cx="8216900" cy="758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46079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0124" y="738904"/>
            <a:ext cx="8216900" cy="758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571223" y="1814514"/>
            <a:ext cx="816650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phenotypic data, heat tolerant lines having good quality like fiber traits will be available for breeding programs for the development of potential genetic material against heat stress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SNPs markers linked parameters associated with heat tolerance, yield related traits, and fiber quality will be available for genomic assisted breeding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strains developed at the department (having potential to cope with heat stress without compromising yield) will be sent for evaluation in national trials</a:t>
            </a:r>
          </a:p>
        </p:txBody>
      </p:sp>
    </p:spTree>
    <p:extLst>
      <p:ext uri="{BB962C8B-B14F-4D97-AF65-F5344CB8AC3E}">
        <p14:creationId xmlns:p14="http://schemas.microsoft.com/office/powerpoint/2010/main" val="366466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59" y="739273"/>
            <a:ext cx="8946541" cy="600925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block of seventy genotypes of cotton were grown on October 29, 2016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---- 239 crosses by 24 Master students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---- 38 families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---- 38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---- 60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 42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  27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 7  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germplasm ------ 330 genotypes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bulks -------- 13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trial of PB-896 and PB-76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675" y="1169396"/>
            <a:ext cx="4348004" cy="244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87" y="262219"/>
            <a:ext cx="61224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Activities of Cotton Research Group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7C5476-A5AB-4665-BAD1-99C10A6060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24" y="3704957"/>
            <a:ext cx="4442458" cy="29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032" y="3076781"/>
            <a:ext cx="32633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48120" y="1590724"/>
            <a:ext cx="5235701" cy="34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5" y="2021983"/>
            <a:ext cx="9089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Infestation of white fly----</a:t>
            </a:r>
            <a:r>
              <a:rPr lang="en-US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by integration of multiple technologies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Imbalanced use of fertilizers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 Lack of support price for seed cotton</a:t>
            </a:r>
          </a:p>
        </p:txBody>
      </p:sp>
    </p:spTree>
    <p:extLst>
      <p:ext uri="{BB962C8B-B14F-4D97-AF65-F5344CB8AC3E}">
        <p14:creationId xmlns:p14="http://schemas.microsoft.com/office/powerpoint/2010/main" val="272178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804" y="769658"/>
            <a:ext cx="284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forward…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9893" y="1679442"/>
            <a:ext cx="948689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climate change resilient germplasm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genotypes suitable for mechanical picking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quality seed to the farmers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pest resistant genotypes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 training on cotton agronomy through extension/outreach activities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pink boll worm at national level-   Resistant genotypes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Breakage of life cycle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Eradication of cotton sticks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Govt. should take initiatives to fix support price of cotton like wheat</a:t>
            </a:r>
          </a:p>
        </p:txBody>
      </p:sp>
    </p:spTree>
    <p:extLst>
      <p:ext uri="{BB962C8B-B14F-4D97-AF65-F5344CB8AC3E}">
        <p14:creationId xmlns:p14="http://schemas.microsoft.com/office/powerpoint/2010/main" val="10248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3699ACE-B32E-4DA4-BCAA-B64F17BB7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92540"/>
              </p:ext>
            </p:extLst>
          </p:nvPr>
        </p:nvGraphicFramePr>
        <p:xfrm>
          <a:off x="147585" y="1244331"/>
          <a:ext cx="11896829" cy="51773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8837">
                  <a:extLst>
                    <a:ext uri="{9D8B030D-6E8A-4147-A177-3AD203B41FA5}">
                      <a16:colId xmlns:a16="http://schemas.microsoft.com/office/drawing/2014/main" xmlns="" val="914464123"/>
                    </a:ext>
                  </a:extLst>
                </a:gridCol>
                <a:gridCol w="706434">
                  <a:extLst>
                    <a:ext uri="{9D8B030D-6E8A-4147-A177-3AD203B41FA5}">
                      <a16:colId xmlns:a16="http://schemas.microsoft.com/office/drawing/2014/main" xmlns="" val="115388819"/>
                    </a:ext>
                  </a:extLst>
                </a:gridCol>
                <a:gridCol w="970835">
                  <a:extLst>
                    <a:ext uri="{9D8B030D-6E8A-4147-A177-3AD203B41FA5}">
                      <a16:colId xmlns:a16="http://schemas.microsoft.com/office/drawing/2014/main" xmlns="" val="250307754"/>
                    </a:ext>
                  </a:extLst>
                </a:gridCol>
                <a:gridCol w="846750">
                  <a:extLst>
                    <a:ext uri="{9D8B030D-6E8A-4147-A177-3AD203B41FA5}">
                      <a16:colId xmlns:a16="http://schemas.microsoft.com/office/drawing/2014/main" xmlns="" val="1876302788"/>
                    </a:ext>
                  </a:extLst>
                </a:gridCol>
                <a:gridCol w="978466">
                  <a:extLst>
                    <a:ext uri="{9D8B030D-6E8A-4147-A177-3AD203B41FA5}">
                      <a16:colId xmlns:a16="http://schemas.microsoft.com/office/drawing/2014/main" xmlns="" val="2093933989"/>
                    </a:ext>
                  </a:extLst>
                </a:gridCol>
                <a:gridCol w="898495">
                  <a:extLst>
                    <a:ext uri="{9D8B030D-6E8A-4147-A177-3AD203B41FA5}">
                      <a16:colId xmlns:a16="http://schemas.microsoft.com/office/drawing/2014/main" xmlns="" val="640551796"/>
                    </a:ext>
                  </a:extLst>
                </a:gridCol>
                <a:gridCol w="954944">
                  <a:extLst>
                    <a:ext uri="{9D8B030D-6E8A-4147-A177-3AD203B41FA5}">
                      <a16:colId xmlns:a16="http://schemas.microsoft.com/office/drawing/2014/main" xmlns="" val="3134258032"/>
                    </a:ext>
                  </a:extLst>
                </a:gridCol>
                <a:gridCol w="729146">
                  <a:extLst>
                    <a:ext uri="{9D8B030D-6E8A-4147-A177-3AD203B41FA5}">
                      <a16:colId xmlns:a16="http://schemas.microsoft.com/office/drawing/2014/main" xmlns="" val="3181758047"/>
                    </a:ext>
                  </a:extLst>
                </a:gridCol>
                <a:gridCol w="926720">
                  <a:extLst>
                    <a:ext uri="{9D8B030D-6E8A-4147-A177-3AD203B41FA5}">
                      <a16:colId xmlns:a16="http://schemas.microsoft.com/office/drawing/2014/main" xmlns="" val="1545788374"/>
                    </a:ext>
                  </a:extLst>
                </a:gridCol>
                <a:gridCol w="865567">
                  <a:extLst>
                    <a:ext uri="{9D8B030D-6E8A-4147-A177-3AD203B41FA5}">
                      <a16:colId xmlns:a16="http://schemas.microsoft.com/office/drawing/2014/main" xmlns="" val="3464295801"/>
                    </a:ext>
                  </a:extLst>
                </a:gridCol>
                <a:gridCol w="978466">
                  <a:extLst>
                    <a:ext uri="{9D8B030D-6E8A-4147-A177-3AD203B41FA5}">
                      <a16:colId xmlns:a16="http://schemas.microsoft.com/office/drawing/2014/main" xmlns="" val="1282746099"/>
                    </a:ext>
                  </a:extLst>
                </a:gridCol>
                <a:gridCol w="898495">
                  <a:extLst>
                    <a:ext uri="{9D8B030D-6E8A-4147-A177-3AD203B41FA5}">
                      <a16:colId xmlns:a16="http://schemas.microsoft.com/office/drawing/2014/main" xmlns="" val="3403845771"/>
                    </a:ext>
                  </a:extLst>
                </a:gridCol>
                <a:gridCol w="1213674">
                  <a:extLst>
                    <a:ext uri="{9D8B030D-6E8A-4147-A177-3AD203B41FA5}">
                      <a16:colId xmlns:a16="http://schemas.microsoft.com/office/drawing/2014/main" xmlns="" val="3711118938"/>
                    </a:ext>
                  </a:extLst>
                </a:gridCol>
              </a:tblGrid>
              <a:tr h="712269">
                <a:tc>
                  <a:txBody>
                    <a:bodyPr/>
                    <a:lstStyle/>
                    <a:p>
                      <a:pPr marL="2730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Genotypes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1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CLCuD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90805" indent="4635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Height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 marR="97155" indent="-3365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20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5730" marR="97155" indent="-3365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</a:t>
                      </a:r>
                      <a:r>
                        <a:rPr lang="en-US" sz="1200" spc="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609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8425" marR="609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Boll Weight</a:t>
                      </a:r>
                    </a:p>
                    <a:p>
                      <a:pPr marL="36195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marR="387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20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230" marR="387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 (%)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55245" indent="-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Cotton Yield per Plant 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54610" indent="2857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Staple Length</a:t>
                      </a:r>
                    </a:p>
                    <a:p>
                      <a:pPr marL="11176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8100" indent="-635" algn="ctr">
                        <a:lnSpc>
                          <a:spcPct val="121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1200" spc="1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(g/tex)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45085" indent="-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Fineness</a:t>
                      </a:r>
                    </a:p>
                    <a:p>
                      <a:pPr marL="0" marR="508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(µg/inch)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84455" indent="-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</a:t>
                      </a:r>
                      <a:r>
                        <a:rPr lang="en-US" sz="12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1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74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(ratio)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84455" indent="3810"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Fiber Index</a:t>
                      </a:r>
                    </a:p>
                    <a:p>
                      <a:pPr marL="145415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3746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Elongation</a:t>
                      </a:r>
                    </a:p>
                    <a:p>
                      <a:pPr marL="4191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70384183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pPr marL="27305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80538686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45430906"/>
                  </a:ext>
                </a:extLst>
              </a:tr>
              <a:tr h="258241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99253632"/>
                  </a:ext>
                </a:extLst>
              </a:tr>
              <a:tr h="258241">
                <a:tc>
                  <a:txBody>
                    <a:bodyPr/>
                    <a:lstStyle/>
                    <a:p>
                      <a:pPr marL="27305" marR="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FH-308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00751731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00526899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IUB-222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851071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06563715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CIM-599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56972758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54007334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AA-802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12332493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52602913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63985325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99805177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SB-149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47.27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57606120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CRS-456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66524894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CRS-2007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17630006"/>
                  </a:ext>
                </a:extLst>
              </a:tr>
              <a:tr h="239937">
                <a:tc>
                  <a:txBody>
                    <a:bodyPr/>
                    <a:lstStyle/>
                    <a:p>
                      <a:pPr marL="2730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IR-3701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marR="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2751962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AB177BE-05E6-4F8C-9517-4BA46ED5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245" y="801590"/>
            <a:ext cx="9293192" cy="3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" tIns="44436" rIns="0" bIns="0" numCol="1" anchor="ctr" anchorCtr="0" compatLnSpc="1">
            <a:prstTxWarp prst="textNoShape">
              <a:avLst/>
            </a:prstTxWarp>
            <a:spAutoFit/>
          </a:bodyPr>
          <a:lstStyle>
            <a:lvl1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 values of yield and fiber related traits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Gossypium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hirsutum</a:t>
            </a:r>
            <a:r>
              <a:rPr lang="en-US" alt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3701B3B8-CC17-429D-94CF-AB6F9E78C04B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3717925"/>
            <a:ext cx="82550" cy="71438"/>
            <a:chOff x="9199" y="1969"/>
            <a:chExt cx="129" cy="112"/>
          </a:xfrm>
        </p:grpSpPr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xmlns="" id="{1533E19A-70F1-48EA-A815-A92349363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9" y="1979"/>
              <a:ext cx="108" cy="91"/>
              <a:chOff x="9209" y="1979"/>
              <a:chExt cx="108" cy="91"/>
            </a:xfrm>
          </p:grpSpPr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xmlns="" id="{8571D813-8E6E-4A09-B569-A0C8C4511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" y="1979"/>
                <a:ext cx="108" cy="91"/>
              </a:xfrm>
              <a:custGeom>
                <a:avLst/>
                <a:gdLst>
                  <a:gd name="T0" fmla="+- 0 9249 9209"/>
                  <a:gd name="T1" fmla="*/ T0 w 108"/>
                  <a:gd name="T2" fmla="+- 0 1979 1979"/>
                  <a:gd name="T3" fmla="*/ 1979 h 91"/>
                  <a:gd name="T4" fmla="+- 0 9229 9209"/>
                  <a:gd name="T5" fmla="*/ T4 w 108"/>
                  <a:gd name="T6" fmla="+- 0 1988 1979"/>
                  <a:gd name="T7" fmla="*/ 1988 h 91"/>
                  <a:gd name="T8" fmla="+- 0 9215 9209"/>
                  <a:gd name="T9" fmla="*/ T8 w 108"/>
                  <a:gd name="T10" fmla="+- 0 2004 1979"/>
                  <a:gd name="T11" fmla="*/ 2004 h 91"/>
                  <a:gd name="T12" fmla="+- 0 9209 9209"/>
                  <a:gd name="T13" fmla="*/ T12 w 108"/>
                  <a:gd name="T14" fmla="+- 0 2025 1979"/>
                  <a:gd name="T15" fmla="*/ 2025 h 91"/>
                  <a:gd name="T16" fmla="+- 0 9210 9209"/>
                  <a:gd name="T17" fmla="*/ T16 w 108"/>
                  <a:gd name="T18" fmla="+- 0 2030 1979"/>
                  <a:gd name="T19" fmla="*/ 2030 h 91"/>
                  <a:gd name="T20" fmla="+- 0 9216 9209"/>
                  <a:gd name="T21" fmla="*/ T20 w 108"/>
                  <a:gd name="T22" fmla="+- 0 2047 1979"/>
                  <a:gd name="T23" fmla="*/ 2047 h 91"/>
                  <a:gd name="T24" fmla="+- 0 9230 9209"/>
                  <a:gd name="T25" fmla="*/ T24 w 108"/>
                  <a:gd name="T26" fmla="+- 0 2060 1979"/>
                  <a:gd name="T27" fmla="*/ 2060 h 91"/>
                  <a:gd name="T28" fmla="+- 0 9251 9209"/>
                  <a:gd name="T29" fmla="*/ T28 w 108"/>
                  <a:gd name="T30" fmla="+- 0 2068 1979"/>
                  <a:gd name="T31" fmla="*/ 2068 h 91"/>
                  <a:gd name="T32" fmla="+- 0 9280 9209"/>
                  <a:gd name="T33" fmla="*/ T32 w 108"/>
                  <a:gd name="T34" fmla="+- 0 2070 1979"/>
                  <a:gd name="T35" fmla="*/ 2070 h 91"/>
                  <a:gd name="T36" fmla="+- 0 9299 9209"/>
                  <a:gd name="T37" fmla="*/ T36 w 108"/>
                  <a:gd name="T38" fmla="+- 0 2060 1979"/>
                  <a:gd name="T39" fmla="*/ 2060 h 91"/>
                  <a:gd name="T40" fmla="+- 0 9312 9209"/>
                  <a:gd name="T41" fmla="*/ T40 w 108"/>
                  <a:gd name="T42" fmla="+- 0 2043 1979"/>
                  <a:gd name="T43" fmla="*/ 2043 h 91"/>
                  <a:gd name="T44" fmla="+- 0 9317 9209"/>
                  <a:gd name="T45" fmla="*/ T44 w 108"/>
                  <a:gd name="T46" fmla="+- 0 2021 1979"/>
                  <a:gd name="T47" fmla="*/ 2021 h 91"/>
                  <a:gd name="T48" fmla="+- 0 9312 9209"/>
                  <a:gd name="T49" fmla="*/ T48 w 108"/>
                  <a:gd name="T50" fmla="+- 0 2004 1979"/>
                  <a:gd name="T51" fmla="*/ 2004 h 91"/>
                  <a:gd name="T52" fmla="+- 0 9298 9209"/>
                  <a:gd name="T53" fmla="*/ T52 w 108"/>
                  <a:gd name="T54" fmla="+- 0 1990 1979"/>
                  <a:gd name="T55" fmla="*/ 1990 h 91"/>
                  <a:gd name="T56" fmla="+- 0 9277 9209"/>
                  <a:gd name="T57" fmla="*/ T56 w 108"/>
                  <a:gd name="T58" fmla="+- 0 1981 1979"/>
                  <a:gd name="T59" fmla="*/ 1981 h 91"/>
                  <a:gd name="T60" fmla="+- 0 9249 9209"/>
                  <a:gd name="T61" fmla="*/ T60 w 108"/>
                  <a:gd name="T62" fmla="+- 0 1979 1979"/>
                  <a:gd name="T63" fmla="*/ 1979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40" y="0"/>
                    </a:moveTo>
                    <a:lnTo>
                      <a:pt x="20" y="9"/>
                    </a:lnTo>
                    <a:lnTo>
                      <a:pt x="6" y="25"/>
                    </a:lnTo>
                    <a:lnTo>
                      <a:pt x="0" y="46"/>
                    </a:lnTo>
                    <a:lnTo>
                      <a:pt x="1" y="51"/>
                    </a:lnTo>
                    <a:lnTo>
                      <a:pt x="7" y="68"/>
                    </a:lnTo>
                    <a:lnTo>
                      <a:pt x="21" y="81"/>
                    </a:lnTo>
                    <a:lnTo>
                      <a:pt x="42" y="89"/>
                    </a:lnTo>
                    <a:lnTo>
                      <a:pt x="71" y="91"/>
                    </a:lnTo>
                    <a:lnTo>
                      <a:pt x="90" y="81"/>
                    </a:lnTo>
                    <a:lnTo>
                      <a:pt x="103" y="64"/>
                    </a:lnTo>
                    <a:lnTo>
                      <a:pt x="108" y="42"/>
                    </a:lnTo>
                    <a:lnTo>
                      <a:pt x="103" y="25"/>
                    </a:lnTo>
                    <a:lnTo>
                      <a:pt x="89" y="11"/>
                    </a:lnTo>
                    <a:lnTo>
                      <a:pt x="68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4ACFD877-827B-4294-AD16-9D650A3D9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9" y="1979"/>
              <a:ext cx="108" cy="91"/>
              <a:chOff x="9209" y="1979"/>
              <a:chExt cx="108" cy="91"/>
            </a:xfrm>
          </p:grpSpPr>
          <p:sp>
            <p:nvSpPr>
              <p:cNvPr id="7" name="Freeform 17">
                <a:extLst>
                  <a:ext uri="{FF2B5EF4-FFF2-40B4-BE49-F238E27FC236}">
                    <a16:creationId xmlns:a16="http://schemas.microsoft.com/office/drawing/2014/main" xmlns="" id="{B5236011-8EC0-42FD-AEF4-752B37118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" y="1979"/>
                <a:ext cx="108" cy="91"/>
              </a:xfrm>
              <a:custGeom>
                <a:avLst/>
                <a:gdLst>
                  <a:gd name="T0" fmla="+- 0 9209 9209"/>
                  <a:gd name="T1" fmla="*/ T0 w 108"/>
                  <a:gd name="T2" fmla="+- 0 2025 1979"/>
                  <a:gd name="T3" fmla="*/ 2025 h 91"/>
                  <a:gd name="T4" fmla="+- 0 9215 9209"/>
                  <a:gd name="T5" fmla="*/ T4 w 108"/>
                  <a:gd name="T6" fmla="+- 0 2004 1979"/>
                  <a:gd name="T7" fmla="*/ 2004 h 91"/>
                  <a:gd name="T8" fmla="+- 0 9229 9209"/>
                  <a:gd name="T9" fmla="*/ T8 w 108"/>
                  <a:gd name="T10" fmla="+- 0 1988 1979"/>
                  <a:gd name="T11" fmla="*/ 1988 h 91"/>
                  <a:gd name="T12" fmla="+- 0 9249 9209"/>
                  <a:gd name="T13" fmla="*/ T12 w 108"/>
                  <a:gd name="T14" fmla="+- 0 1979 1979"/>
                  <a:gd name="T15" fmla="*/ 1979 h 91"/>
                  <a:gd name="T16" fmla="+- 0 9277 9209"/>
                  <a:gd name="T17" fmla="*/ T16 w 108"/>
                  <a:gd name="T18" fmla="+- 0 1981 1979"/>
                  <a:gd name="T19" fmla="*/ 1981 h 91"/>
                  <a:gd name="T20" fmla="+- 0 9298 9209"/>
                  <a:gd name="T21" fmla="*/ T20 w 108"/>
                  <a:gd name="T22" fmla="+- 0 1990 1979"/>
                  <a:gd name="T23" fmla="*/ 1990 h 91"/>
                  <a:gd name="T24" fmla="+- 0 9312 9209"/>
                  <a:gd name="T25" fmla="*/ T24 w 108"/>
                  <a:gd name="T26" fmla="+- 0 2004 1979"/>
                  <a:gd name="T27" fmla="*/ 2004 h 91"/>
                  <a:gd name="T28" fmla="+- 0 9317 9209"/>
                  <a:gd name="T29" fmla="*/ T28 w 108"/>
                  <a:gd name="T30" fmla="+- 0 2021 1979"/>
                  <a:gd name="T31" fmla="*/ 2021 h 91"/>
                  <a:gd name="T32" fmla="+- 0 9312 9209"/>
                  <a:gd name="T33" fmla="*/ T32 w 108"/>
                  <a:gd name="T34" fmla="+- 0 2043 1979"/>
                  <a:gd name="T35" fmla="*/ 2043 h 91"/>
                  <a:gd name="T36" fmla="+- 0 9299 9209"/>
                  <a:gd name="T37" fmla="*/ T36 w 108"/>
                  <a:gd name="T38" fmla="+- 0 2060 1979"/>
                  <a:gd name="T39" fmla="*/ 2060 h 91"/>
                  <a:gd name="T40" fmla="+- 0 9280 9209"/>
                  <a:gd name="T41" fmla="*/ T40 w 108"/>
                  <a:gd name="T42" fmla="+- 0 2070 1979"/>
                  <a:gd name="T43" fmla="*/ 2070 h 91"/>
                  <a:gd name="T44" fmla="+- 0 9251 9209"/>
                  <a:gd name="T45" fmla="*/ T44 w 108"/>
                  <a:gd name="T46" fmla="+- 0 2068 1979"/>
                  <a:gd name="T47" fmla="*/ 2068 h 91"/>
                  <a:gd name="T48" fmla="+- 0 9230 9209"/>
                  <a:gd name="T49" fmla="*/ T48 w 108"/>
                  <a:gd name="T50" fmla="+- 0 2060 1979"/>
                  <a:gd name="T51" fmla="*/ 2060 h 91"/>
                  <a:gd name="T52" fmla="+- 0 9216 9209"/>
                  <a:gd name="T53" fmla="*/ T52 w 108"/>
                  <a:gd name="T54" fmla="+- 0 2047 1979"/>
                  <a:gd name="T55" fmla="*/ 2047 h 91"/>
                  <a:gd name="T56" fmla="+- 0 9210 9209"/>
                  <a:gd name="T57" fmla="*/ T56 w 108"/>
                  <a:gd name="T58" fmla="+- 0 2030 1979"/>
                  <a:gd name="T59" fmla="*/ 2030 h 91"/>
                  <a:gd name="T60" fmla="+- 0 9209 9209"/>
                  <a:gd name="T61" fmla="*/ T60 w 108"/>
                  <a:gd name="T62" fmla="+- 0 2025 1979"/>
                  <a:gd name="T63" fmla="*/ 2025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0" y="46"/>
                    </a:moveTo>
                    <a:lnTo>
                      <a:pt x="6" y="25"/>
                    </a:lnTo>
                    <a:lnTo>
                      <a:pt x="20" y="9"/>
                    </a:lnTo>
                    <a:lnTo>
                      <a:pt x="40" y="0"/>
                    </a:lnTo>
                    <a:lnTo>
                      <a:pt x="68" y="2"/>
                    </a:lnTo>
                    <a:lnTo>
                      <a:pt x="89" y="11"/>
                    </a:lnTo>
                    <a:lnTo>
                      <a:pt x="103" y="25"/>
                    </a:lnTo>
                    <a:lnTo>
                      <a:pt x="108" y="42"/>
                    </a:lnTo>
                    <a:lnTo>
                      <a:pt x="103" y="64"/>
                    </a:lnTo>
                    <a:lnTo>
                      <a:pt x="90" y="81"/>
                    </a:lnTo>
                    <a:lnTo>
                      <a:pt x="71" y="91"/>
                    </a:lnTo>
                    <a:lnTo>
                      <a:pt x="42" y="89"/>
                    </a:lnTo>
                    <a:lnTo>
                      <a:pt x="21" y="81"/>
                    </a:lnTo>
                    <a:lnTo>
                      <a:pt x="7" y="68"/>
                    </a:lnTo>
                    <a:lnTo>
                      <a:pt x="1" y="51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9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E4FE4DA-1DC8-4A3B-8FB6-5533E4AA260D}"/>
              </a:ext>
            </a:extLst>
          </p:cNvPr>
          <p:cNvGrpSpPr>
            <a:grpSpLocks/>
          </p:cNvGrpSpPr>
          <p:nvPr/>
        </p:nvGrpSpPr>
        <p:grpSpPr bwMode="auto">
          <a:xfrm>
            <a:off x="9461500" y="3641725"/>
            <a:ext cx="82550" cy="149225"/>
            <a:chOff x="12028" y="1851"/>
            <a:chExt cx="129" cy="236"/>
          </a:xfrm>
        </p:grpSpPr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xmlns="" id="{03F7B7FC-7705-4CA2-8E5F-8C804A84C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8" y="1985"/>
              <a:ext cx="108" cy="91"/>
              <a:chOff x="12038" y="1985"/>
              <a:chExt cx="108" cy="9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BC3161EB-4664-4E4F-B638-63ADAD811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8" y="1985"/>
                <a:ext cx="108" cy="91"/>
              </a:xfrm>
              <a:custGeom>
                <a:avLst/>
                <a:gdLst>
                  <a:gd name="T0" fmla="+- 0 12078 12038"/>
                  <a:gd name="T1" fmla="*/ T0 w 108"/>
                  <a:gd name="T2" fmla="+- 0 1985 1985"/>
                  <a:gd name="T3" fmla="*/ 1985 h 91"/>
                  <a:gd name="T4" fmla="+- 0 12057 12038"/>
                  <a:gd name="T5" fmla="*/ T4 w 108"/>
                  <a:gd name="T6" fmla="+- 0 1994 1985"/>
                  <a:gd name="T7" fmla="*/ 1994 h 91"/>
                  <a:gd name="T8" fmla="+- 0 12043 12038"/>
                  <a:gd name="T9" fmla="*/ T8 w 108"/>
                  <a:gd name="T10" fmla="+- 0 2010 1985"/>
                  <a:gd name="T11" fmla="*/ 2010 h 91"/>
                  <a:gd name="T12" fmla="+- 0 12038 12038"/>
                  <a:gd name="T13" fmla="*/ T12 w 108"/>
                  <a:gd name="T14" fmla="+- 0 2031 1985"/>
                  <a:gd name="T15" fmla="*/ 2031 h 91"/>
                  <a:gd name="T16" fmla="+- 0 12038 12038"/>
                  <a:gd name="T17" fmla="*/ T16 w 108"/>
                  <a:gd name="T18" fmla="+- 0 2036 1985"/>
                  <a:gd name="T19" fmla="*/ 2036 h 91"/>
                  <a:gd name="T20" fmla="+- 0 12045 12038"/>
                  <a:gd name="T21" fmla="*/ T20 w 108"/>
                  <a:gd name="T22" fmla="+- 0 2053 1985"/>
                  <a:gd name="T23" fmla="*/ 2053 h 91"/>
                  <a:gd name="T24" fmla="+- 0 12058 12038"/>
                  <a:gd name="T25" fmla="*/ T24 w 108"/>
                  <a:gd name="T26" fmla="+- 0 2066 1985"/>
                  <a:gd name="T27" fmla="*/ 2066 h 91"/>
                  <a:gd name="T28" fmla="+- 0 12080 12038"/>
                  <a:gd name="T29" fmla="*/ T28 w 108"/>
                  <a:gd name="T30" fmla="+- 0 2074 1985"/>
                  <a:gd name="T31" fmla="*/ 2074 h 91"/>
                  <a:gd name="T32" fmla="+- 0 12108 12038"/>
                  <a:gd name="T33" fmla="*/ T32 w 108"/>
                  <a:gd name="T34" fmla="+- 0 2076 1985"/>
                  <a:gd name="T35" fmla="*/ 2076 h 91"/>
                  <a:gd name="T36" fmla="+- 0 12128 12038"/>
                  <a:gd name="T37" fmla="*/ T36 w 108"/>
                  <a:gd name="T38" fmla="+- 0 2066 1985"/>
                  <a:gd name="T39" fmla="*/ 2066 h 91"/>
                  <a:gd name="T40" fmla="+- 0 12141 12038"/>
                  <a:gd name="T41" fmla="*/ T40 w 108"/>
                  <a:gd name="T42" fmla="+- 0 2049 1985"/>
                  <a:gd name="T43" fmla="*/ 2049 h 91"/>
                  <a:gd name="T44" fmla="+- 0 12146 12038"/>
                  <a:gd name="T45" fmla="*/ T44 w 108"/>
                  <a:gd name="T46" fmla="+- 0 2027 1985"/>
                  <a:gd name="T47" fmla="*/ 2027 h 91"/>
                  <a:gd name="T48" fmla="+- 0 12140 12038"/>
                  <a:gd name="T49" fmla="*/ T48 w 108"/>
                  <a:gd name="T50" fmla="+- 0 2010 1985"/>
                  <a:gd name="T51" fmla="*/ 2010 h 91"/>
                  <a:gd name="T52" fmla="+- 0 12127 12038"/>
                  <a:gd name="T53" fmla="*/ T52 w 108"/>
                  <a:gd name="T54" fmla="+- 0 1996 1985"/>
                  <a:gd name="T55" fmla="*/ 1996 h 91"/>
                  <a:gd name="T56" fmla="+- 0 12106 12038"/>
                  <a:gd name="T57" fmla="*/ T56 w 108"/>
                  <a:gd name="T58" fmla="+- 0 1987 1985"/>
                  <a:gd name="T59" fmla="*/ 1987 h 91"/>
                  <a:gd name="T60" fmla="+- 0 12078 12038"/>
                  <a:gd name="T61" fmla="*/ T60 w 108"/>
                  <a:gd name="T62" fmla="+- 0 1985 1985"/>
                  <a:gd name="T63" fmla="*/ 1985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40" y="0"/>
                    </a:moveTo>
                    <a:lnTo>
                      <a:pt x="19" y="9"/>
                    </a:lnTo>
                    <a:lnTo>
                      <a:pt x="5" y="25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7" y="68"/>
                    </a:lnTo>
                    <a:lnTo>
                      <a:pt x="20" y="81"/>
                    </a:lnTo>
                    <a:lnTo>
                      <a:pt x="42" y="89"/>
                    </a:lnTo>
                    <a:lnTo>
                      <a:pt x="70" y="91"/>
                    </a:lnTo>
                    <a:lnTo>
                      <a:pt x="90" y="81"/>
                    </a:lnTo>
                    <a:lnTo>
                      <a:pt x="103" y="64"/>
                    </a:lnTo>
                    <a:lnTo>
                      <a:pt x="108" y="42"/>
                    </a:lnTo>
                    <a:lnTo>
                      <a:pt x="102" y="25"/>
                    </a:lnTo>
                    <a:lnTo>
                      <a:pt x="89" y="11"/>
                    </a:lnTo>
                    <a:lnTo>
                      <a:pt x="68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42BE14F0-0696-4B19-8692-AF0F3B955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8" y="1985"/>
              <a:ext cx="108" cy="91"/>
              <a:chOff x="12038" y="1985"/>
              <a:chExt cx="108" cy="91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xmlns="" id="{C3ADD854-4E20-43FB-8393-EE64ADBB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8" y="1985"/>
                <a:ext cx="108" cy="91"/>
              </a:xfrm>
              <a:custGeom>
                <a:avLst/>
                <a:gdLst>
                  <a:gd name="T0" fmla="+- 0 12038 12038"/>
                  <a:gd name="T1" fmla="*/ T0 w 108"/>
                  <a:gd name="T2" fmla="+- 0 2031 1985"/>
                  <a:gd name="T3" fmla="*/ 2031 h 91"/>
                  <a:gd name="T4" fmla="+- 0 12043 12038"/>
                  <a:gd name="T5" fmla="*/ T4 w 108"/>
                  <a:gd name="T6" fmla="+- 0 2010 1985"/>
                  <a:gd name="T7" fmla="*/ 2010 h 91"/>
                  <a:gd name="T8" fmla="+- 0 12057 12038"/>
                  <a:gd name="T9" fmla="*/ T8 w 108"/>
                  <a:gd name="T10" fmla="+- 0 1994 1985"/>
                  <a:gd name="T11" fmla="*/ 1994 h 91"/>
                  <a:gd name="T12" fmla="+- 0 12078 12038"/>
                  <a:gd name="T13" fmla="*/ T12 w 108"/>
                  <a:gd name="T14" fmla="+- 0 1985 1985"/>
                  <a:gd name="T15" fmla="*/ 1985 h 91"/>
                  <a:gd name="T16" fmla="+- 0 12106 12038"/>
                  <a:gd name="T17" fmla="*/ T16 w 108"/>
                  <a:gd name="T18" fmla="+- 0 1987 1985"/>
                  <a:gd name="T19" fmla="*/ 1987 h 91"/>
                  <a:gd name="T20" fmla="+- 0 12127 12038"/>
                  <a:gd name="T21" fmla="*/ T20 w 108"/>
                  <a:gd name="T22" fmla="+- 0 1996 1985"/>
                  <a:gd name="T23" fmla="*/ 1996 h 91"/>
                  <a:gd name="T24" fmla="+- 0 12140 12038"/>
                  <a:gd name="T25" fmla="*/ T24 w 108"/>
                  <a:gd name="T26" fmla="+- 0 2010 1985"/>
                  <a:gd name="T27" fmla="*/ 2010 h 91"/>
                  <a:gd name="T28" fmla="+- 0 12146 12038"/>
                  <a:gd name="T29" fmla="*/ T28 w 108"/>
                  <a:gd name="T30" fmla="+- 0 2027 1985"/>
                  <a:gd name="T31" fmla="*/ 2027 h 91"/>
                  <a:gd name="T32" fmla="+- 0 12141 12038"/>
                  <a:gd name="T33" fmla="*/ T32 w 108"/>
                  <a:gd name="T34" fmla="+- 0 2049 1985"/>
                  <a:gd name="T35" fmla="*/ 2049 h 91"/>
                  <a:gd name="T36" fmla="+- 0 12128 12038"/>
                  <a:gd name="T37" fmla="*/ T36 w 108"/>
                  <a:gd name="T38" fmla="+- 0 2066 1985"/>
                  <a:gd name="T39" fmla="*/ 2066 h 91"/>
                  <a:gd name="T40" fmla="+- 0 12108 12038"/>
                  <a:gd name="T41" fmla="*/ T40 w 108"/>
                  <a:gd name="T42" fmla="+- 0 2076 1985"/>
                  <a:gd name="T43" fmla="*/ 2076 h 91"/>
                  <a:gd name="T44" fmla="+- 0 12080 12038"/>
                  <a:gd name="T45" fmla="*/ T44 w 108"/>
                  <a:gd name="T46" fmla="+- 0 2074 1985"/>
                  <a:gd name="T47" fmla="*/ 2074 h 91"/>
                  <a:gd name="T48" fmla="+- 0 12058 12038"/>
                  <a:gd name="T49" fmla="*/ T48 w 108"/>
                  <a:gd name="T50" fmla="+- 0 2066 1985"/>
                  <a:gd name="T51" fmla="*/ 2066 h 91"/>
                  <a:gd name="T52" fmla="+- 0 12045 12038"/>
                  <a:gd name="T53" fmla="*/ T52 w 108"/>
                  <a:gd name="T54" fmla="+- 0 2053 1985"/>
                  <a:gd name="T55" fmla="*/ 2053 h 91"/>
                  <a:gd name="T56" fmla="+- 0 12038 12038"/>
                  <a:gd name="T57" fmla="*/ T56 w 108"/>
                  <a:gd name="T58" fmla="+- 0 2036 1985"/>
                  <a:gd name="T59" fmla="*/ 2036 h 91"/>
                  <a:gd name="T60" fmla="+- 0 12038 12038"/>
                  <a:gd name="T61" fmla="*/ T60 w 108"/>
                  <a:gd name="T62" fmla="+- 0 2031 1985"/>
                  <a:gd name="T63" fmla="*/ 2031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0" y="46"/>
                    </a:moveTo>
                    <a:lnTo>
                      <a:pt x="5" y="25"/>
                    </a:lnTo>
                    <a:lnTo>
                      <a:pt x="19" y="9"/>
                    </a:lnTo>
                    <a:lnTo>
                      <a:pt x="40" y="0"/>
                    </a:lnTo>
                    <a:lnTo>
                      <a:pt x="68" y="2"/>
                    </a:lnTo>
                    <a:lnTo>
                      <a:pt x="89" y="11"/>
                    </a:lnTo>
                    <a:lnTo>
                      <a:pt x="102" y="25"/>
                    </a:lnTo>
                    <a:lnTo>
                      <a:pt x="108" y="42"/>
                    </a:lnTo>
                    <a:lnTo>
                      <a:pt x="103" y="64"/>
                    </a:lnTo>
                    <a:lnTo>
                      <a:pt x="90" y="81"/>
                    </a:lnTo>
                    <a:lnTo>
                      <a:pt x="70" y="91"/>
                    </a:lnTo>
                    <a:lnTo>
                      <a:pt x="42" y="89"/>
                    </a:lnTo>
                    <a:lnTo>
                      <a:pt x="20" y="81"/>
                    </a:lnTo>
                    <a:lnTo>
                      <a:pt x="7" y="68"/>
                    </a:lnTo>
                    <a:lnTo>
                      <a:pt x="0" y="51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9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xmlns="" id="{E52420DC-F1D4-457A-9365-D8EBA1374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90" y="1855"/>
              <a:ext cx="2" cy="108"/>
              <a:chOff x="12090" y="1855"/>
              <a:chExt cx="2" cy="108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xmlns="" id="{64365899-97A0-40D6-9D0F-765B212C5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0" y="1855"/>
                <a:ext cx="2" cy="108"/>
              </a:xfrm>
              <a:custGeom>
                <a:avLst/>
                <a:gdLst>
                  <a:gd name="T0" fmla="+- 0 1855 1855"/>
                  <a:gd name="T1" fmla="*/ 1855 h 108"/>
                  <a:gd name="T2" fmla="+- 0 1963 1855"/>
                  <a:gd name="T3" fmla="*/ 1963 h 10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8">
                    <a:moveTo>
                      <a:pt x="0" y="0"/>
                    </a:moveTo>
                    <a:lnTo>
                      <a:pt x="0" y="108"/>
                    </a:lnTo>
                  </a:path>
                </a:pathLst>
              </a:custGeom>
              <a:noFill/>
              <a:ln w="609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1">
            <a:extLst>
              <a:ext uri="{FF2B5EF4-FFF2-40B4-BE49-F238E27FC236}">
                <a16:creationId xmlns:a16="http://schemas.microsoft.com/office/drawing/2014/main" xmlns="" id="{479B1C32-D5F7-4A2B-9704-B6EFB44AD8D4}"/>
              </a:ext>
            </a:extLst>
          </p:cNvPr>
          <p:cNvGrpSpPr>
            <a:grpSpLocks/>
          </p:cNvGrpSpPr>
          <p:nvPr/>
        </p:nvGrpSpPr>
        <p:grpSpPr bwMode="auto">
          <a:xfrm>
            <a:off x="11142663" y="3556000"/>
            <a:ext cx="82550" cy="227013"/>
            <a:chOff x="14676" y="1714"/>
            <a:chExt cx="129" cy="357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xmlns="" id="{4383159B-C263-4720-97E8-8BE0F6148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86" y="1969"/>
              <a:ext cx="108" cy="91"/>
              <a:chOff x="14686" y="1969"/>
              <a:chExt cx="108" cy="91"/>
            </a:xfrm>
          </p:grpSpPr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xmlns="" id="{7CEBDDC6-3CBF-4DF3-ADFB-C5B4EF3C2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6" y="1969"/>
                <a:ext cx="108" cy="91"/>
              </a:xfrm>
              <a:custGeom>
                <a:avLst/>
                <a:gdLst>
                  <a:gd name="T0" fmla="+- 0 14726 14686"/>
                  <a:gd name="T1" fmla="*/ T0 w 108"/>
                  <a:gd name="T2" fmla="+- 0 1969 1969"/>
                  <a:gd name="T3" fmla="*/ 1969 h 91"/>
                  <a:gd name="T4" fmla="+- 0 14705 14686"/>
                  <a:gd name="T5" fmla="*/ T4 w 108"/>
                  <a:gd name="T6" fmla="+- 0 1979 1969"/>
                  <a:gd name="T7" fmla="*/ 1979 h 91"/>
                  <a:gd name="T8" fmla="+- 0 14691 14686"/>
                  <a:gd name="T9" fmla="*/ T8 w 108"/>
                  <a:gd name="T10" fmla="+- 0 1995 1969"/>
                  <a:gd name="T11" fmla="*/ 1995 h 91"/>
                  <a:gd name="T12" fmla="+- 0 14686 14686"/>
                  <a:gd name="T13" fmla="*/ T12 w 108"/>
                  <a:gd name="T14" fmla="+- 0 2015 1969"/>
                  <a:gd name="T15" fmla="*/ 2015 h 91"/>
                  <a:gd name="T16" fmla="+- 0 14687 14686"/>
                  <a:gd name="T17" fmla="*/ T16 w 108"/>
                  <a:gd name="T18" fmla="+- 0 2021 1969"/>
                  <a:gd name="T19" fmla="*/ 2021 h 91"/>
                  <a:gd name="T20" fmla="+- 0 14693 14686"/>
                  <a:gd name="T21" fmla="*/ T20 w 108"/>
                  <a:gd name="T22" fmla="+- 0 2037 1969"/>
                  <a:gd name="T23" fmla="*/ 2037 h 91"/>
                  <a:gd name="T24" fmla="+- 0 14707 14686"/>
                  <a:gd name="T25" fmla="*/ T24 w 108"/>
                  <a:gd name="T26" fmla="+- 0 2050 1969"/>
                  <a:gd name="T27" fmla="*/ 2050 h 91"/>
                  <a:gd name="T28" fmla="+- 0 14728 14686"/>
                  <a:gd name="T29" fmla="*/ T28 w 108"/>
                  <a:gd name="T30" fmla="+- 0 2058 1969"/>
                  <a:gd name="T31" fmla="*/ 2058 h 91"/>
                  <a:gd name="T32" fmla="+- 0 14757 14686"/>
                  <a:gd name="T33" fmla="*/ T32 w 108"/>
                  <a:gd name="T34" fmla="+- 0 2060 1969"/>
                  <a:gd name="T35" fmla="*/ 2060 h 91"/>
                  <a:gd name="T36" fmla="+- 0 14776 14686"/>
                  <a:gd name="T37" fmla="*/ T36 w 108"/>
                  <a:gd name="T38" fmla="+- 0 2050 1969"/>
                  <a:gd name="T39" fmla="*/ 2050 h 91"/>
                  <a:gd name="T40" fmla="+- 0 14789 14686"/>
                  <a:gd name="T41" fmla="*/ T40 w 108"/>
                  <a:gd name="T42" fmla="+- 0 2033 1969"/>
                  <a:gd name="T43" fmla="*/ 2033 h 91"/>
                  <a:gd name="T44" fmla="+- 0 14794 14686"/>
                  <a:gd name="T45" fmla="*/ T44 w 108"/>
                  <a:gd name="T46" fmla="+- 0 2011 1969"/>
                  <a:gd name="T47" fmla="*/ 2011 h 91"/>
                  <a:gd name="T48" fmla="+- 0 14788 14686"/>
                  <a:gd name="T49" fmla="*/ T48 w 108"/>
                  <a:gd name="T50" fmla="+- 0 1994 1969"/>
                  <a:gd name="T51" fmla="*/ 1994 h 91"/>
                  <a:gd name="T52" fmla="+- 0 14775 14686"/>
                  <a:gd name="T53" fmla="*/ T52 w 108"/>
                  <a:gd name="T54" fmla="+- 0 1981 1969"/>
                  <a:gd name="T55" fmla="*/ 1981 h 91"/>
                  <a:gd name="T56" fmla="+- 0 14754 14686"/>
                  <a:gd name="T57" fmla="*/ T56 w 108"/>
                  <a:gd name="T58" fmla="+- 0 1972 1969"/>
                  <a:gd name="T59" fmla="*/ 1972 h 91"/>
                  <a:gd name="T60" fmla="+- 0 14726 14686"/>
                  <a:gd name="T61" fmla="*/ T60 w 108"/>
                  <a:gd name="T62" fmla="+- 0 1969 1969"/>
                  <a:gd name="T63" fmla="*/ 1969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40" y="0"/>
                    </a:moveTo>
                    <a:lnTo>
                      <a:pt x="19" y="10"/>
                    </a:lnTo>
                    <a:lnTo>
                      <a:pt x="5" y="26"/>
                    </a:lnTo>
                    <a:lnTo>
                      <a:pt x="0" y="46"/>
                    </a:lnTo>
                    <a:lnTo>
                      <a:pt x="1" y="52"/>
                    </a:lnTo>
                    <a:lnTo>
                      <a:pt x="7" y="68"/>
                    </a:lnTo>
                    <a:lnTo>
                      <a:pt x="21" y="81"/>
                    </a:lnTo>
                    <a:lnTo>
                      <a:pt x="42" y="89"/>
                    </a:lnTo>
                    <a:lnTo>
                      <a:pt x="71" y="91"/>
                    </a:lnTo>
                    <a:lnTo>
                      <a:pt x="90" y="81"/>
                    </a:lnTo>
                    <a:lnTo>
                      <a:pt x="103" y="64"/>
                    </a:lnTo>
                    <a:lnTo>
                      <a:pt x="108" y="42"/>
                    </a:lnTo>
                    <a:lnTo>
                      <a:pt x="102" y="25"/>
                    </a:lnTo>
                    <a:lnTo>
                      <a:pt x="89" y="12"/>
                    </a:lnTo>
                    <a:lnTo>
                      <a:pt x="68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0664643B-DF11-489C-AD5D-977BA397D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86" y="1969"/>
              <a:ext cx="108" cy="91"/>
              <a:chOff x="14686" y="1969"/>
              <a:chExt cx="108" cy="91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1BBB2420-53DB-41DA-A625-7876544BD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6" y="1969"/>
                <a:ext cx="108" cy="91"/>
              </a:xfrm>
              <a:custGeom>
                <a:avLst/>
                <a:gdLst>
                  <a:gd name="T0" fmla="+- 0 14686 14686"/>
                  <a:gd name="T1" fmla="*/ T0 w 108"/>
                  <a:gd name="T2" fmla="+- 0 2015 1969"/>
                  <a:gd name="T3" fmla="*/ 2015 h 91"/>
                  <a:gd name="T4" fmla="+- 0 14691 14686"/>
                  <a:gd name="T5" fmla="*/ T4 w 108"/>
                  <a:gd name="T6" fmla="+- 0 1995 1969"/>
                  <a:gd name="T7" fmla="*/ 1995 h 91"/>
                  <a:gd name="T8" fmla="+- 0 14705 14686"/>
                  <a:gd name="T9" fmla="*/ T8 w 108"/>
                  <a:gd name="T10" fmla="+- 0 1979 1969"/>
                  <a:gd name="T11" fmla="*/ 1979 h 91"/>
                  <a:gd name="T12" fmla="+- 0 14726 14686"/>
                  <a:gd name="T13" fmla="*/ T12 w 108"/>
                  <a:gd name="T14" fmla="+- 0 1969 1969"/>
                  <a:gd name="T15" fmla="*/ 1969 h 91"/>
                  <a:gd name="T16" fmla="+- 0 14754 14686"/>
                  <a:gd name="T17" fmla="*/ T16 w 108"/>
                  <a:gd name="T18" fmla="+- 0 1972 1969"/>
                  <a:gd name="T19" fmla="*/ 1972 h 91"/>
                  <a:gd name="T20" fmla="+- 0 14775 14686"/>
                  <a:gd name="T21" fmla="*/ T20 w 108"/>
                  <a:gd name="T22" fmla="+- 0 1981 1969"/>
                  <a:gd name="T23" fmla="*/ 1981 h 91"/>
                  <a:gd name="T24" fmla="+- 0 14788 14686"/>
                  <a:gd name="T25" fmla="*/ T24 w 108"/>
                  <a:gd name="T26" fmla="+- 0 1994 1969"/>
                  <a:gd name="T27" fmla="*/ 1994 h 91"/>
                  <a:gd name="T28" fmla="+- 0 14794 14686"/>
                  <a:gd name="T29" fmla="*/ T28 w 108"/>
                  <a:gd name="T30" fmla="+- 0 2011 1969"/>
                  <a:gd name="T31" fmla="*/ 2011 h 91"/>
                  <a:gd name="T32" fmla="+- 0 14789 14686"/>
                  <a:gd name="T33" fmla="*/ T32 w 108"/>
                  <a:gd name="T34" fmla="+- 0 2033 1969"/>
                  <a:gd name="T35" fmla="*/ 2033 h 91"/>
                  <a:gd name="T36" fmla="+- 0 14776 14686"/>
                  <a:gd name="T37" fmla="*/ T36 w 108"/>
                  <a:gd name="T38" fmla="+- 0 2050 1969"/>
                  <a:gd name="T39" fmla="*/ 2050 h 91"/>
                  <a:gd name="T40" fmla="+- 0 14757 14686"/>
                  <a:gd name="T41" fmla="*/ T40 w 108"/>
                  <a:gd name="T42" fmla="+- 0 2060 1969"/>
                  <a:gd name="T43" fmla="*/ 2060 h 91"/>
                  <a:gd name="T44" fmla="+- 0 14728 14686"/>
                  <a:gd name="T45" fmla="*/ T44 w 108"/>
                  <a:gd name="T46" fmla="+- 0 2058 1969"/>
                  <a:gd name="T47" fmla="*/ 2058 h 91"/>
                  <a:gd name="T48" fmla="+- 0 14707 14686"/>
                  <a:gd name="T49" fmla="*/ T48 w 108"/>
                  <a:gd name="T50" fmla="+- 0 2050 1969"/>
                  <a:gd name="T51" fmla="*/ 2050 h 91"/>
                  <a:gd name="T52" fmla="+- 0 14693 14686"/>
                  <a:gd name="T53" fmla="*/ T52 w 108"/>
                  <a:gd name="T54" fmla="+- 0 2037 1969"/>
                  <a:gd name="T55" fmla="*/ 2037 h 91"/>
                  <a:gd name="T56" fmla="+- 0 14687 14686"/>
                  <a:gd name="T57" fmla="*/ T56 w 108"/>
                  <a:gd name="T58" fmla="+- 0 2021 1969"/>
                  <a:gd name="T59" fmla="*/ 2021 h 91"/>
                  <a:gd name="T60" fmla="+- 0 14686 14686"/>
                  <a:gd name="T61" fmla="*/ T60 w 108"/>
                  <a:gd name="T62" fmla="+- 0 2015 1969"/>
                  <a:gd name="T63" fmla="*/ 2015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8" h="91">
                    <a:moveTo>
                      <a:pt x="0" y="46"/>
                    </a:moveTo>
                    <a:lnTo>
                      <a:pt x="5" y="26"/>
                    </a:lnTo>
                    <a:lnTo>
                      <a:pt x="19" y="10"/>
                    </a:lnTo>
                    <a:lnTo>
                      <a:pt x="40" y="0"/>
                    </a:lnTo>
                    <a:lnTo>
                      <a:pt x="68" y="3"/>
                    </a:lnTo>
                    <a:lnTo>
                      <a:pt x="89" y="12"/>
                    </a:lnTo>
                    <a:lnTo>
                      <a:pt x="102" y="25"/>
                    </a:lnTo>
                    <a:lnTo>
                      <a:pt x="108" y="42"/>
                    </a:lnTo>
                    <a:lnTo>
                      <a:pt x="103" y="64"/>
                    </a:lnTo>
                    <a:lnTo>
                      <a:pt x="90" y="81"/>
                    </a:lnTo>
                    <a:lnTo>
                      <a:pt x="71" y="91"/>
                    </a:lnTo>
                    <a:lnTo>
                      <a:pt x="42" y="89"/>
                    </a:lnTo>
                    <a:lnTo>
                      <a:pt x="21" y="81"/>
                    </a:lnTo>
                    <a:lnTo>
                      <a:pt x="7" y="68"/>
                    </a:lnTo>
                    <a:lnTo>
                      <a:pt x="1" y="52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9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xmlns="" id="{702A5104-40E7-4911-B208-0827CD424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38" y="1719"/>
              <a:ext cx="2" cy="243"/>
              <a:chOff x="14738" y="1719"/>
              <a:chExt cx="2" cy="243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xmlns="" id="{42DCCD87-BBB6-4D9A-AAC2-E4B2AD2B1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8" y="1719"/>
                <a:ext cx="2" cy="243"/>
              </a:xfrm>
              <a:custGeom>
                <a:avLst/>
                <a:gdLst>
                  <a:gd name="T0" fmla="+- 0 1719 1719"/>
                  <a:gd name="T1" fmla="*/ 1719 h 243"/>
                  <a:gd name="T2" fmla="+- 0 1962 1719"/>
                  <a:gd name="T3" fmla="*/ 1962 h 24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3">
                    <a:moveTo>
                      <a:pt x="0" y="0"/>
                    </a:moveTo>
                    <a:lnTo>
                      <a:pt x="0" y="243"/>
                    </a:lnTo>
                  </a:path>
                </a:pathLst>
              </a:custGeom>
              <a:noFill/>
              <a:ln w="609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xmlns="" id="{B0E3E61F-2AE5-481B-913B-B81347CE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2009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03DDADD8-86A8-4A13-8074-34C2058A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205" y="898152"/>
            <a:ext cx="840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 of means for </a:t>
            </a:r>
            <a:r>
              <a:rPr lang="en-US" alt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 and fiber related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traits </a:t>
            </a:r>
            <a:r>
              <a:rPr lang="en-US" alt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Gossypium 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hirsutum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CDE15B4C-446F-4025-8731-5CC78D499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54965"/>
              </p:ext>
            </p:extLst>
          </p:nvPr>
        </p:nvGraphicFramePr>
        <p:xfrm>
          <a:off x="1926205" y="1336688"/>
          <a:ext cx="8128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328949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6514842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of means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1211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CLCuD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2.8-5.0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7718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</a:t>
                      </a:r>
                      <a:r>
                        <a:rPr lang="en-US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48-108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6973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Bolls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8499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Boll Weight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2.43-3.81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4443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44894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 (%)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31.37-39.21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0067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21590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Cotton Yield per Plant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18.69-87.30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5303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Staple Length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21.8-25.6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62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</a:t>
                      </a:r>
                      <a:r>
                        <a:rPr lang="en-US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22.1-24.9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05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Fineness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4.0-5.4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193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Uniformity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44.4-51.9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748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Fiber Index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9.70-21.83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9276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77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Elongation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5.73-8.07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501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55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094ADBD-109E-476D-B95B-B7C7677BB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75437"/>
              </p:ext>
            </p:extLst>
          </p:nvPr>
        </p:nvGraphicFramePr>
        <p:xfrm>
          <a:off x="243838" y="940450"/>
          <a:ext cx="11704323" cy="5494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6264">
                  <a:extLst>
                    <a:ext uri="{9D8B030D-6E8A-4147-A177-3AD203B41FA5}">
                      <a16:colId xmlns:a16="http://schemas.microsoft.com/office/drawing/2014/main" xmlns="" val="1897794837"/>
                    </a:ext>
                  </a:extLst>
                </a:gridCol>
                <a:gridCol w="850731">
                  <a:extLst>
                    <a:ext uri="{9D8B030D-6E8A-4147-A177-3AD203B41FA5}">
                      <a16:colId xmlns:a16="http://schemas.microsoft.com/office/drawing/2014/main" xmlns="" val="2089415264"/>
                    </a:ext>
                  </a:extLst>
                </a:gridCol>
                <a:gridCol w="815509">
                  <a:extLst>
                    <a:ext uri="{9D8B030D-6E8A-4147-A177-3AD203B41FA5}">
                      <a16:colId xmlns:a16="http://schemas.microsoft.com/office/drawing/2014/main" xmlns="" val="3685764092"/>
                    </a:ext>
                  </a:extLst>
                </a:gridCol>
                <a:gridCol w="764033">
                  <a:extLst>
                    <a:ext uri="{9D8B030D-6E8A-4147-A177-3AD203B41FA5}">
                      <a16:colId xmlns:a16="http://schemas.microsoft.com/office/drawing/2014/main" xmlns="" val="1076202210"/>
                    </a:ext>
                  </a:extLst>
                </a:gridCol>
                <a:gridCol w="815509">
                  <a:extLst>
                    <a:ext uri="{9D8B030D-6E8A-4147-A177-3AD203B41FA5}">
                      <a16:colId xmlns:a16="http://schemas.microsoft.com/office/drawing/2014/main" xmlns="" val="2459911314"/>
                    </a:ext>
                  </a:extLst>
                </a:gridCol>
                <a:gridCol w="819121">
                  <a:extLst>
                    <a:ext uri="{9D8B030D-6E8A-4147-A177-3AD203B41FA5}">
                      <a16:colId xmlns:a16="http://schemas.microsoft.com/office/drawing/2014/main" xmlns="" val="3973909229"/>
                    </a:ext>
                  </a:extLst>
                </a:gridCol>
                <a:gridCol w="908528">
                  <a:extLst>
                    <a:ext uri="{9D8B030D-6E8A-4147-A177-3AD203B41FA5}">
                      <a16:colId xmlns:a16="http://schemas.microsoft.com/office/drawing/2014/main" xmlns="" val="80567450"/>
                    </a:ext>
                  </a:extLst>
                </a:gridCol>
                <a:gridCol w="783901">
                  <a:extLst>
                    <a:ext uri="{9D8B030D-6E8A-4147-A177-3AD203B41FA5}">
                      <a16:colId xmlns:a16="http://schemas.microsoft.com/office/drawing/2014/main" xmlns="" val="2867419190"/>
                    </a:ext>
                  </a:extLst>
                </a:gridCol>
                <a:gridCol w="922077">
                  <a:extLst>
                    <a:ext uri="{9D8B030D-6E8A-4147-A177-3AD203B41FA5}">
                      <a16:colId xmlns:a16="http://schemas.microsoft.com/office/drawing/2014/main" xmlns="" val="455112543"/>
                    </a:ext>
                  </a:extLst>
                </a:gridCol>
                <a:gridCol w="955491">
                  <a:extLst>
                    <a:ext uri="{9D8B030D-6E8A-4147-A177-3AD203B41FA5}">
                      <a16:colId xmlns:a16="http://schemas.microsoft.com/office/drawing/2014/main" xmlns="" val="3969045656"/>
                    </a:ext>
                  </a:extLst>
                </a:gridCol>
                <a:gridCol w="751390">
                  <a:extLst>
                    <a:ext uri="{9D8B030D-6E8A-4147-A177-3AD203B41FA5}">
                      <a16:colId xmlns:a16="http://schemas.microsoft.com/office/drawing/2014/main" xmlns="" val="2407318378"/>
                    </a:ext>
                  </a:extLst>
                </a:gridCol>
                <a:gridCol w="678237">
                  <a:extLst>
                    <a:ext uri="{9D8B030D-6E8A-4147-A177-3AD203B41FA5}">
                      <a16:colId xmlns:a16="http://schemas.microsoft.com/office/drawing/2014/main" xmlns="" val="3102009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xmlns="" val="238485921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xmlns="" val="1579531133"/>
                    </a:ext>
                  </a:extLst>
                </a:gridCol>
              </a:tblGrid>
              <a:tr h="948497">
                <a:tc>
                  <a:txBody>
                    <a:bodyPr/>
                    <a:lstStyle/>
                    <a:p>
                      <a:pPr marL="2730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Genotype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14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CLCuD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84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80645" indent="4635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Height</a:t>
                      </a:r>
                    </a:p>
                    <a:p>
                      <a:pPr marL="12255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64135" indent="-3429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Bolls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3175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Boll Weight</a:t>
                      </a:r>
                    </a:p>
                    <a:p>
                      <a:pPr marL="3302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30480" indent="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 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41910" indent="-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Cotton Yield per Plant 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40005" indent="2921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Staple Length</a:t>
                      </a:r>
                    </a:p>
                    <a:p>
                      <a:pPr marL="9842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37465" indent="-635" algn="ctr">
                        <a:lnSpc>
                          <a:spcPct val="121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Strength (g/tex)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43815" indent="-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Fineness</a:t>
                      </a:r>
                    </a:p>
                    <a:p>
                      <a:pPr marL="0" marR="508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(µg/inch)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49530" indent="3810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340" marR="57785" indent="34290">
                        <a:lnSpc>
                          <a:spcPct val="12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-mity 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(ratio)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51435" indent="3810"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Fiber Index</a:t>
                      </a:r>
                    </a:p>
                    <a:p>
                      <a:pPr marL="11049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marR="57785" indent="-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Elongat- ion</a:t>
                      </a:r>
                    </a:p>
                    <a:p>
                      <a:pPr marL="0" marR="571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73660" indent="825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67131045"/>
                  </a:ext>
                </a:extLst>
              </a:tr>
              <a:tr h="255655">
                <a:tc>
                  <a:txBody>
                    <a:bodyPr/>
                    <a:lstStyle/>
                    <a:p>
                      <a:pPr marL="27305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80311072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08145432"/>
                  </a:ext>
                </a:extLst>
              </a:tr>
              <a:tr h="248117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25899196"/>
                  </a:ext>
                </a:extLst>
              </a:tr>
              <a:tr h="248117">
                <a:tc>
                  <a:txBody>
                    <a:bodyPr/>
                    <a:lstStyle/>
                    <a:p>
                      <a:pPr marL="27305" marR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FH-308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77975512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44284616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IUB-222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72943630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60267364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CIM-599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66601180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6541212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AA-802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49997324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4957509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29553526"/>
                  </a:ext>
                </a:extLst>
              </a:tr>
              <a:tr h="248744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31771839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SB-149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24897339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CRS-456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18187094"/>
                  </a:ext>
                </a:extLst>
              </a:tr>
              <a:tr h="421485">
                <a:tc>
                  <a:txBody>
                    <a:bodyPr/>
                    <a:lstStyle/>
                    <a:p>
                      <a:pPr marL="27305" marR="30226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</a:t>
                      </a:r>
                      <a:r>
                        <a:rPr lang="en-US" sz="1200" spc="10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06562368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marL="2730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IR-3701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7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0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43406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2CBE54-5C7C-47BB-99D1-F2849CACB783}"/>
              </a:ext>
            </a:extLst>
          </p:cNvPr>
          <p:cNvSpPr txBox="1"/>
          <p:nvPr/>
        </p:nvSpPr>
        <p:spPr>
          <a:xfrm>
            <a:off x="2032605" y="500000"/>
            <a:ext cx="714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 scores of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yield and fiber related traits in </a:t>
            </a:r>
            <a:r>
              <a:rPr lang="en-US" alt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Gossypium </a:t>
            </a:r>
            <a:r>
              <a:rPr lang="en-US" alt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hirsutum</a:t>
            </a:r>
            <a:r>
              <a:rPr lang="en-US" alt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0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4E5FCFDB-3C67-498C-B67B-EB7CDDD8A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876" y="106340"/>
            <a:ext cx="6938211" cy="620227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AA1980D-673C-4952-8AD0-2464F9C99279}"/>
              </a:ext>
            </a:extLst>
          </p:cNvPr>
          <p:cNvSpPr txBox="1"/>
          <p:nvPr/>
        </p:nvSpPr>
        <p:spPr>
          <a:xfrm>
            <a:off x="2281183" y="6270848"/>
            <a:ext cx="692208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Metroglyph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illustrating distribution of various clusters from various 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genotypes of upland cotton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0FF80581-4703-4B92-A904-5F4C57961B40}"/>
              </a:ext>
            </a:extLst>
          </p:cNvPr>
          <p:cNvSpPr/>
          <p:nvPr/>
        </p:nvSpPr>
        <p:spPr>
          <a:xfrm rot="1254231">
            <a:off x="5972474" y="413129"/>
            <a:ext cx="1313849" cy="5871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CLCuD</a:t>
            </a:r>
            <a:r>
              <a:rPr lang="en-US" sz="1000" dirty="0"/>
              <a:t> susceptible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0D785F4C-BB40-432A-883A-7289C641C667}"/>
              </a:ext>
            </a:extLst>
          </p:cNvPr>
          <p:cNvSpPr/>
          <p:nvPr/>
        </p:nvSpPr>
        <p:spPr>
          <a:xfrm rot="20620903">
            <a:off x="2748031" y="4350597"/>
            <a:ext cx="1313849" cy="5871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CLCuD</a:t>
            </a:r>
            <a:r>
              <a:rPr lang="en-US" sz="1000" dirty="0"/>
              <a:t> resistance</a:t>
            </a:r>
          </a:p>
        </p:txBody>
      </p:sp>
    </p:spTree>
    <p:extLst>
      <p:ext uri="{BB962C8B-B14F-4D97-AF65-F5344CB8AC3E}">
        <p14:creationId xmlns:p14="http://schemas.microsoft.com/office/powerpoint/2010/main" val="316934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563296-924C-4478-B41F-BE247118822C}"/>
              </a:ext>
            </a:extLst>
          </p:cNvPr>
          <p:cNvSpPr txBox="1"/>
          <p:nvPr/>
        </p:nvSpPr>
        <p:spPr>
          <a:xfrm>
            <a:off x="1830967" y="1126155"/>
            <a:ext cx="79408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number, Cluster index scores, and Cotton genotypes included in each cluster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D9A5E0E-008D-4F45-A8BA-496BEA0F5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45519"/>
              </p:ext>
            </p:extLst>
          </p:nvPr>
        </p:nvGraphicFramePr>
        <p:xfrm>
          <a:off x="1864655" y="1576314"/>
          <a:ext cx="7953113" cy="430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8898501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84609497"/>
                    </a:ext>
                  </a:extLst>
                </a:gridCol>
                <a:gridCol w="2534447">
                  <a:extLst>
                    <a:ext uri="{9D8B030D-6E8A-4147-A177-3AD203B41FA5}">
                      <a16:colId xmlns:a16="http://schemas.microsoft.com/office/drawing/2014/main" xmlns="" val="3997657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No.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Genotypes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</a:p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3960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635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AA-802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8535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1870" marR="98425" indent="-8934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CIM-599,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VH-289,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VH-232,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SB-149,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</a:t>
                      </a:r>
                      <a:r>
                        <a:rPr lang="en-US" sz="1600" spc="1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2007, IR-3701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5798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970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8970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FH-182,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FH-162,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3983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1680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1680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FH-163,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FH-158,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0176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832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6832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FH-308,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IUB-222,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CRS-456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052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635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FH-181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8010906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32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48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12505</TotalTime>
  <Words>1852</Words>
  <Application>Microsoft Macintosh PowerPoint</Application>
  <PresentationFormat>Custom</PresentationFormat>
  <Paragraphs>717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Genotyping and development of heat stress tolerant cotton germplasm having enhanced quality 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 Research Activities in Punjab</dc:title>
  <dc:subject/>
  <dc:creator>Muhammad Tehseen Azhar</dc:creator>
  <cp:keywords/>
  <dc:description/>
  <cp:lastModifiedBy>Keshav Kranthi</cp:lastModifiedBy>
  <cp:revision>234</cp:revision>
  <cp:lastPrinted>2017-03-11T03:45:04Z</cp:lastPrinted>
  <dcterms:created xsi:type="dcterms:W3CDTF">2017-03-04T08:40:00Z</dcterms:created>
  <dcterms:modified xsi:type="dcterms:W3CDTF">2018-02-20T14:28:32Z</dcterms:modified>
  <cp:category/>
</cp:coreProperties>
</file>