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B88F0D-47BE-40AF-B2F6-D7DC7B20D46B}" type="datetimeFigureOut">
              <a:rPr lang="en-ZW" smtClean="0"/>
              <a:pPr/>
              <a:t>4/7/2018</a:t>
            </a:fld>
            <a:endParaRPr lang="en-ZW"/>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W"/>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W"/>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24884A-BC74-4B12-8CA2-D9C65C82F853}" type="slidenum">
              <a:rPr lang="en-ZW" smtClean="0"/>
              <a:pPr/>
              <a:t>‹#›</a:t>
            </a:fld>
            <a:endParaRPr lang="en-ZW"/>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W" dirty="0"/>
          </a:p>
        </p:txBody>
      </p:sp>
      <p:sp>
        <p:nvSpPr>
          <p:cNvPr id="4" name="Slide Number Placeholder 3"/>
          <p:cNvSpPr>
            <a:spLocks noGrp="1"/>
          </p:cNvSpPr>
          <p:nvPr>
            <p:ph type="sldNum" sz="quarter" idx="10"/>
          </p:nvPr>
        </p:nvSpPr>
        <p:spPr/>
        <p:txBody>
          <a:bodyPr/>
          <a:lstStyle/>
          <a:p>
            <a:fld id="{3A24884A-BC74-4B12-8CA2-D9C65C82F853}" type="slidenum">
              <a:rPr lang="en-ZW" smtClean="0"/>
              <a:pPr/>
              <a:t>4</a:t>
            </a:fld>
            <a:endParaRPr lang="en-Z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1E5E543-61DD-4A18-9A65-FD4FF820761F}" type="datetimeFigureOut">
              <a:rPr lang="en-ZW" smtClean="0"/>
              <a:pPr/>
              <a:t>4/7/2018</a:t>
            </a:fld>
            <a:endParaRPr lang="en-ZW"/>
          </a:p>
        </p:txBody>
      </p:sp>
      <p:sp>
        <p:nvSpPr>
          <p:cNvPr id="2" name="Footer Placeholder 1"/>
          <p:cNvSpPr>
            <a:spLocks noGrp="1"/>
          </p:cNvSpPr>
          <p:nvPr>
            <p:ph type="ftr" sz="quarter" idx="11"/>
          </p:nvPr>
        </p:nvSpPr>
        <p:spPr/>
        <p:txBody>
          <a:bodyPr/>
          <a:lstStyle/>
          <a:p>
            <a:endParaRPr lang="en-ZW"/>
          </a:p>
        </p:txBody>
      </p:sp>
      <p:sp>
        <p:nvSpPr>
          <p:cNvPr id="15" name="Slide Number Placeholder 14"/>
          <p:cNvSpPr>
            <a:spLocks noGrp="1"/>
          </p:cNvSpPr>
          <p:nvPr>
            <p:ph type="sldNum" sz="quarter" idx="12"/>
          </p:nvPr>
        </p:nvSpPr>
        <p:spPr>
          <a:xfrm>
            <a:off x="8229600" y="6473952"/>
            <a:ext cx="758952" cy="246888"/>
          </a:xfrm>
        </p:spPr>
        <p:txBody>
          <a:bodyPr/>
          <a:lstStyle/>
          <a:p>
            <a:fld id="{01180F4B-6C1A-43D6-B799-16D9E18E88DF}" type="slidenum">
              <a:rPr lang="en-ZW" smtClean="0"/>
              <a:pPr/>
              <a:t>‹#›</a:t>
            </a:fld>
            <a:endParaRPr lang="en-ZW"/>
          </a:p>
        </p:txBody>
      </p:sp>
    </p:spTree>
  </p:cSld>
  <p:clrMapOvr>
    <a:masterClrMapping/>
  </p:clrMapOvr>
  <p:transition spd="med">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5E543-61DD-4A18-9A65-FD4FF820761F}" type="datetimeFigureOut">
              <a:rPr lang="en-ZW" smtClean="0"/>
              <a:pPr/>
              <a:t>4/7/2018</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01180F4B-6C1A-43D6-B799-16D9E18E88DF}" type="slidenum">
              <a:rPr lang="en-ZW" smtClean="0"/>
              <a:pPr/>
              <a:t>‹#›</a:t>
            </a:fld>
            <a:endParaRPr lang="en-ZW"/>
          </a:p>
        </p:txBody>
      </p:sp>
    </p:spTree>
  </p:cSld>
  <p:clrMapOvr>
    <a:masterClrMapping/>
  </p:clrMapOvr>
  <p:transition spd="med">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5E543-61DD-4A18-9A65-FD4FF820761F}" type="datetimeFigureOut">
              <a:rPr lang="en-ZW" smtClean="0"/>
              <a:pPr/>
              <a:t>4/7/2018</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01180F4B-6C1A-43D6-B799-16D9E18E88DF}" type="slidenum">
              <a:rPr lang="en-ZW" smtClean="0"/>
              <a:pPr/>
              <a:t>‹#›</a:t>
            </a:fld>
            <a:endParaRPr lang="en-ZW"/>
          </a:p>
        </p:txBody>
      </p:sp>
    </p:spTree>
  </p:cSld>
  <p:clrMapOvr>
    <a:masterClrMapping/>
  </p:clrMapOvr>
  <p:transition spd="med">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1E5E543-61DD-4A18-9A65-FD4FF820761F}" type="datetimeFigureOut">
              <a:rPr lang="en-ZW" smtClean="0"/>
              <a:pPr/>
              <a:t>4/7/2018</a:t>
            </a:fld>
            <a:endParaRPr lang="en-ZW"/>
          </a:p>
        </p:txBody>
      </p:sp>
      <p:sp>
        <p:nvSpPr>
          <p:cNvPr id="19" name="Footer Placeholder 18"/>
          <p:cNvSpPr>
            <a:spLocks noGrp="1"/>
          </p:cNvSpPr>
          <p:nvPr>
            <p:ph type="ftr" sz="quarter" idx="11"/>
          </p:nvPr>
        </p:nvSpPr>
        <p:spPr>
          <a:xfrm>
            <a:off x="3581400" y="76200"/>
            <a:ext cx="2895600" cy="288925"/>
          </a:xfrm>
        </p:spPr>
        <p:txBody>
          <a:bodyPr/>
          <a:lstStyle/>
          <a:p>
            <a:endParaRPr lang="en-ZW"/>
          </a:p>
        </p:txBody>
      </p:sp>
      <p:sp>
        <p:nvSpPr>
          <p:cNvPr id="16" name="Slide Number Placeholder 15"/>
          <p:cNvSpPr>
            <a:spLocks noGrp="1"/>
          </p:cNvSpPr>
          <p:nvPr>
            <p:ph type="sldNum" sz="quarter" idx="12"/>
          </p:nvPr>
        </p:nvSpPr>
        <p:spPr>
          <a:xfrm>
            <a:off x="8229600" y="6473952"/>
            <a:ext cx="758952" cy="246888"/>
          </a:xfrm>
        </p:spPr>
        <p:txBody>
          <a:bodyPr/>
          <a:lstStyle/>
          <a:p>
            <a:fld id="{01180F4B-6C1A-43D6-B799-16D9E18E88DF}" type="slidenum">
              <a:rPr lang="en-ZW" smtClean="0"/>
              <a:pPr/>
              <a:t>‹#›</a:t>
            </a:fld>
            <a:endParaRPr lang="en-ZW"/>
          </a:p>
        </p:txBody>
      </p:sp>
    </p:spTree>
  </p:cSld>
  <p:clrMapOvr>
    <a:masterClrMapping/>
  </p:clrMapOvr>
  <p:transition spd="med">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1E5E543-61DD-4A18-9A65-FD4FF820761F}" type="datetimeFigureOut">
              <a:rPr lang="en-ZW" smtClean="0"/>
              <a:pPr/>
              <a:t>4/7/2018</a:t>
            </a:fld>
            <a:endParaRPr lang="en-ZW"/>
          </a:p>
        </p:txBody>
      </p:sp>
      <p:sp>
        <p:nvSpPr>
          <p:cNvPr id="11" name="Footer Placeholder 10"/>
          <p:cNvSpPr>
            <a:spLocks noGrp="1"/>
          </p:cNvSpPr>
          <p:nvPr>
            <p:ph type="ftr" sz="quarter" idx="11"/>
          </p:nvPr>
        </p:nvSpPr>
        <p:spPr/>
        <p:txBody>
          <a:bodyPr/>
          <a:lstStyle/>
          <a:p>
            <a:endParaRPr lang="en-ZW"/>
          </a:p>
        </p:txBody>
      </p:sp>
      <p:sp>
        <p:nvSpPr>
          <p:cNvPr id="16" name="Slide Number Placeholder 15"/>
          <p:cNvSpPr>
            <a:spLocks noGrp="1"/>
          </p:cNvSpPr>
          <p:nvPr>
            <p:ph type="sldNum" sz="quarter" idx="12"/>
          </p:nvPr>
        </p:nvSpPr>
        <p:spPr/>
        <p:txBody>
          <a:bodyPr/>
          <a:lstStyle/>
          <a:p>
            <a:fld id="{01180F4B-6C1A-43D6-B799-16D9E18E88DF}" type="slidenum">
              <a:rPr lang="en-ZW" smtClean="0"/>
              <a:pPr/>
              <a:t>‹#›</a:t>
            </a:fld>
            <a:endParaRPr lang="en-ZW"/>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1E5E543-61DD-4A18-9A65-FD4FF820761F}" type="datetimeFigureOut">
              <a:rPr lang="en-ZW" smtClean="0"/>
              <a:pPr/>
              <a:t>4/7/2018</a:t>
            </a:fld>
            <a:endParaRPr lang="en-ZW"/>
          </a:p>
        </p:txBody>
      </p:sp>
      <p:sp>
        <p:nvSpPr>
          <p:cNvPr id="10" name="Footer Placeholder 9"/>
          <p:cNvSpPr>
            <a:spLocks noGrp="1"/>
          </p:cNvSpPr>
          <p:nvPr>
            <p:ph type="ftr" sz="quarter" idx="11"/>
          </p:nvPr>
        </p:nvSpPr>
        <p:spPr/>
        <p:txBody>
          <a:bodyPr/>
          <a:lstStyle/>
          <a:p>
            <a:endParaRPr lang="en-ZW"/>
          </a:p>
        </p:txBody>
      </p:sp>
      <p:sp>
        <p:nvSpPr>
          <p:cNvPr id="31" name="Slide Number Placeholder 30"/>
          <p:cNvSpPr>
            <a:spLocks noGrp="1"/>
          </p:cNvSpPr>
          <p:nvPr>
            <p:ph type="sldNum" sz="quarter" idx="12"/>
          </p:nvPr>
        </p:nvSpPr>
        <p:spPr/>
        <p:txBody>
          <a:bodyPr/>
          <a:lstStyle/>
          <a:p>
            <a:fld id="{01180F4B-6C1A-43D6-B799-16D9E18E88DF}" type="slidenum">
              <a:rPr lang="en-ZW" smtClean="0"/>
              <a:pPr/>
              <a:t>‹#›</a:t>
            </a:fld>
            <a:endParaRPr lang="en-ZW"/>
          </a:p>
        </p:txBody>
      </p:sp>
    </p:spTree>
  </p:cSld>
  <p:clrMapOvr>
    <a:masterClrMapping/>
  </p:clrMapOvr>
  <p:transition spd="med">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1E5E543-61DD-4A18-9A65-FD4FF820761F}" type="datetimeFigureOut">
              <a:rPr lang="en-ZW" smtClean="0"/>
              <a:pPr/>
              <a:t>4/7/2018</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a:xfrm>
            <a:off x="8229600" y="6477000"/>
            <a:ext cx="762000" cy="246888"/>
          </a:xfrm>
        </p:spPr>
        <p:txBody>
          <a:bodyPr/>
          <a:lstStyle/>
          <a:p>
            <a:fld id="{01180F4B-6C1A-43D6-B799-16D9E18E88DF}" type="slidenum">
              <a:rPr lang="en-ZW" smtClean="0"/>
              <a:pPr/>
              <a:t>‹#›</a:t>
            </a:fld>
            <a:endParaRPr lang="en-ZW"/>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1E5E543-61DD-4A18-9A65-FD4FF820761F}" type="datetimeFigureOut">
              <a:rPr lang="en-ZW" smtClean="0"/>
              <a:pPr/>
              <a:t>4/7/2018</a:t>
            </a:fld>
            <a:endParaRPr lang="en-ZW"/>
          </a:p>
        </p:txBody>
      </p:sp>
      <p:sp>
        <p:nvSpPr>
          <p:cNvPr id="21" name="Footer Placeholder 20"/>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01180F4B-6C1A-43D6-B799-16D9E18E88DF}" type="slidenum">
              <a:rPr lang="en-ZW" smtClean="0"/>
              <a:pPr/>
              <a:t>‹#›</a:t>
            </a:fld>
            <a:endParaRPr lang="en-ZW"/>
          </a:p>
        </p:txBody>
      </p:sp>
    </p:spTree>
  </p:cSld>
  <p:clrMapOvr>
    <a:masterClrMapping/>
  </p:clrMapOvr>
  <p:transition spd="med">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1E5E543-61DD-4A18-9A65-FD4FF820761F}" type="datetimeFigureOut">
              <a:rPr lang="en-ZW" smtClean="0"/>
              <a:pPr/>
              <a:t>4/7/2018</a:t>
            </a:fld>
            <a:endParaRPr lang="en-ZW"/>
          </a:p>
        </p:txBody>
      </p:sp>
      <p:sp>
        <p:nvSpPr>
          <p:cNvPr id="24" name="Footer Placeholder 23"/>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01180F4B-6C1A-43D6-B799-16D9E18E88DF}" type="slidenum">
              <a:rPr lang="en-ZW" smtClean="0"/>
              <a:pPr/>
              <a:t>‹#›</a:t>
            </a:fld>
            <a:endParaRPr lang="en-ZW"/>
          </a:p>
        </p:txBody>
      </p:sp>
    </p:spTree>
  </p:cSld>
  <p:clrMapOvr>
    <a:masterClrMapping/>
  </p:clrMapOvr>
  <p:transition spd="med">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1E5E543-61DD-4A18-9A65-FD4FF820761F}" type="datetimeFigureOut">
              <a:rPr lang="en-ZW" smtClean="0"/>
              <a:pPr/>
              <a:t>4/7/2018</a:t>
            </a:fld>
            <a:endParaRPr lang="en-ZW"/>
          </a:p>
        </p:txBody>
      </p:sp>
      <p:sp>
        <p:nvSpPr>
          <p:cNvPr id="29" name="Footer Placeholder 28"/>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01180F4B-6C1A-43D6-B799-16D9E18E88DF}" type="slidenum">
              <a:rPr lang="en-ZW" smtClean="0"/>
              <a:pPr/>
              <a:t>‹#›</a:t>
            </a:fld>
            <a:endParaRPr lang="en-ZW"/>
          </a:p>
        </p:txBody>
      </p:sp>
    </p:spTree>
  </p:cSld>
  <p:clrMapOvr>
    <a:masterClrMapping/>
  </p:clrMapOvr>
  <p:transition spd="med">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1E5E543-61DD-4A18-9A65-FD4FF820761F}" type="datetimeFigureOut">
              <a:rPr lang="en-ZW" smtClean="0"/>
              <a:pPr/>
              <a:t>4/7/2018</a:t>
            </a:fld>
            <a:endParaRPr lang="en-ZW"/>
          </a:p>
        </p:txBody>
      </p:sp>
      <p:sp>
        <p:nvSpPr>
          <p:cNvPr id="5" name="Footer Placeholder 4"/>
          <p:cNvSpPr>
            <a:spLocks noGrp="1"/>
          </p:cNvSpPr>
          <p:nvPr>
            <p:ph type="ftr" sz="quarter" idx="11"/>
          </p:nvPr>
        </p:nvSpPr>
        <p:spPr/>
        <p:txBody>
          <a:bodyPr/>
          <a:lstStyle/>
          <a:p>
            <a:endParaRPr lang="en-ZW"/>
          </a:p>
        </p:txBody>
      </p:sp>
      <p:sp>
        <p:nvSpPr>
          <p:cNvPr id="31" name="Slide Number Placeholder 30"/>
          <p:cNvSpPr>
            <a:spLocks noGrp="1"/>
          </p:cNvSpPr>
          <p:nvPr>
            <p:ph type="sldNum" sz="quarter" idx="12"/>
          </p:nvPr>
        </p:nvSpPr>
        <p:spPr/>
        <p:txBody>
          <a:bodyPr/>
          <a:lstStyle/>
          <a:p>
            <a:fld id="{01180F4B-6C1A-43D6-B799-16D9E18E88DF}" type="slidenum">
              <a:rPr lang="en-ZW" smtClean="0"/>
              <a:pPr/>
              <a:t>‹#›</a:t>
            </a:fld>
            <a:endParaRPr lang="en-ZW"/>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med">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1E5E543-61DD-4A18-9A65-FD4FF820761F}" type="datetimeFigureOut">
              <a:rPr lang="en-ZW" smtClean="0"/>
              <a:pPr/>
              <a:t>4/7/2018</a:t>
            </a:fld>
            <a:endParaRPr lang="en-ZW"/>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ZW"/>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1180F4B-6C1A-43D6-B799-16D9E18E88DF}" type="slidenum">
              <a:rPr lang="en-ZW" smtClean="0"/>
              <a:pPr/>
              <a:t>‹#›</a:t>
            </a:fld>
            <a:endParaRPr lang="en-ZW"/>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med">
    <p:split orient="vert"/>
  </p:transition>
  <p:timing>
    <p:tnLst>
      <p:par>
        <p:cTn id="1" dur="indefinite" restart="never" nodeType="tmRoot"/>
      </p:par>
    </p:tnLst>
  </p:timing>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71600"/>
            <a:ext cx="8534400" cy="2228851"/>
          </a:xfrm>
          <a:solidFill>
            <a:schemeClr val="accent5">
              <a:lumMod val="75000"/>
            </a:schemeClr>
          </a:solidFill>
        </p:spPr>
        <p:txBody>
          <a:bodyPr>
            <a:normAutofit/>
          </a:bodyPr>
          <a:lstStyle/>
          <a:p>
            <a:pPr algn="ctr"/>
            <a:r>
              <a:rPr lang="en-ZW" sz="3600" dirty="0" smtClean="0">
                <a:solidFill>
                  <a:srgbClr val="C00000"/>
                </a:solidFill>
                <a:effectLst/>
              </a:rPr>
              <a:t>UNPACKING THE COTTON GROWERS’ RESPONSIBILITIES,CHALLENGES AND EXPECTATIONS</a:t>
            </a:r>
            <a:endParaRPr lang="en-ZW" sz="3600" dirty="0">
              <a:solidFill>
                <a:srgbClr val="C00000"/>
              </a:solidFill>
              <a:effectLst/>
            </a:endParaRPr>
          </a:p>
        </p:txBody>
      </p:sp>
      <p:sp>
        <p:nvSpPr>
          <p:cNvPr id="3" name="Subtitle 2"/>
          <p:cNvSpPr>
            <a:spLocks noGrp="1"/>
          </p:cNvSpPr>
          <p:nvPr>
            <p:ph type="subTitle" idx="1"/>
          </p:nvPr>
        </p:nvSpPr>
        <p:spPr>
          <a:xfrm>
            <a:off x="1371600" y="3886200"/>
            <a:ext cx="6400800" cy="2133600"/>
          </a:xfrm>
          <a:solidFill>
            <a:schemeClr val="accent5">
              <a:lumMod val="75000"/>
            </a:schemeClr>
          </a:solidFill>
        </p:spPr>
        <p:txBody>
          <a:bodyPr>
            <a:normAutofit fontScale="92500"/>
          </a:bodyPr>
          <a:lstStyle/>
          <a:p>
            <a:pPr algn="ctr"/>
            <a:r>
              <a:rPr lang="en-ZW" sz="3500" b="1" dirty="0" smtClean="0">
                <a:latin typeface="Consolas" pitchFamily="49" charset="0"/>
              </a:rPr>
              <a:t>PRESENTER: JEREMIAH TEVERA </a:t>
            </a:r>
            <a:endParaRPr lang="en-ZW" sz="3500" b="1" dirty="0" smtClean="0">
              <a:latin typeface="Consolas" pitchFamily="49" charset="0"/>
            </a:endParaRPr>
          </a:p>
          <a:p>
            <a:pPr algn="ctr"/>
            <a:r>
              <a:rPr lang="en-ZW" b="1" dirty="0" smtClean="0">
                <a:latin typeface="Century" pitchFamily="18" charset="0"/>
              </a:rPr>
              <a:t>Federation of Farmers’ Unions (</a:t>
            </a:r>
            <a:r>
              <a:rPr lang="en-ZW" b="1" dirty="0" err="1" smtClean="0">
                <a:latin typeface="Century" pitchFamily="18" charset="0"/>
              </a:rPr>
              <a:t>FoFU</a:t>
            </a:r>
            <a:r>
              <a:rPr lang="en-ZW" b="1" dirty="0" smtClean="0">
                <a:latin typeface="Century" pitchFamily="18" charset="0"/>
              </a:rPr>
              <a:t>)</a:t>
            </a:r>
          </a:p>
          <a:p>
            <a:r>
              <a:rPr lang="en-ZW" dirty="0" smtClean="0">
                <a:solidFill>
                  <a:srgbClr val="C00000"/>
                </a:solidFill>
              </a:rPr>
              <a:t>@ </a:t>
            </a:r>
            <a:r>
              <a:rPr lang="en-ZW" dirty="0" smtClean="0">
                <a:solidFill>
                  <a:srgbClr val="C00000"/>
                </a:solidFill>
              </a:rPr>
              <a:t>the XIV Meeting of the Southern and Eastern Cotton Forum ,Harare Zimbabwe 4</a:t>
            </a:r>
            <a:r>
              <a:rPr lang="en-ZW" baseline="30000" dirty="0" smtClean="0">
                <a:solidFill>
                  <a:srgbClr val="C00000"/>
                </a:solidFill>
              </a:rPr>
              <a:t>th</a:t>
            </a:r>
            <a:r>
              <a:rPr lang="en-ZW" dirty="0" smtClean="0">
                <a:solidFill>
                  <a:srgbClr val="C00000"/>
                </a:solidFill>
              </a:rPr>
              <a:t> July 2018</a:t>
            </a:r>
            <a:endParaRPr lang="en-ZW" dirty="0">
              <a:solidFill>
                <a:srgbClr val="C00000"/>
              </a:solidFill>
            </a:endParaRPr>
          </a:p>
        </p:txBody>
      </p:sp>
    </p:spTree>
  </p:cSld>
  <p:clrMapOvr>
    <a:masterClrMapping/>
  </p:clrMapOvr>
  <p:transition spd="med">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457200" y="2057400"/>
            <a:ext cx="8305800" cy="2590800"/>
          </a:xfrm>
        </p:spPr>
        <p:txBody>
          <a:bodyPr>
            <a:noAutofit/>
          </a:bodyPr>
          <a:lstStyle/>
          <a:p>
            <a:pPr algn="ctr"/>
            <a:r>
              <a:rPr lang="en-ZW" sz="9600" b="1" spc="600" dirty="0" smtClean="0">
                <a:solidFill>
                  <a:schemeClr val="accent1">
                    <a:lumMod val="50000"/>
                  </a:schemeClr>
                </a:solidFill>
              </a:rPr>
              <a:t>DANKIE</a:t>
            </a:r>
            <a:endParaRPr lang="en-ZW" sz="9600" b="1" spc="600" dirty="0">
              <a:solidFill>
                <a:schemeClr val="accent1">
                  <a:lumMod val="50000"/>
                </a:schemeClr>
              </a:solidFill>
            </a:endParaRPr>
          </a:p>
        </p:txBody>
      </p:sp>
    </p:spTree>
  </p:cSld>
  <p:clrMapOvr>
    <a:masterClrMapping/>
  </p:clrMapOvr>
  <p:transition spd="med">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normAutofit/>
          </a:bodyPr>
          <a:lstStyle/>
          <a:p>
            <a:r>
              <a:rPr lang="en-ZW" dirty="0" smtClean="0"/>
              <a:t>Background</a:t>
            </a:r>
            <a:endParaRPr lang="en-ZW" dirty="0"/>
          </a:p>
        </p:txBody>
      </p:sp>
      <p:sp>
        <p:nvSpPr>
          <p:cNvPr id="3" name="Content Placeholder 2"/>
          <p:cNvSpPr>
            <a:spLocks noGrp="1"/>
          </p:cNvSpPr>
          <p:nvPr>
            <p:ph idx="1"/>
          </p:nvPr>
        </p:nvSpPr>
        <p:spPr>
          <a:xfrm>
            <a:off x="609600" y="1981200"/>
            <a:ext cx="8229600" cy="4312920"/>
          </a:xfrm>
        </p:spPr>
        <p:txBody>
          <a:bodyPr>
            <a:normAutofit fontScale="55000" lnSpcReduction="20000"/>
          </a:bodyPr>
          <a:lstStyle/>
          <a:p>
            <a:pPr>
              <a:buNone/>
            </a:pPr>
            <a:r>
              <a:rPr lang="en-ZW" sz="3600" dirty="0" smtClean="0"/>
              <a:t>Cotton, the second most important cash crop in Zimbabwe, is grown by thousands of smallholder farmers on average plot sizes of about one hectare in the summer rainfall growing season (November to April).  Cotton is grown in four main regions of the country that are hot and receive rainfall of between 400mm and 600mm per annum.</a:t>
            </a:r>
          </a:p>
          <a:p>
            <a:pPr marL="514350" indent="-514350">
              <a:buFont typeface="+mj-lt"/>
              <a:buAutoNum type="arabicPeriod"/>
            </a:pPr>
            <a:r>
              <a:rPr lang="en-ZW" sz="3600" dirty="0" smtClean="0"/>
              <a:t> The central and north- western part of the country in the Midlands province covering areas in </a:t>
            </a:r>
            <a:r>
              <a:rPr lang="en-ZW" sz="3600" dirty="0" err="1" smtClean="0"/>
              <a:t>Gokwe</a:t>
            </a:r>
            <a:r>
              <a:rPr lang="en-ZW" sz="3600" dirty="0" smtClean="0"/>
              <a:t> South and </a:t>
            </a:r>
            <a:r>
              <a:rPr lang="en-ZW" sz="3600" dirty="0" err="1" smtClean="0"/>
              <a:t>Gokwe</a:t>
            </a:r>
            <a:r>
              <a:rPr lang="en-ZW" sz="3600" dirty="0" smtClean="0"/>
              <a:t> North, where the bulk of cotton production takes place. </a:t>
            </a:r>
          </a:p>
          <a:p>
            <a:pPr marL="514350" indent="-514350">
              <a:buFont typeface="+mj-lt"/>
              <a:buAutoNum type="arabicPeriod"/>
            </a:pPr>
            <a:r>
              <a:rPr lang="en-ZW" sz="3600" dirty="0" smtClean="0"/>
              <a:t>The northern part of the country in parts of the </a:t>
            </a:r>
            <a:r>
              <a:rPr lang="en-ZW" sz="3600" dirty="0" err="1" smtClean="0"/>
              <a:t>Mashonaland</a:t>
            </a:r>
            <a:r>
              <a:rPr lang="en-ZW" sz="3600" dirty="0" smtClean="0"/>
              <a:t> Central province around </a:t>
            </a:r>
            <a:r>
              <a:rPr lang="en-ZW" sz="3600" dirty="0" err="1" smtClean="0"/>
              <a:t>Muzarabani</a:t>
            </a:r>
            <a:r>
              <a:rPr lang="en-ZW" sz="3600" dirty="0" smtClean="0"/>
              <a:t>, </a:t>
            </a:r>
            <a:r>
              <a:rPr lang="en-ZW" sz="3600" dirty="0" err="1" smtClean="0"/>
              <a:t>Mahuwe</a:t>
            </a:r>
            <a:r>
              <a:rPr lang="en-ZW" sz="3600" dirty="0" smtClean="0"/>
              <a:t>, and </a:t>
            </a:r>
            <a:r>
              <a:rPr lang="en-ZW" sz="3600" dirty="0" err="1" smtClean="0"/>
              <a:t>Mushumbi</a:t>
            </a:r>
            <a:r>
              <a:rPr lang="en-ZW" sz="3600" dirty="0" smtClean="0"/>
              <a:t>.  </a:t>
            </a:r>
          </a:p>
          <a:p>
            <a:pPr marL="514350" indent="-514350">
              <a:buFont typeface="+mj-lt"/>
              <a:buAutoNum type="arabicPeriod"/>
            </a:pPr>
            <a:r>
              <a:rPr lang="en-ZW" sz="3600" dirty="0" smtClean="0"/>
              <a:t>The south-eastern part of the country in the </a:t>
            </a:r>
            <a:r>
              <a:rPr lang="en-ZW" sz="3600" dirty="0" err="1" smtClean="0"/>
              <a:t>lowveld</a:t>
            </a:r>
            <a:r>
              <a:rPr lang="en-ZW" sz="3600" dirty="0" smtClean="0"/>
              <a:t> in the </a:t>
            </a:r>
            <a:r>
              <a:rPr lang="en-ZW" sz="3600" dirty="0" err="1" smtClean="0"/>
              <a:t>Manicaland</a:t>
            </a:r>
            <a:r>
              <a:rPr lang="en-ZW" sz="3600" dirty="0" smtClean="0"/>
              <a:t> province and </a:t>
            </a:r>
            <a:r>
              <a:rPr lang="en-ZW" sz="3600" dirty="0" err="1" smtClean="0"/>
              <a:t>Masvingo</a:t>
            </a:r>
            <a:r>
              <a:rPr lang="en-ZW" sz="3600" dirty="0" smtClean="0"/>
              <a:t> provinces covering areas around </a:t>
            </a:r>
            <a:r>
              <a:rPr lang="en-ZW" sz="3600" dirty="0" err="1" smtClean="0"/>
              <a:t>Checheche</a:t>
            </a:r>
            <a:r>
              <a:rPr lang="en-ZW" sz="3600" dirty="0" smtClean="0"/>
              <a:t>, </a:t>
            </a:r>
            <a:r>
              <a:rPr lang="en-ZW" sz="3600" dirty="0" err="1" smtClean="0"/>
              <a:t>Mwenezi</a:t>
            </a:r>
            <a:r>
              <a:rPr lang="en-ZW" sz="3600" dirty="0" smtClean="0"/>
              <a:t> and </a:t>
            </a:r>
            <a:r>
              <a:rPr lang="en-ZW" sz="3600" dirty="0" err="1" smtClean="0"/>
              <a:t>Chiredzi</a:t>
            </a:r>
            <a:r>
              <a:rPr lang="en-ZW" sz="3600" dirty="0" smtClean="0"/>
              <a:t>. </a:t>
            </a:r>
          </a:p>
          <a:p>
            <a:pPr marL="514350" indent="-514350">
              <a:buFont typeface="+mj-lt"/>
              <a:buAutoNum type="arabicPeriod"/>
            </a:pPr>
            <a:r>
              <a:rPr lang="en-ZW" sz="3600" dirty="0" smtClean="0"/>
              <a:t> </a:t>
            </a:r>
            <a:r>
              <a:rPr lang="en-ZW" sz="3600" dirty="0" err="1" smtClean="0"/>
              <a:t>Binga</a:t>
            </a:r>
            <a:r>
              <a:rPr lang="en-ZW" sz="3600" dirty="0" smtClean="0"/>
              <a:t> in the Zambezi Valley of the Matabeleland North province.   </a:t>
            </a:r>
          </a:p>
          <a:p>
            <a:pPr>
              <a:buNone/>
            </a:pPr>
            <a:r>
              <a:rPr lang="en-ZW" sz="3600" dirty="0" smtClean="0"/>
              <a:t> </a:t>
            </a:r>
          </a:p>
        </p:txBody>
      </p:sp>
    </p:spTree>
  </p:cSld>
  <p:clrMapOvr>
    <a:masterClrMapping/>
  </p:clrMapOvr>
  <p:transition spd="med" advTm="0">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Background Cont’d</a:t>
            </a:r>
            <a:endParaRPr lang="en-ZW" dirty="0"/>
          </a:p>
        </p:txBody>
      </p:sp>
      <p:sp>
        <p:nvSpPr>
          <p:cNvPr id="3" name="Content Placeholder 2"/>
          <p:cNvSpPr>
            <a:spLocks noGrp="1"/>
          </p:cNvSpPr>
          <p:nvPr>
            <p:ph idx="1"/>
          </p:nvPr>
        </p:nvSpPr>
        <p:spPr/>
        <p:txBody>
          <a:bodyPr>
            <a:normAutofit fontScale="77500" lnSpcReduction="20000"/>
          </a:bodyPr>
          <a:lstStyle/>
          <a:p>
            <a:r>
              <a:rPr lang="en-ZW" dirty="0" smtClean="0"/>
              <a:t>Cotton is a major source of income for rural communities in these areas.  </a:t>
            </a:r>
          </a:p>
          <a:p>
            <a:r>
              <a:rPr lang="en-ZW" dirty="0" smtClean="0"/>
              <a:t>The crop is usually grown under contract farming arrangements where contractors supply production inputs (seed, fertilizer and chemicals) to farmers on loan. </a:t>
            </a:r>
          </a:p>
          <a:p>
            <a:r>
              <a:rPr lang="en-ZW" dirty="0" smtClean="0"/>
              <a:t> At harvest, the contractor buys back the contracted seed cotton, deducts costs of the inputs and pays the contract farmer the remaining balance. However, in 2015 the government of Zimbabwe approved a three year free input support program to revive cotton production. </a:t>
            </a:r>
          </a:p>
          <a:p>
            <a:r>
              <a:rPr lang="en-ZW" dirty="0" smtClean="0"/>
              <a:t>  However, in 2015 the government of Zimbabwe approved a three year free input support program to revive cotton production. </a:t>
            </a:r>
          </a:p>
          <a:p>
            <a:endParaRPr lang="en-ZW" dirty="0" smtClean="0"/>
          </a:p>
          <a:p>
            <a:endParaRPr lang="en-ZW" dirty="0" smtClean="0"/>
          </a:p>
          <a:p>
            <a:endParaRPr lang="en-ZW" dirty="0" smtClean="0"/>
          </a:p>
          <a:p>
            <a:endParaRPr lang="en-ZW" dirty="0" smtClean="0"/>
          </a:p>
          <a:p>
            <a:endParaRPr lang="en-ZW" dirty="0" smtClean="0"/>
          </a:p>
          <a:p>
            <a:endParaRPr lang="en-ZW" dirty="0" smtClean="0"/>
          </a:p>
          <a:p>
            <a:endParaRPr lang="en-ZW" dirty="0" smtClean="0"/>
          </a:p>
          <a:p>
            <a:endParaRPr lang="en-ZW" dirty="0"/>
          </a:p>
        </p:txBody>
      </p:sp>
    </p:spTree>
  </p:cSld>
  <p:clrMapOvr>
    <a:masterClrMapping/>
  </p:clrMapOvr>
  <p:transition spd="med">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ZW" dirty="0" smtClean="0"/>
              <a:t>Grower Responsibilities</a:t>
            </a:r>
            <a:endParaRPr lang="en-ZW" dirty="0"/>
          </a:p>
        </p:txBody>
      </p:sp>
      <p:sp>
        <p:nvSpPr>
          <p:cNvPr id="8" name="Content Placeholder 7"/>
          <p:cNvSpPr>
            <a:spLocks noGrp="1"/>
          </p:cNvSpPr>
          <p:nvPr>
            <p:ph idx="1"/>
          </p:nvPr>
        </p:nvSpPr>
        <p:spPr/>
        <p:txBody>
          <a:bodyPr>
            <a:normAutofit fontScale="77500" lnSpcReduction="20000"/>
          </a:bodyPr>
          <a:lstStyle/>
          <a:p>
            <a:r>
              <a:rPr lang="en-ZW" dirty="0" smtClean="0"/>
              <a:t>Has to be </a:t>
            </a:r>
            <a:r>
              <a:rPr lang="en-ZW" dirty="0" smtClean="0">
                <a:solidFill>
                  <a:srgbClr val="FF0000"/>
                </a:solidFill>
              </a:rPr>
              <a:t>registered</a:t>
            </a:r>
            <a:r>
              <a:rPr lang="en-ZW" dirty="0" smtClean="0"/>
              <a:t> with AMA;</a:t>
            </a:r>
          </a:p>
          <a:p>
            <a:r>
              <a:rPr lang="en-ZW" dirty="0" smtClean="0"/>
              <a:t>Must keep records;</a:t>
            </a:r>
          </a:p>
          <a:p>
            <a:r>
              <a:rPr lang="en-ZW" dirty="0" smtClean="0"/>
              <a:t>Must follow </a:t>
            </a:r>
            <a:r>
              <a:rPr lang="en-ZW" dirty="0" smtClean="0">
                <a:solidFill>
                  <a:srgbClr val="FF0000"/>
                </a:solidFill>
              </a:rPr>
              <a:t>agronomic recommendations </a:t>
            </a:r>
            <a:r>
              <a:rPr lang="en-ZW" dirty="0" smtClean="0"/>
              <a:t>pertaining to Land preparation, planting, weeding, crop protection(periodic scouting);</a:t>
            </a:r>
          </a:p>
          <a:p>
            <a:r>
              <a:rPr lang="en-ZW" dirty="0" smtClean="0">
                <a:solidFill>
                  <a:srgbClr val="FF0000"/>
                </a:solidFill>
              </a:rPr>
              <a:t>Comply  with legislative </a:t>
            </a:r>
            <a:r>
              <a:rPr lang="en-ZW" dirty="0" smtClean="0"/>
              <a:t>provisions </a:t>
            </a:r>
            <a:r>
              <a:rPr lang="en-ZW" dirty="0" err="1" smtClean="0"/>
              <a:t>e.g</a:t>
            </a:r>
            <a:r>
              <a:rPr lang="en-ZW" dirty="0" smtClean="0"/>
              <a:t> removal and  destruction of stalks;</a:t>
            </a:r>
          </a:p>
          <a:p>
            <a:r>
              <a:rPr lang="en-ZW" dirty="0" smtClean="0"/>
              <a:t>Use inputs for the purpose;</a:t>
            </a:r>
          </a:p>
          <a:p>
            <a:r>
              <a:rPr lang="en-ZW" dirty="0" smtClean="0"/>
              <a:t>Ensure </a:t>
            </a:r>
            <a:r>
              <a:rPr lang="en-ZW" dirty="0" smtClean="0">
                <a:solidFill>
                  <a:srgbClr val="FF0000"/>
                </a:solidFill>
              </a:rPr>
              <a:t>safety</a:t>
            </a:r>
            <a:r>
              <a:rPr lang="en-ZW" dirty="0" smtClean="0"/>
              <a:t> (humans, plants, animals and environment) by proper storage and handling of chemicals</a:t>
            </a:r>
          </a:p>
          <a:p>
            <a:r>
              <a:rPr lang="en-ZW" dirty="0" smtClean="0"/>
              <a:t>No </a:t>
            </a:r>
            <a:r>
              <a:rPr lang="en-ZW" dirty="0" smtClean="0">
                <a:solidFill>
                  <a:srgbClr val="FF0000"/>
                </a:solidFill>
              </a:rPr>
              <a:t>side marketing </a:t>
            </a:r>
            <a:r>
              <a:rPr lang="en-ZW" dirty="0" smtClean="0"/>
              <a:t>if contracted;</a:t>
            </a:r>
          </a:p>
          <a:p>
            <a:r>
              <a:rPr lang="en-ZW" dirty="0" smtClean="0"/>
              <a:t>Ensure </a:t>
            </a:r>
            <a:r>
              <a:rPr lang="en-ZW" dirty="0" smtClean="0">
                <a:solidFill>
                  <a:srgbClr val="FF0000"/>
                </a:solidFill>
              </a:rPr>
              <a:t>full loan repayment</a:t>
            </a:r>
            <a:r>
              <a:rPr lang="en-ZW" dirty="0" smtClean="0"/>
              <a:t>;</a:t>
            </a:r>
          </a:p>
          <a:p>
            <a:endParaRPr lang="en-ZW" dirty="0" smtClean="0"/>
          </a:p>
          <a:p>
            <a:endParaRPr lang="en-ZW" dirty="0" smtClean="0"/>
          </a:p>
          <a:p>
            <a:endParaRPr lang="en-ZW" dirty="0"/>
          </a:p>
        </p:txBody>
      </p:sp>
    </p:spTree>
  </p:cSld>
  <p:clrMapOvr>
    <a:masterClrMapping/>
  </p:clrMapOvr>
  <p:transition spd="med">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Challenges </a:t>
            </a:r>
            <a:endParaRPr lang="en-ZW" dirty="0"/>
          </a:p>
        </p:txBody>
      </p:sp>
      <p:sp>
        <p:nvSpPr>
          <p:cNvPr id="3" name="Content Placeholder 2"/>
          <p:cNvSpPr>
            <a:spLocks noGrp="1"/>
          </p:cNvSpPr>
          <p:nvPr>
            <p:ph idx="1"/>
          </p:nvPr>
        </p:nvSpPr>
        <p:spPr/>
        <p:txBody>
          <a:bodyPr>
            <a:normAutofit fontScale="70000" lnSpcReduction="20000"/>
          </a:bodyPr>
          <a:lstStyle/>
          <a:p>
            <a:r>
              <a:rPr lang="en-ZW" dirty="0" smtClean="0"/>
              <a:t>Cost of production has been on the rise(Inputs , Labour etc);</a:t>
            </a:r>
          </a:p>
          <a:p>
            <a:r>
              <a:rPr lang="en-ZW" dirty="0" smtClean="0"/>
              <a:t>Crop is labour intensive(Labour scarce and costly);</a:t>
            </a:r>
          </a:p>
          <a:p>
            <a:r>
              <a:rPr lang="en-ZW" dirty="0" smtClean="0"/>
              <a:t>Technology has not been speedily embraced and/or adopted locally in planting, picking/harvesting;</a:t>
            </a:r>
          </a:p>
          <a:p>
            <a:r>
              <a:rPr lang="en-ZW" dirty="0" smtClean="0"/>
              <a:t> Productivity  has remained generally low 0.71mt/ha 2016/17 season average;</a:t>
            </a:r>
          </a:p>
          <a:p>
            <a:r>
              <a:rPr lang="en-ZW" dirty="0" smtClean="0"/>
              <a:t>Climate change leading to low/excessive  rainfall;</a:t>
            </a:r>
          </a:p>
          <a:p>
            <a:r>
              <a:rPr lang="en-ZW" dirty="0" smtClean="0"/>
              <a:t>Inputs provision based on general recommendations NOT soil </a:t>
            </a:r>
            <a:r>
              <a:rPr lang="en-ZW" dirty="0" err="1" smtClean="0"/>
              <a:t>type,pH</a:t>
            </a:r>
            <a:r>
              <a:rPr lang="en-ZW" dirty="0" smtClean="0"/>
              <a:t> or Nutrition status of the soil;</a:t>
            </a:r>
          </a:p>
          <a:p>
            <a:r>
              <a:rPr lang="en-ZW" dirty="0" smtClean="0"/>
              <a:t>Depletion of draft power due to cattle deaths ,diseases and droughts esp. 2015/16 season;</a:t>
            </a:r>
          </a:p>
          <a:p>
            <a:r>
              <a:rPr lang="en-ZW" dirty="0" smtClean="0"/>
              <a:t>Government facility to revive cotton a good move but has to be weighed against provision of enabling environment for private sector participation(</a:t>
            </a:r>
            <a:r>
              <a:rPr lang="en-ZW" dirty="0" smtClean="0">
                <a:solidFill>
                  <a:srgbClr val="FF0000"/>
                </a:solidFill>
              </a:rPr>
              <a:t>shouldn’t crowd out private sector</a:t>
            </a:r>
            <a:r>
              <a:rPr lang="en-ZW" dirty="0" smtClean="0"/>
              <a:t>)</a:t>
            </a:r>
            <a:endParaRPr lang="en-ZW" dirty="0"/>
          </a:p>
        </p:txBody>
      </p:sp>
    </p:spTree>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Challenges Cont’d</a:t>
            </a:r>
            <a:endParaRPr lang="en-ZW" dirty="0"/>
          </a:p>
        </p:txBody>
      </p:sp>
      <p:sp>
        <p:nvSpPr>
          <p:cNvPr id="3" name="Content Placeholder 2"/>
          <p:cNvSpPr>
            <a:spLocks noGrp="1"/>
          </p:cNvSpPr>
          <p:nvPr>
            <p:ph idx="1"/>
          </p:nvPr>
        </p:nvSpPr>
        <p:spPr/>
        <p:txBody>
          <a:bodyPr>
            <a:normAutofit fontScale="92500" lnSpcReduction="10000"/>
          </a:bodyPr>
          <a:lstStyle/>
          <a:p>
            <a:r>
              <a:rPr lang="en-ZW" dirty="0" smtClean="0"/>
              <a:t>Low  producer  prices –farmer is a </a:t>
            </a:r>
            <a:r>
              <a:rPr lang="en-ZW" dirty="0" smtClean="0">
                <a:solidFill>
                  <a:srgbClr val="FF0000"/>
                </a:solidFill>
              </a:rPr>
              <a:t>price taker</a:t>
            </a:r>
            <a:r>
              <a:rPr lang="en-ZW" dirty="0" smtClean="0"/>
              <a:t>;</a:t>
            </a:r>
          </a:p>
          <a:p>
            <a:r>
              <a:rPr lang="en-ZW" dirty="0" smtClean="0"/>
              <a:t>Family labour is taken for granted and not budgeted for-usually inadequate and exposes children to exploitation(</a:t>
            </a:r>
            <a:r>
              <a:rPr lang="en-ZW" dirty="0" smtClean="0">
                <a:solidFill>
                  <a:srgbClr val="FF0000"/>
                </a:solidFill>
              </a:rPr>
              <a:t>Child Labour</a:t>
            </a:r>
            <a:r>
              <a:rPr lang="en-ZW" dirty="0" smtClean="0"/>
              <a:t>) and </a:t>
            </a:r>
            <a:r>
              <a:rPr lang="en-ZW" dirty="0" smtClean="0">
                <a:solidFill>
                  <a:srgbClr val="FF0000"/>
                </a:solidFill>
              </a:rPr>
              <a:t>exploitation of women. </a:t>
            </a:r>
            <a:r>
              <a:rPr lang="en-ZW" dirty="0" smtClean="0"/>
              <a:t>Apart from </a:t>
            </a:r>
            <a:r>
              <a:rPr lang="en-ZW" dirty="0" smtClean="0">
                <a:solidFill>
                  <a:srgbClr val="FF0000"/>
                </a:solidFill>
              </a:rPr>
              <a:t>being illegal , </a:t>
            </a:r>
            <a:r>
              <a:rPr lang="en-ZW" dirty="0" smtClean="0"/>
              <a:t>this brings </a:t>
            </a:r>
            <a:r>
              <a:rPr lang="en-ZW" dirty="0" smtClean="0">
                <a:solidFill>
                  <a:srgbClr val="FF0000"/>
                </a:solidFill>
              </a:rPr>
              <a:t>inefficiency </a:t>
            </a:r>
            <a:r>
              <a:rPr lang="en-ZW" dirty="0" smtClean="0"/>
              <a:t>in the production system;</a:t>
            </a:r>
          </a:p>
          <a:p>
            <a:r>
              <a:rPr lang="en-ZW" dirty="0" smtClean="0"/>
              <a:t>Exposure to harmful chemicals detrimental to human health…not covered in the budget.</a:t>
            </a:r>
          </a:p>
          <a:p>
            <a:r>
              <a:rPr lang="en-ZW" dirty="0" smtClean="0"/>
              <a:t>Awareness and educational sessions seldom held, need to escalate them</a:t>
            </a:r>
          </a:p>
          <a:p>
            <a:endParaRPr lang="en-ZW" dirty="0"/>
          </a:p>
        </p:txBody>
      </p:sp>
    </p:spTree>
  </p:cSld>
  <p:clrMapOvr>
    <a:masterClrMapping/>
  </p:clrMapOvr>
  <p:transition spd="med">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Challenges cont’d</a:t>
            </a:r>
            <a:endParaRPr lang="en-ZW" dirty="0"/>
          </a:p>
        </p:txBody>
      </p:sp>
      <p:sp>
        <p:nvSpPr>
          <p:cNvPr id="3" name="Content Placeholder 2"/>
          <p:cNvSpPr>
            <a:spLocks noGrp="1"/>
          </p:cNvSpPr>
          <p:nvPr>
            <p:ph idx="1"/>
          </p:nvPr>
        </p:nvSpPr>
        <p:spPr/>
        <p:txBody>
          <a:bodyPr>
            <a:normAutofit fontScale="92500" lnSpcReduction="10000"/>
          </a:bodyPr>
          <a:lstStyle/>
          <a:p>
            <a:r>
              <a:rPr lang="en-ZW" dirty="0" smtClean="0"/>
              <a:t>Businesses operating in cotton growing regions usually </a:t>
            </a:r>
            <a:r>
              <a:rPr lang="en-ZW" dirty="0" smtClean="0">
                <a:solidFill>
                  <a:srgbClr val="FF0000"/>
                </a:solidFill>
              </a:rPr>
              <a:t>manipulate prices </a:t>
            </a:r>
            <a:r>
              <a:rPr lang="en-ZW" dirty="0" smtClean="0"/>
              <a:t>of inputs and other products during marketing season to the disadvantage of producers/consumers-safeguards needed-Encourage investment by supporting Value Chain players-put enablers in place;</a:t>
            </a:r>
          </a:p>
          <a:p>
            <a:r>
              <a:rPr lang="en-ZW" dirty="0" smtClean="0"/>
              <a:t>Extension service provision should be complimentary </a:t>
            </a:r>
            <a:r>
              <a:rPr lang="en-ZW" dirty="0" smtClean="0"/>
              <a:t> (between </a:t>
            </a:r>
            <a:r>
              <a:rPr lang="en-ZW" dirty="0" err="1" smtClean="0"/>
              <a:t>Gvt</a:t>
            </a:r>
            <a:r>
              <a:rPr lang="en-ZW" dirty="0" smtClean="0"/>
              <a:t> </a:t>
            </a:r>
            <a:r>
              <a:rPr lang="en-ZW" dirty="0" smtClean="0"/>
              <a:t>and Pvt </a:t>
            </a:r>
            <a:r>
              <a:rPr lang="en-ZW" dirty="0" smtClean="0"/>
              <a:t>sector);</a:t>
            </a:r>
            <a:endParaRPr lang="en-ZW" dirty="0" smtClean="0"/>
          </a:p>
          <a:p>
            <a:r>
              <a:rPr lang="en-ZW" dirty="0" smtClean="0"/>
              <a:t>General lag/lack of speedy adoption of </a:t>
            </a:r>
            <a:r>
              <a:rPr lang="en-ZW" dirty="0" smtClean="0">
                <a:solidFill>
                  <a:srgbClr val="FF0000"/>
                </a:solidFill>
              </a:rPr>
              <a:t>Information Communication Technology </a:t>
            </a:r>
            <a:endParaRPr lang="en-ZW" dirty="0">
              <a:solidFill>
                <a:srgbClr val="FF0000"/>
              </a:solidFill>
            </a:endParaRPr>
          </a:p>
        </p:txBody>
      </p:sp>
    </p:spTree>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EXPECTATIONS</a:t>
            </a:r>
            <a:endParaRPr lang="en-ZW" dirty="0"/>
          </a:p>
        </p:txBody>
      </p:sp>
      <p:sp>
        <p:nvSpPr>
          <p:cNvPr id="3" name="Content Placeholder 2"/>
          <p:cNvSpPr>
            <a:spLocks noGrp="1"/>
          </p:cNvSpPr>
          <p:nvPr>
            <p:ph idx="1"/>
          </p:nvPr>
        </p:nvSpPr>
        <p:spPr/>
        <p:txBody>
          <a:bodyPr>
            <a:normAutofit fontScale="77500" lnSpcReduction="20000"/>
          </a:bodyPr>
          <a:lstStyle/>
          <a:p>
            <a:r>
              <a:rPr lang="en-ZW" dirty="0" smtClean="0"/>
              <a:t>To get better yields and prices than before </a:t>
            </a:r>
            <a:r>
              <a:rPr lang="en-ZW" dirty="0" smtClean="0">
                <a:solidFill>
                  <a:srgbClr val="FF0000"/>
                </a:solidFill>
              </a:rPr>
              <a:t>(major);</a:t>
            </a:r>
          </a:p>
          <a:p>
            <a:r>
              <a:rPr lang="en-ZW" dirty="0" smtClean="0"/>
              <a:t>Adequate and reasonably priced inputs availed on time and closer to/@ farm-gate;</a:t>
            </a:r>
          </a:p>
          <a:p>
            <a:r>
              <a:rPr lang="en-ZW" dirty="0" smtClean="0"/>
              <a:t>Reduced time and cost of marketing produce;</a:t>
            </a:r>
          </a:p>
          <a:p>
            <a:r>
              <a:rPr lang="en-ZW" dirty="0" smtClean="0"/>
              <a:t>Private sector participation in cotton production funding;</a:t>
            </a:r>
          </a:p>
          <a:p>
            <a:r>
              <a:rPr lang="en-ZW" dirty="0" smtClean="0"/>
              <a:t>Prompt payments;</a:t>
            </a:r>
          </a:p>
          <a:p>
            <a:r>
              <a:rPr lang="en-ZW" dirty="0" smtClean="0"/>
              <a:t>Access to supplementary irrigation in case of dry spell;</a:t>
            </a:r>
          </a:p>
          <a:p>
            <a:r>
              <a:rPr lang="en-ZW" dirty="0" smtClean="0"/>
              <a:t>Effective weed, pest and disease management/control practices;</a:t>
            </a:r>
          </a:p>
          <a:p>
            <a:r>
              <a:rPr lang="en-ZW" dirty="0" smtClean="0"/>
              <a:t>Benefit from industry interventions by Government, rebates on duty, import bans via improved producer prices, employment creation and reduced input costs</a:t>
            </a:r>
            <a:endParaRPr lang="en-ZW" dirty="0"/>
          </a:p>
        </p:txBody>
      </p:sp>
    </p:spTree>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EXPECTATIONS</a:t>
            </a:r>
            <a:endParaRPr lang="en-ZW" dirty="0"/>
          </a:p>
        </p:txBody>
      </p:sp>
      <p:sp>
        <p:nvSpPr>
          <p:cNvPr id="3" name="Content Placeholder 2"/>
          <p:cNvSpPr>
            <a:spLocks noGrp="1"/>
          </p:cNvSpPr>
          <p:nvPr>
            <p:ph idx="1"/>
          </p:nvPr>
        </p:nvSpPr>
        <p:spPr>
          <a:noFill/>
        </p:spPr>
        <p:style>
          <a:lnRef idx="0">
            <a:scrgbClr r="0" g="0" b="0"/>
          </a:lnRef>
          <a:fillRef idx="1002">
            <a:schemeClr val="dk2"/>
          </a:fillRef>
          <a:effectRef idx="0">
            <a:scrgbClr r="0" g="0" b="0"/>
          </a:effectRef>
          <a:fontRef idx="major"/>
        </p:style>
        <p:txBody>
          <a:bodyPr>
            <a:normAutofit fontScale="92500" lnSpcReduction="20000"/>
          </a:bodyPr>
          <a:lstStyle/>
          <a:p>
            <a:r>
              <a:rPr lang="en-ZW" dirty="0" smtClean="0"/>
              <a:t>Improvements in farmer education and production system advancements in line with regional and global trends;</a:t>
            </a:r>
          </a:p>
          <a:p>
            <a:r>
              <a:rPr lang="en-ZW" dirty="0" smtClean="0"/>
              <a:t>Reserve Bank Export Incentive to capacitate local investment in the sector;</a:t>
            </a:r>
          </a:p>
          <a:p>
            <a:r>
              <a:rPr lang="en-ZW" dirty="0" smtClean="0">
                <a:solidFill>
                  <a:srgbClr val="FF0000"/>
                </a:solidFill>
              </a:rPr>
              <a:t>Appropriate representation </a:t>
            </a:r>
            <a:r>
              <a:rPr lang="en-ZW" dirty="0" smtClean="0"/>
              <a:t>of farmers on government  sector boards, commissions, authorities etc</a:t>
            </a:r>
          </a:p>
          <a:p>
            <a:r>
              <a:rPr lang="en-ZW" dirty="0" smtClean="0"/>
              <a:t>Escalation of consultation and cooperation between Government Ministries and Farmers Unions/Associations</a:t>
            </a:r>
            <a:endParaRPr lang="en-ZW" dirty="0"/>
          </a:p>
        </p:txBody>
      </p:sp>
    </p:spTree>
  </p:cSld>
  <p:clrMapOvr>
    <a:masterClrMapping/>
  </p:clrMapOvr>
  <p:transition spd="med">
    <p:split orient="vert"/>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160</TotalTime>
  <Words>763</Words>
  <Application>Microsoft Office PowerPoint</Application>
  <PresentationFormat>On-screen Show (4:3)</PresentationFormat>
  <Paragraphs>66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Trek</vt:lpstr>
      <vt:lpstr>UNPACKING THE COTTON GROWERS’ RESPONSIBILITIES,CHALLENGES AND EXPECTATIONS</vt:lpstr>
      <vt:lpstr>Background</vt:lpstr>
      <vt:lpstr>Background Cont’d</vt:lpstr>
      <vt:lpstr>Grower Responsibilities</vt:lpstr>
      <vt:lpstr>Challenges </vt:lpstr>
      <vt:lpstr>Challenges Cont’d</vt:lpstr>
      <vt:lpstr>Challenges cont’d</vt:lpstr>
      <vt:lpstr>EXPECTATIONS</vt:lpstr>
      <vt:lpstr>EXPECTATIONS</vt:lpstr>
      <vt:lpstr>DANKIE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UNPACKING THE COTTON GROWERS’ RESPONSIBILITIES,CHALLENGES AND EXPECTATIONS</dc:title>
  <dc:creator>TEVERA</dc:creator>
  <cp:lastModifiedBy>TEVERA</cp:lastModifiedBy>
  <cp:revision>20</cp:revision>
  <dcterms:created xsi:type="dcterms:W3CDTF">2018-07-03T16:41:10Z</dcterms:created>
  <dcterms:modified xsi:type="dcterms:W3CDTF">2018-07-04T03:42:27Z</dcterms:modified>
</cp:coreProperties>
</file>