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60" r:id="rId4"/>
    <p:sldId id="259" r:id="rId5"/>
    <p:sldId id="261" r:id="rId6"/>
    <p:sldId id="263" r:id="rId7"/>
    <p:sldId id="262" r:id="rId8"/>
    <p:sldId id="264" r:id="rId9"/>
    <p:sldId id="265" r:id="rId10"/>
    <p:sldId id="266" r:id="rId11"/>
    <p:sldId id="268" r:id="rId12"/>
    <p:sldId id="269" r:id="rId13"/>
    <p:sldId id="279" r:id="rId14"/>
    <p:sldId id="280" r:id="rId15"/>
    <p:sldId id="281" r:id="rId16"/>
    <p:sldId id="282" r:id="rId17"/>
    <p:sldId id="271" r:id="rId18"/>
    <p:sldId id="272" r:id="rId19"/>
    <p:sldId id="273" r:id="rId20"/>
    <p:sldId id="278" r:id="rId21"/>
    <p:sldId id="276" r:id="rId22"/>
    <p:sldId id="285" r:id="rId23"/>
    <p:sldId id="28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600"/>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24" d="100"/>
          <a:sy n="124" d="100"/>
        </p:scale>
        <p:origin x="182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CICR\Desktop\IRC%202017-18\year%20wise%20ave%20yiel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ICR\Desktop\New%20Microsoft%20Office%20Excel%20Worksheet.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CICR\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Sheet8!$C$1:$C$2</c:f>
              <c:strCache>
                <c:ptCount val="1"/>
                <c:pt idx="0">
                  <c:v>SCY - FLD kg/ha Kg/ha</c:v>
                </c:pt>
              </c:strCache>
            </c:strRef>
          </c:tx>
          <c:spPr>
            <a:solidFill>
              <a:srgbClr val="C00000"/>
            </a:solidFill>
          </c:spPr>
          <c:invertIfNegative val="0"/>
          <c:dLbls>
            <c:spPr>
              <a:solidFill>
                <a:srgbClr val="FFFF00"/>
              </a:solidFill>
            </c:spPr>
            <c:txPr>
              <a:bodyPr/>
              <a:lstStyle/>
              <a:p>
                <a:pPr>
                  <a:defRPr>
                    <a:solidFill>
                      <a:sysClr val="windowText" lastClr="000000"/>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Sheet8!$A$3:$B$23</c:f>
              <c:multiLvlStrCache>
                <c:ptCount val="21"/>
                <c:lvl>
                  <c:pt idx="0">
                    <c:v>1997-98</c:v>
                  </c:pt>
                  <c:pt idx="1">
                    <c:v>1998-99</c:v>
                  </c:pt>
                  <c:pt idx="2">
                    <c:v>1999-2000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2014-15</c:v>
                  </c:pt>
                  <c:pt idx="17">
                    <c:v>2015-16</c:v>
                  </c:pt>
                  <c:pt idx="18">
                    <c:v>2016-17</c:v>
                  </c:pt>
                  <c:pt idx="19">
                    <c:v>2017-18</c:v>
                  </c:pt>
                  <c:pt idx="20">
                    <c:v>average</c:v>
                  </c:pt>
                </c:lvl>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lvl>
              </c:multiLvlStrCache>
            </c:multiLvlStrRef>
          </c:cat>
          <c:val>
            <c:numRef>
              <c:f>Sheet8!$C$3:$C$23</c:f>
              <c:numCache>
                <c:formatCode>General</c:formatCode>
                <c:ptCount val="21"/>
                <c:pt idx="0">
                  <c:v>1326</c:v>
                </c:pt>
                <c:pt idx="1">
                  <c:v>1219</c:v>
                </c:pt>
                <c:pt idx="2">
                  <c:v>1605</c:v>
                </c:pt>
                <c:pt idx="3">
                  <c:v>1386</c:v>
                </c:pt>
                <c:pt idx="4">
                  <c:v>1166</c:v>
                </c:pt>
                <c:pt idx="5">
                  <c:v>1315</c:v>
                </c:pt>
                <c:pt idx="6">
                  <c:v>1431</c:v>
                </c:pt>
                <c:pt idx="7">
                  <c:v>1572</c:v>
                </c:pt>
                <c:pt idx="8">
                  <c:v>1630</c:v>
                </c:pt>
                <c:pt idx="9">
                  <c:v>1965</c:v>
                </c:pt>
                <c:pt idx="10">
                  <c:v>1971</c:v>
                </c:pt>
                <c:pt idx="11">
                  <c:v>1906</c:v>
                </c:pt>
                <c:pt idx="12">
                  <c:v>2166</c:v>
                </c:pt>
                <c:pt idx="13">
                  <c:v>1764</c:v>
                </c:pt>
                <c:pt idx="14">
                  <c:v>2060</c:v>
                </c:pt>
                <c:pt idx="15">
                  <c:v>1608</c:v>
                </c:pt>
                <c:pt idx="16">
                  <c:v>1946</c:v>
                </c:pt>
                <c:pt idx="17">
                  <c:v>1547</c:v>
                </c:pt>
                <c:pt idx="18">
                  <c:v>2122</c:v>
                </c:pt>
                <c:pt idx="19">
                  <c:v>2024</c:v>
                </c:pt>
                <c:pt idx="20">
                  <c:v>1686</c:v>
                </c:pt>
              </c:numCache>
            </c:numRef>
          </c:val>
          <c:extLst>
            <c:ext xmlns:c16="http://schemas.microsoft.com/office/drawing/2014/chart" uri="{C3380CC4-5D6E-409C-BE32-E72D297353CC}">
              <c16:uniqueId val="{00000000-63EB-2942-B4B9-F00425A6FEE7}"/>
            </c:ext>
          </c:extLst>
        </c:ser>
        <c:dLbls>
          <c:showLegendKey val="0"/>
          <c:showVal val="0"/>
          <c:showCatName val="0"/>
          <c:showSerName val="0"/>
          <c:showPercent val="0"/>
          <c:showBubbleSize val="0"/>
        </c:dLbls>
        <c:gapWidth val="150"/>
        <c:shape val="box"/>
        <c:axId val="82281216"/>
        <c:axId val="82282752"/>
        <c:axId val="0"/>
      </c:bar3DChart>
      <c:catAx>
        <c:axId val="82281216"/>
        <c:scaling>
          <c:orientation val="minMax"/>
        </c:scaling>
        <c:delete val="0"/>
        <c:axPos val="b"/>
        <c:numFmt formatCode="General" sourceLinked="0"/>
        <c:majorTickMark val="out"/>
        <c:minorTickMark val="none"/>
        <c:tickLblPos val="nextTo"/>
        <c:txPr>
          <a:bodyPr/>
          <a:lstStyle/>
          <a:p>
            <a:pPr>
              <a:defRPr b="1">
                <a:latin typeface="Times New Roman" pitchFamily="18" charset="0"/>
                <a:cs typeface="Times New Roman" pitchFamily="18" charset="0"/>
              </a:defRPr>
            </a:pPr>
            <a:endParaRPr lang="en-US"/>
          </a:p>
        </c:txPr>
        <c:crossAx val="82282752"/>
        <c:crosses val="autoZero"/>
        <c:auto val="1"/>
        <c:lblAlgn val="ctr"/>
        <c:lblOffset val="100"/>
        <c:noMultiLvlLbl val="0"/>
      </c:catAx>
      <c:valAx>
        <c:axId val="82282752"/>
        <c:scaling>
          <c:orientation val="minMax"/>
        </c:scaling>
        <c:delete val="0"/>
        <c:axPos val="l"/>
        <c:majorGridlines/>
        <c:numFmt formatCode="General" sourceLinked="1"/>
        <c:majorTickMark val="out"/>
        <c:minorTickMark val="none"/>
        <c:tickLblPos val="nextTo"/>
        <c:txPr>
          <a:bodyPr/>
          <a:lstStyle/>
          <a:p>
            <a:pPr>
              <a:defRPr b="1">
                <a:latin typeface="Times New Roman" pitchFamily="18" charset="0"/>
                <a:cs typeface="Times New Roman" pitchFamily="18" charset="0"/>
              </a:defRPr>
            </a:pPr>
            <a:endParaRPr lang="en-US"/>
          </a:p>
        </c:txPr>
        <c:crossAx val="82281216"/>
        <c:crosses val="autoZero"/>
        <c:crossBetween val="between"/>
      </c:valAx>
    </c:plotArea>
    <c:legend>
      <c:legendPos val="r"/>
      <c:layout>
        <c:manualLayout>
          <c:xMode val="edge"/>
          <c:yMode val="edge"/>
          <c:x val="0.81015533285612062"/>
          <c:y val="4.2996274950167571E-2"/>
          <c:w val="0.17317800047721321"/>
          <c:h val="3.8864085288308044E-2"/>
        </c:manualLayout>
      </c:layout>
      <c:overlay val="0"/>
      <c:txPr>
        <a:bodyPr/>
        <a:lstStyle/>
        <a:p>
          <a:pPr>
            <a:defRPr>
              <a:latin typeface="Times New Roman" pitchFamily="18" charset="0"/>
              <a:cs typeface="Times New Roman" pitchFamily="18" charset="0"/>
            </a:defRPr>
          </a:pPr>
          <a:endParaRPr lang="en-US"/>
        </a:p>
      </c:txPr>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6.6322094353590821E-2"/>
          <c:y val="5.1400554097404488E-2"/>
          <c:w val="0.82240280862328163"/>
          <c:h val="0.70348708945165317"/>
        </c:manualLayout>
      </c:layout>
      <c:bar3DChart>
        <c:barDir val="col"/>
        <c:grouping val="clustered"/>
        <c:varyColors val="0"/>
        <c:ser>
          <c:idx val="0"/>
          <c:order val="0"/>
          <c:tx>
            <c:strRef>
              <c:f>Sheet1!$C$1:$C$2</c:f>
              <c:strCache>
                <c:ptCount val="1"/>
                <c:pt idx="0">
                  <c:v>SCY - FLD  Kg/ha </c:v>
                </c:pt>
              </c:strCache>
            </c:strRef>
          </c:tx>
          <c:spPr>
            <a:solidFill>
              <a:srgbClr val="C00000"/>
            </a:solidFill>
          </c:spPr>
          <c:invertIfNegative val="0"/>
          <c:dLbls>
            <c:spPr>
              <a:solidFill>
                <a:srgbClr val="FFFF00"/>
              </a:solidFill>
            </c:spPr>
            <c:txPr>
              <a:bodyPr/>
              <a:lstStyle/>
              <a:p>
                <a:pPr>
                  <a:defRPr>
                    <a:solidFill>
                      <a:schemeClr val="tx1"/>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Sheet1!$A$3:$B$22</c:f>
              <c:multiLvlStrCache>
                <c:ptCount val="20"/>
                <c:lvl>
                  <c:pt idx="0">
                    <c:v>1997-98</c:v>
                  </c:pt>
                  <c:pt idx="1">
                    <c:v>1998-99</c:v>
                  </c:pt>
                  <c:pt idx="2">
                    <c:v>1999-2000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2014-15</c:v>
                  </c:pt>
                  <c:pt idx="17">
                    <c:v>2015-16</c:v>
                  </c:pt>
                  <c:pt idx="18">
                    <c:v>2016-17</c:v>
                  </c:pt>
                  <c:pt idx="19">
                    <c:v>2017-18</c:v>
                  </c:pt>
                </c:lvl>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lvl>
              </c:multiLvlStrCache>
            </c:multiLvlStrRef>
          </c:cat>
          <c:val>
            <c:numRef>
              <c:f>Sheet1!$C$3:$C$22</c:f>
              <c:numCache>
                <c:formatCode>General</c:formatCode>
                <c:ptCount val="20"/>
                <c:pt idx="0">
                  <c:v>1326</c:v>
                </c:pt>
                <c:pt idx="1">
                  <c:v>1219</c:v>
                </c:pt>
                <c:pt idx="2">
                  <c:v>1605</c:v>
                </c:pt>
                <c:pt idx="3">
                  <c:v>1386</c:v>
                </c:pt>
                <c:pt idx="4">
                  <c:v>1166</c:v>
                </c:pt>
                <c:pt idx="5">
                  <c:v>1315</c:v>
                </c:pt>
                <c:pt idx="6">
                  <c:v>1431</c:v>
                </c:pt>
                <c:pt idx="7">
                  <c:v>1572</c:v>
                </c:pt>
                <c:pt idx="8">
                  <c:v>1630</c:v>
                </c:pt>
                <c:pt idx="9">
                  <c:v>1965</c:v>
                </c:pt>
                <c:pt idx="10">
                  <c:v>1971</c:v>
                </c:pt>
                <c:pt idx="11">
                  <c:v>1906</c:v>
                </c:pt>
                <c:pt idx="12">
                  <c:v>2166</c:v>
                </c:pt>
                <c:pt idx="13">
                  <c:v>1764</c:v>
                </c:pt>
                <c:pt idx="14">
                  <c:v>2060</c:v>
                </c:pt>
                <c:pt idx="15">
                  <c:v>1608</c:v>
                </c:pt>
                <c:pt idx="16">
                  <c:v>1946</c:v>
                </c:pt>
                <c:pt idx="17">
                  <c:v>1547</c:v>
                </c:pt>
                <c:pt idx="18">
                  <c:v>2122</c:v>
                </c:pt>
                <c:pt idx="19">
                  <c:v>2024</c:v>
                </c:pt>
              </c:numCache>
            </c:numRef>
          </c:val>
          <c:extLst>
            <c:ext xmlns:c16="http://schemas.microsoft.com/office/drawing/2014/chart" uri="{C3380CC4-5D6E-409C-BE32-E72D297353CC}">
              <c16:uniqueId val="{00000000-405A-4540-A2FA-2CFA796E8ACB}"/>
            </c:ext>
          </c:extLst>
        </c:ser>
        <c:ser>
          <c:idx val="1"/>
          <c:order val="1"/>
          <c:tx>
            <c:strRef>
              <c:f>Sheet1!$D$1:$D$2</c:f>
              <c:strCache>
                <c:ptCount val="1"/>
                <c:pt idx="0">
                  <c:v>SCY- FP  Kg/ha </c:v>
                </c:pt>
              </c:strCache>
            </c:strRef>
          </c:tx>
          <c:spPr>
            <a:solidFill>
              <a:srgbClr val="002060"/>
            </a:solidFill>
          </c:spPr>
          <c:invertIfNegative val="0"/>
          <c:dLbls>
            <c:spPr>
              <a:solidFill>
                <a:srgbClr val="92D050"/>
              </a:solidFill>
            </c:spPr>
            <c:txPr>
              <a:bodyPr/>
              <a:lstStyle/>
              <a:p>
                <a:pPr>
                  <a:defRPr>
                    <a:solidFill>
                      <a:schemeClr val="tx1"/>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Sheet1!$A$3:$B$22</c:f>
              <c:multiLvlStrCache>
                <c:ptCount val="20"/>
                <c:lvl>
                  <c:pt idx="0">
                    <c:v>1997-98</c:v>
                  </c:pt>
                  <c:pt idx="1">
                    <c:v>1998-99</c:v>
                  </c:pt>
                  <c:pt idx="2">
                    <c:v>1999-2000</c:v>
                  </c:pt>
                  <c:pt idx="3">
                    <c:v>2000-01</c:v>
                  </c:pt>
                  <c:pt idx="4">
                    <c:v>2001-02</c:v>
                  </c:pt>
                  <c:pt idx="5">
                    <c:v>2002-03</c:v>
                  </c:pt>
                  <c:pt idx="6">
                    <c:v>2003-04</c:v>
                  </c:pt>
                  <c:pt idx="7">
                    <c:v>2004-05</c:v>
                  </c:pt>
                  <c:pt idx="8">
                    <c:v>2005-06</c:v>
                  </c:pt>
                  <c:pt idx="9">
                    <c:v>2006-07</c:v>
                  </c:pt>
                  <c:pt idx="10">
                    <c:v>2007-08</c:v>
                  </c:pt>
                  <c:pt idx="11">
                    <c:v>2008-09</c:v>
                  </c:pt>
                  <c:pt idx="12">
                    <c:v>2009-10</c:v>
                  </c:pt>
                  <c:pt idx="13">
                    <c:v>2010-11</c:v>
                  </c:pt>
                  <c:pt idx="14">
                    <c:v>2011-12</c:v>
                  </c:pt>
                  <c:pt idx="15">
                    <c:v>2012-13</c:v>
                  </c:pt>
                  <c:pt idx="16">
                    <c:v>2014-15</c:v>
                  </c:pt>
                  <c:pt idx="17">
                    <c:v>2015-16</c:v>
                  </c:pt>
                  <c:pt idx="18">
                    <c:v>2016-17</c:v>
                  </c:pt>
                  <c:pt idx="19">
                    <c:v>2017-18</c:v>
                  </c:pt>
                </c:lvl>
                <c:lvl>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lvl>
              </c:multiLvlStrCache>
            </c:multiLvlStrRef>
          </c:cat>
          <c:val>
            <c:numRef>
              <c:f>Sheet1!$D$3:$D$22</c:f>
              <c:numCache>
                <c:formatCode>General</c:formatCode>
                <c:ptCount val="20"/>
                <c:pt idx="0">
                  <c:v>965</c:v>
                </c:pt>
                <c:pt idx="1">
                  <c:v>932</c:v>
                </c:pt>
                <c:pt idx="2">
                  <c:v>1283</c:v>
                </c:pt>
                <c:pt idx="3">
                  <c:v>1134</c:v>
                </c:pt>
                <c:pt idx="4">
                  <c:v>938</c:v>
                </c:pt>
                <c:pt idx="5">
                  <c:v>1111</c:v>
                </c:pt>
                <c:pt idx="6">
                  <c:v>1205</c:v>
                </c:pt>
                <c:pt idx="7">
                  <c:v>1364</c:v>
                </c:pt>
                <c:pt idx="8">
                  <c:v>1382</c:v>
                </c:pt>
                <c:pt idx="9">
                  <c:v>1699</c:v>
                </c:pt>
                <c:pt idx="10">
                  <c:v>1712</c:v>
                </c:pt>
                <c:pt idx="11">
                  <c:v>1639</c:v>
                </c:pt>
                <c:pt idx="12">
                  <c:v>1899</c:v>
                </c:pt>
                <c:pt idx="13">
                  <c:v>1452</c:v>
                </c:pt>
                <c:pt idx="14">
                  <c:v>1832</c:v>
                </c:pt>
                <c:pt idx="15">
                  <c:v>1435</c:v>
                </c:pt>
                <c:pt idx="16">
                  <c:v>1646</c:v>
                </c:pt>
                <c:pt idx="17">
                  <c:v>1352</c:v>
                </c:pt>
                <c:pt idx="18">
                  <c:v>1867</c:v>
                </c:pt>
                <c:pt idx="19">
                  <c:v>1808</c:v>
                </c:pt>
              </c:numCache>
            </c:numRef>
          </c:val>
          <c:extLst>
            <c:ext xmlns:c16="http://schemas.microsoft.com/office/drawing/2014/chart" uri="{C3380CC4-5D6E-409C-BE32-E72D297353CC}">
              <c16:uniqueId val="{00000001-405A-4540-A2FA-2CFA796E8ACB}"/>
            </c:ext>
          </c:extLst>
        </c:ser>
        <c:dLbls>
          <c:showLegendKey val="0"/>
          <c:showVal val="0"/>
          <c:showCatName val="0"/>
          <c:showSerName val="0"/>
          <c:showPercent val="0"/>
          <c:showBubbleSize val="0"/>
        </c:dLbls>
        <c:gapWidth val="150"/>
        <c:shape val="box"/>
        <c:axId val="82619776"/>
        <c:axId val="82457728"/>
        <c:axId val="0"/>
      </c:bar3DChart>
      <c:catAx>
        <c:axId val="82619776"/>
        <c:scaling>
          <c:orientation val="minMax"/>
        </c:scaling>
        <c:delete val="0"/>
        <c:axPos val="b"/>
        <c:numFmt formatCode="General" sourceLinked="0"/>
        <c:majorTickMark val="out"/>
        <c:minorTickMark val="none"/>
        <c:tickLblPos val="nextTo"/>
        <c:txPr>
          <a:bodyPr/>
          <a:lstStyle/>
          <a:p>
            <a:pPr>
              <a:defRPr b="1">
                <a:latin typeface="Times New Roman" pitchFamily="18" charset="0"/>
                <a:cs typeface="Times New Roman" pitchFamily="18" charset="0"/>
              </a:defRPr>
            </a:pPr>
            <a:endParaRPr lang="en-US"/>
          </a:p>
        </c:txPr>
        <c:crossAx val="82457728"/>
        <c:crosses val="autoZero"/>
        <c:auto val="1"/>
        <c:lblAlgn val="ctr"/>
        <c:lblOffset val="100"/>
        <c:noMultiLvlLbl val="0"/>
      </c:catAx>
      <c:valAx>
        <c:axId val="82457728"/>
        <c:scaling>
          <c:orientation val="minMax"/>
        </c:scaling>
        <c:delete val="0"/>
        <c:axPos val="l"/>
        <c:majorGridlines/>
        <c:numFmt formatCode="General" sourceLinked="1"/>
        <c:majorTickMark val="out"/>
        <c:minorTickMark val="none"/>
        <c:tickLblPos val="nextTo"/>
        <c:txPr>
          <a:bodyPr/>
          <a:lstStyle/>
          <a:p>
            <a:pPr>
              <a:defRPr b="1">
                <a:latin typeface="Times New Roman" pitchFamily="18" charset="0"/>
                <a:cs typeface="Times New Roman" pitchFamily="18" charset="0"/>
              </a:defRPr>
            </a:pPr>
            <a:endParaRPr lang="en-US"/>
          </a:p>
        </c:txPr>
        <c:crossAx val="82619776"/>
        <c:crosses val="autoZero"/>
        <c:crossBetween val="between"/>
      </c:valAx>
    </c:plotArea>
    <c:legend>
      <c:legendPos val="r"/>
      <c:layout>
        <c:manualLayout>
          <c:xMode val="edge"/>
          <c:yMode val="edge"/>
          <c:x val="0.87328215223097161"/>
          <c:y val="0.47459104774065408"/>
          <c:w val="0.12522211422601287"/>
          <c:h val="0.14778977796694334"/>
        </c:manualLayout>
      </c:layout>
      <c:overlay val="0"/>
      <c:txPr>
        <a:bodyPr/>
        <a:lstStyle/>
        <a:p>
          <a:pPr>
            <a:defRPr b="1">
              <a:latin typeface="Times New Roman" pitchFamily="18" charset="0"/>
              <a:cs typeface="Times New Roman" pitchFamily="18" charset="0"/>
            </a:defRPr>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5.0244252873563156E-2"/>
          <c:y val="3.968991860441512E-2"/>
          <c:w val="0.8221731604670105"/>
          <c:h val="0.7500279313895718"/>
        </c:manualLayout>
      </c:layout>
      <c:bar3DChart>
        <c:barDir val="col"/>
        <c:grouping val="clustered"/>
        <c:varyColors val="0"/>
        <c:ser>
          <c:idx val="0"/>
          <c:order val="0"/>
          <c:tx>
            <c:strRef>
              <c:f>Sheet2!$C$1</c:f>
              <c:strCache>
                <c:ptCount val="1"/>
                <c:pt idx="0">
                  <c:v>SCY - FLD </c:v>
                </c:pt>
              </c:strCache>
            </c:strRef>
          </c:tx>
          <c:spPr>
            <a:solidFill>
              <a:srgbClr val="C00000"/>
            </a:solidFill>
          </c:spPr>
          <c:invertIfNegative val="0"/>
          <c:cat>
            <c:multiLvlStrRef>
              <c:f>Sheet2!$A$2:$B$23</c:f>
              <c:multiLvlStrCache>
                <c:ptCount val="22"/>
                <c:lvl>
                  <c:pt idx="1">
                    <c:v>1997-98</c:v>
                  </c:pt>
                  <c:pt idx="2">
                    <c:v>1998-99</c:v>
                  </c:pt>
                  <c:pt idx="3">
                    <c:v>1999-2000</c:v>
                  </c:pt>
                  <c:pt idx="4">
                    <c:v>2000-01</c:v>
                  </c:pt>
                  <c:pt idx="5">
                    <c:v>2001-02</c:v>
                  </c:pt>
                  <c:pt idx="6">
                    <c:v>2002-03</c:v>
                  </c:pt>
                  <c:pt idx="7">
                    <c:v>2003-04</c:v>
                  </c:pt>
                  <c:pt idx="8">
                    <c:v>2004-05</c:v>
                  </c:pt>
                  <c:pt idx="9">
                    <c:v>2005-06</c:v>
                  </c:pt>
                  <c:pt idx="10">
                    <c:v>2006-07</c:v>
                  </c:pt>
                  <c:pt idx="11">
                    <c:v>2007-08</c:v>
                  </c:pt>
                  <c:pt idx="12">
                    <c:v>2008-09</c:v>
                  </c:pt>
                  <c:pt idx="13">
                    <c:v>2009-10</c:v>
                  </c:pt>
                  <c:pt idx="14">
                    <c:v>2010-11</c:v>
                  </c:pt>
                  <c:pt idx="15">
                    <c:v>2011-12</c:v>
                  </c:pt>
                  <c:pt idx="16">
                    <c:v>2012-13</c:v>
                  </c:pt>
                  <c:pt idx="17">
                    <c:v>2014-15</c:v>
                  </c:pt>
                  <c:pt idx="18">
                    <c:v>2015-16</c:v>
                  </c:pt>
                  <c:pt idx="19">
                    <c:v>2016-17</c:v>
                  </c:pt>
                  <c:pt idx="20">
                    <c:v>2017-18</c:v>
                  </c:pt>
                  <c:pt idx="21">
                    <c:v>Average </c:v>
                  </c:pt>
                </c:lvl>
                <c:lvl>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lvl>
              </c:multiLvlStrCache>
            </c:multiLvlStrRef>
          </c:cat>
          <c:val>
            <c:numRef>
              <c:f>Sheet2!$C$2:$C$23</c:f>
              <c:numCache>
                <c:formatCode>General</c:formatCode>
                <c:ptCount val="22"/>
                <c:pt idx="0">
                  <c:v>0</c:v>
                </c:pt>
                <c:pt idx="1">
                  <c:v>1326</c:v>
                </c:pt>
                <c:pt idx="2">
                  <c:v>1219</c:v>
                </c:pt>
                <c:pt idx="3">
                  <c:v>1605</c:v>
                </c:pt>
                <c:pt idx="4">
                  <c:v>1386</c:v>
                </c:pt>
                <c:pt idx="5">
                  <c:v>1166</c:v>
                </c:pt>
                <c:pt idx="6">
                  <c:v>1315</c:v>
                </c:pt>
                <c:pt idx="7">
                  <c:v>1431</c:v>
                </c:pt>
                <c:pt idx="8">
                  <c:v>1572</c:v>
                </c:pt>
                <c:pt idx="9">
                  <c:v>1630</c:v>
                </c:pt>
                <c:pt idx="10">
                  <c:v>1965</c:v>
                </c:pt>
                <c:pt idx="11">
                  <c:v>1971</c:v>
                </c:pt>
                <c:pt idx="12">
                  <c:v>1906</c:v>
                </c:pt>
                <c:pt idx="13">
                  <c:v>2166</c:v>
                </c:pt>
                <c:pt idx="14">
                  <c:v>1764</c:v>
                </c:pt>
                <c:pt idx="15">
                  <c:v>2060</c:v>
                </c:pt>
                <c:pt idx="16">
                  <c:v>1608</c:v>
                </c:pt>
                <c:pt idx="17">
                  <c:v>1946</c:v>
                </c:pt>
                <c:pt idx="18">
                  <c:v>1547</c:v>
                </c:pt>
                <c:pt idx="19">
                  <c:v>2122</c:v>
                </c:pt>
                <c:pt idx="20">
                  <c:v>2024</c:v>
                </c:pt>
                <c:pt idx="21">
                  <c:v>1686.45</c:v>
                </c:pt>
              </c:numCache>
            </c:numRef>
          </c:val>
          <c:extLst>
            <c:ext xmlns:c16="http://schemas.microsoft.com/office/drawing/2014/chart" uri="{C3380CC4-5D6E-409C-BE32-E72D297353CC}">
              <c16:uniqueId val="{00000000-A2B0-5C46-B29B-256F5C87D370}"/>
            </c:ext>
          </c:extLst>
        </c:ser>
        <c:ser>
          <c:idx val="1"/>
          <c:order val="1"/>
          <c:tx>
            <c:strRef>
              <c:f>Sheet2!$D$1</c:f>
              <c:strCache>
                <c:ptCount val="1"/>
                <c:pt idx="0">
                  <c:v>SCY- FP </c:v>
                </c:pt>
              </c:strCache>
            </c:strRef>
          </c:tx>
          <c:spPr>
            <a:solidFill>
              <a:srgbClr val="002060"/>
            </a:solidFill>
          </c:spPr>
          <c:invertIfNegative val="0"/>
          <c:cat>
            <c:multiLvlStrRef>
              <c:f>Sheet2!$A$2:$B$23</c:f>
              <c:multiLvlStrCache>
                <c:ptCount val="22"/>
                <c:lvl>
                  <c:pt idx="1">
                    <c:v>1997-98</c:v>
                  </c:pt>
                  <c:pt idx="2">
                    <c:v>1998-99</c:v>
                  </c:pt>
                  <c:pt idx="3">
                    <c:v>1999-2000</c:v>
                  </c:pt>
                  <c:pt idx="4">
                    <c:v>2000-01</c:v>
                  </c:pt>
                  <c:pt idx="5">
                    <c:v>2001-02</c:v>
                  </c:pt>
                  <c:pt idx="6">
                    <c:v>2002-03</c:v>
                  </c:pt>
                  <c:pt idx="7">
                    <c:v>2003-04</c:v>
                  </c:pt>
                  <c:pt idx="8">
                    <c:v>2004-05</c:v>
                  </c:pt>
                  <c:pt idx="9">
                    <c:v>2005-06</c:v>
                  </c:pt>
                  <c:pt idx="10">
                    <c:v>2006-07</c:v>
                  </c:pt>
                  <c:pt idx="11">
                    <c:v>2007-08</c:v>
                  </c:pt>
                  <c:pt idx="12">
                    <c:v>2008-09</c:v>
                  </c:pt>
                  <c:pt idx="13">
                    <c:v>2009-10</c:v>
                  </c:pt>
                  <c:pt idx="14">
                    <c:v>2010-11</c:v>
                  </c:pt>
                  <c:pt idx="15">
                    <c:v>2011-12</c:v>
                  </c:pt>
                  <c:pt idx="16">
                    <c:v>2012-13</c:v>
                  </c:pt>
                  <c:pt idx="17">
                    <c:v>2014-15</c:v>
                  </c:pt>
                  <c:pt idx="18">
                    <c:v>2015-16</c:v>
                  </c:pt>
                  <c:pt idx="19">
                    <c:v>2016-17</c:v>
                  </c:pt>
                  <c:pt idx="20">
                    <c:v>2017-18</c:v>
                  </c:pt>
                  <c:pt idx="21">
                    <c:v>Average </c:v>
                  </c:pt>
                </c:lvl>
                <c:lvl>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lvl>
              </c:multiLvlStrCache>
            </c:multiLvlStrRef>
          </c:cat>
          <c:val>
            <c:numRef>
              <c:f>Sheet2!$D$2:$D$23</c:f>
              <c:numCache>
                <c:formatCode>General</c:formatCode>
                <c:ptCount val="22"/>
                <c:pt idx="0">
                  <c:v>0</c:v>
                </c:pt>
                <c:pt idx="1">
                  <c:v>965</c:v>
                </c:pt>
                <c:pt idx="2">
                  <c:v>932</c:v>
                </c:pt>
                <c:pt idx="3">
                  <c:v>1283</c:v>
                </c:pt>
                <c:pt idx="4">
                  <c:v>1134</c:v>
                </c:pt>
                <c:pt idx="5">
                  <c:v>938</c:v>
                </c:pt>
                <c:pt idx="6">
                  <c:v>1111</c:v>
                </c:pt>
                <c:pt idx="7">
                  <c:v>1205</c:v>
                </c:pt>
                <c:pt idx="8">
                  <c:v>1364</c:v>
                </c:pt>
                <c:pt idx="9">
                  <c:v>1382</c:v>
                </c:pt>
                <c:pt idx="10">
                  <c:v>1699</c:v>
                </c:pt>
                <c:pt idx="11">
                  <c:v>1712</c:v>
                </c:pt>
                <c:pt idx="12">
                  <c:v>1639</c:v>
                </c:pt>
                <c:pt idx="13">
                  <c:v>1899</c:v>
                </c:pt>
                <c:pt idx="14">
                  <c:v>1452</c:v>
                </c:pt>
                <c:pt idx="15">
                  <c:v>1832</c:v>
                </c:pt>
                <c:pt idx="16">
                  <c:v>1435</c:v>
                </c:pt>
                <c:pt idx="17">
                  <c:v>1646</c:v>
                </c:pt>
                <c:pt idx="18">
                  <c:v>1352</c:v>
                </c:pt>
                <c:pt idx="19">
                  <c:v>1867</c:v>
                </c:pt>
                <c:pt idx="20">
                  <c:v>1808</c:v>
                </c:pt>
                <c:pt idx="21">
                  <c:v>1432.75</c:v>
                </c:pt>
              </c:numCache>
            </c:numRef>
          </c:val>
          <c:extLst>
            <c:ext xmlns:c16="http://schemas.microsoft.com/office/drawing/2014/chart" uri="{C3380CC4-5D6E-409C-BE32-E72D297353CC}">
              <c16:uniqueId val="{00000001-A2B0-5C46-B29B-256F5C87D370}"/>
            </c:ext>
          </c:extLst>
        </c:ser>
        <c:ser>
          <c:idx val="2"/>
          <c:order val="2"/>
          <c:tx>
            <c:strRef>
              <c:f>Sheet2!$E$1</c:f>
              <c:strCache>
                <c:ptCount val="1"/>
                <c:pt idx="0">
                  <c:v>Gap </c:v>
                </c:pt>
              </c:strCache>
            </c:strRef>
          </c:tx>
          <c:spPr>
            <a:solidFill>
              <a:srgbClr val="00B0F0"/>
            </a:solidFill>
          </c:spPr>
          <c:invertIfNegative val="0"/>
          <c:dLbls>
            <c:dLbl>
              <c:idx val="21"/>
              <c:layout>
                <c:manualLayout>
                  <c:x val="1.8177776269345663E-2"/>
                  <c:y val="7.9571255123359087E-3"/>
                </c:manualLayout>
              </c:layout>
              <c:spPr>
                <a:solidFill>
                  <a:srgbClr val="FF0000"/>
                </a:solidFill>
              </c:spPr>
              <c:txPr>
                <a:bodyPr/>
                <a:lstStyle/>
                <a:p>
                  <a:pPr>
                    <a:defRPr b="1">
                      <a:solidFill>
                        <a:srgbClr val="FFFF00"/>
                      </a:solidFill>
                      <a:latin typeface="Times New Roman" pitchFamily="18" charset="0"/>
                      <a:cs typeface="Times New Roman" pitchFamily="18" charset="0"/>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B0-5C46-B29B-256F5C87D370}"/>
                </c:ext>
              </c:extLst>
            </c:dLbl>
            <c:spPr>
              <a:solidFill>
                <a:srgbClr val="FFFF00"/>
              </a:solidFill>
            </c:spPr>
            <c:txPr>
              <a:bodyPr/>
              <a:lstStyle/>
              <a:p>
                <a:pPr>
                  <a:defRPr>
                    <a:solidFill>
                      <a:sysClr val="windowText" lastClr="000000"/>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Sheet2!$A$2:$B$23</c:f>
              <c:multiLvlStrCache>
                <c:ptCount val="22"/>
                <c:lvl>
                  <c:pt idx="1">
                    <c:v>1997-98</c:v>
                  </c:pt>
                  <c:pt idx="2">
                    <c:v>1998-99</c:v>
                  </c:pt>
                  <c:pt idx="3">
                    <c:v>1999-2000</c:v>
                  </c:pt>
                  <c:pt idx="4">
                    <c:v>2000-01</c:v>
                  </c:pt>
                  <c:pt idx="5">
                    <c:v>2001-02</c:v>
                  </c:pt>
                  <c:pt idx="6">
                    <c:v>2002-03</c:v>
                  </c:pt>
                  <c:pt idx="7">
                    <c:v>2003-04</c:v>
                  </c:pt>
                  <c:pt idx="8">
                    <c:v>2004-05</c:v>
                  </c:pt>
                  <c:pt idx="9">
                    <c:v>2005-06</c:v>
                  </c:pt>
                  <c:pt idx="10">
                    <c:v>2006-07</c:v>
                  </c:pt>
                  <c:pt idx="11">
                    <c:v>2007-08</c:v>
                  </c:pt>
                  <c:pt idx="12">
                    <c:v>2008-09</c:v>
                  </c:pt>
                  <c:pt idx="13">
                    <c:v>2009-10</c:v>
                  </c:pt>
                  <c:pt idx="14">
                    <c:v>2010-11</c:v>
                  </c:pt>
                  <c:pt idx="15">
                    <c:v>2011-12</c:v>
                  </c:pt>
                  <c:pt idx="16">
                    <c:v>2012-13</c:v>
                  </c:pt>
                  <c:pt idx="17">
                    <c:v>2014-15</c:v>
                  </c:pt>
                  <c:pt idx="18">
                    <c:v>2015-16</c:v>
                  </c:pt>
                  <c:pt idx="19">
                    <c:v>2016-17</c:v>
                  </c:pt>
                  <c:pt idx="20">
                    <c:v>2017-18</c:v>
                  </c:pt>
                  <c:pt idx="21">
                    <c:v>Average </c:v>
                  </c:pt>
                </c:lvl>
                <c:lvl>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lvl>
              </c:multiLvlStrCache>
            </c:multiLvlStrRef>
          </c:cat>
          <c:val>
            <c:numRef>
              <c:f>Sheet2!$E$2:$E$23</c:f>
              <c:numCache>
                <c:formatCode>General</c:formatCode>
                <c:ptCount val="22"/>
                <c:pt idx="1">
                  <c:v>361</c:v>
                </c:pt>
                <c:pt idx="2">
                  <c:v>287</c:v>
                </c:pt>
                <c:pt idx="3">
                  <c:v>322</c:v>
                </c:pt>
                <c:pt idx="4">
                  <c:v>252</c:v>
                </c:pt>
                <c:pt idx="5">
                  <c:v>228</c:v>
                </c:pt>
                <c:pt idx="6">
                  <c:v>204</c:v>
                </c:pt>
                <c:pt idx="7">
                  <c:v>226</c:v>
                </c:pt>
                <c:pt idx="8">
                  <c:v>208</c:v>
                </c:pt>
                <c:pt idx="9">
                  <c:v>248</c:v>
                </c:pt>
                <c:pt idx="10">
                  <c:v>266</c:v>
                </c:pt>
                <c:pt idx="11">
                  <c:v>259</c:v>
                </c:pt>
                <c:pt idx="12">
                  <c:v>267</c:v>
                </c:pt>
                <c:pt idx="13">
                  <c:v>267</c:v>
                </c:pt>
                <c:pt idx="14">
                  <c:v>312</c:v>
                </c:pt>
                <c:pt idx="15">
                  <c:v>228</c:v>
                </c:pt>
                <c:pt idx="16">
                  <c:v>173</c:v>
                </c:pt>
                <c:pt idx="17">
                  <c:v>300</c:v>
                </c:pt>
                <c:pt idx="18">
                  <c:v>195</c:v>
                </c:pt>
                <c:pt idx="19">
                  <c:v>255</c:v>
                </c:pt>
                <c:pt idx="20">
                  <c:v>216</c:v>
                </c:pt>
                <c:pt idx="21">
                  <c:v>253.70000000000005</c:v>
                </c:pt>
              </c:numCache>
            </c:numRef>
          </c:val>
          <c:extLst>
            <c:ext xmlns:c16="http://schemas.microsoft.com/office/drawing/2014/chart" uri="{C3380CC4-5D6E-409C-BE32-E72D297353CC}">
              <c16:uniqueId val="{00000003-A2B0-5C46-B29B-256F5C87D370}"/>
            </c:ext>
          </c:extLst>
        </c:ser>
        <c:dLbls>
          <c:showLegendKey val="0"/>
          <c:showVal val="0"/>
          <c:showCatName val="0"/>
          <c:showSerName val="0"/>
          <c:showPercent val="0"/>
          <c:showBubbleSize val="0"/>
        </c:dLbls>
        <c:gapWidth val="150"/>
        <c:shape val="box"/>
        <c:axId val="82490496"/>
        <c:axId val="82492032"/>
        <c:axId val="0"/>
      </c:bar3DChart>
      <c:catAx>
        <c:axId val="82490496"/>
        <c:scaling>
          <c:orientation val="minMax"/>
        </c:scaling>
        <c:delete val="0"/>
        <c:axPos val="b"/>
        <c:numFmt formatCode="General" sourceLinked="0"/>
        <c:majorTickMark val="out"/>
        <c:minorTickMark val="none"/>
        <c:tickLblPos val="nextTo"/>
        <c:txPr>
          <a:bodyPr/>
          <a:lstStyle/>
          <a:p>
            <a:pPr>
              <a:defRPr b="1">
                <a:latin typeface="Times New Roman" pitchFamily="18" charset="0"/>
                <a:cs typeface="Times New Roman" pitchFamily="18" charset="0"/>
              </a:defRPr>
            </a:pPr>
            <a:endParaRPr lang="en-US"/>
          </a:p>
        </c:txPr>
        <c:crossAx val="82492032"/>
        <c:crosses val="autoZero"/>
        <c:auto val="1"/>
        <c:lblAlgn val="ctr"/>
        <c:lblOffset val="100"/>
        <c:noMultiLvlLbl val="0"/>
      </c:catAx>
      <c:valAx>
        <c:axId val="82492032"/>
        <c:scaling>
          <c:orientation val="minMax"/>
        </c:scaling>
        <c:delete val="0"/>
        <c:axPos val="l"/>
        <c:majorGridlines/>
        <c:numFmt formatCode="General" sourceLinked="1"/>
        <c:majorTickMark val="out"/>
        <c:minorTickMark val="none"/>
        <c:tickLblPos val="nextTo"/>
        <c:txPr>
          <a:bodyPr/>
          <a:lstStyle/>
          <a:p>
            <a:pPr>
              <a:defRPr b="1">
                <a:latin typeface="Times New Roman" pitchFamily="18" charset="0"/>
                <a:cs typeface="Times New Roman" pitchFamily="18" charset="0"/>
              </a:defRPr>
            </a:pPr>
            <a:endParaRPr lang="en-US"/>
          </a:p>
        </c:txPr>
        <c:crossAx val="82490496"/>
        <c:crosses val="autoZero"/>
        <c:crossBetween val="between"/>
      </c:valAx>
    </c:plotArea>
    <c:legend>
      <c:legendPos val="r"/>
      <c:layout>
        <c:manualLayout>
          <c:xMode val="edge"/>
          <c:yMode val="edge"/>
          <c:x val="0.88567337210057473"/>
          <c:y val="4.9900697073728163E-2"/>
          <c:w val="0.10490377748717836"/>
          <c:h val="0.12624499774205034"/>
        </c:manualLayout>
      </c:layout>
      <c:overlay val="0"/>
      <c:txPr>
        <a:bodyPr/>
        <a:lstStyle/>
        <a:p>
          <a:pPr>
            <a:defRPr b="1">
              <a:latin typeface="Times New Roman" pitchFamily="18" charset="0"/>
              <a:cs typeface="Times New Roman" pitchFamily="18" charset="0"/>
            </a:defRPr>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0.80357</cdr:x>
      <cdr:y>0.38144</cdr:y>
    </cdr:from>
    <cdr:to>
      <cdr:x>1</cdr:x>
      <cdr:y>0.95876</cdr:y>
    </cdr:to>
    <cdr:sp macro="" textlink="">
      <cdr:nvSpPr>
        <cdr:cNvPr id="2" name="Rectangle 1"/>
        <cdr:cNvSpPr/>
      </cdr:nvSpPr>
      <cdr:spPr>
        <a:xfrm xmlns:a="http://schemas.openxmlformats.org/drawingml/2006/main">
          <a:off x="6858000" y="2114550"/>
          <a:ext cx="1676400" cy="3200400"/>
        </a:xfrm>
        <a:prstGeom xmlns:a="http://schemas.openxmlformats.org/drawingml/2006/main" prst="rect">
          <a:avLst/>
        </a:prstGeom>
        <a:solidFill xmlns:a="http://schemas.openxmlformats.org/drawingml/2006/main">
          <a:sysClr val="windowText" lastClr="000000"/>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pPr algn="ctr"/>
          <a:endParaRPr lang="en-US" dirty="0"/>
        </a:p>
        <a:p xmlns:a="http://schemas.openxmlformats.org/drawingml/2006/main">
          <a:pPr algn="ctr"/>
          <a:r>
            <a:rPr lang="en-US" sz="1600" b="1" u="sng" dirty="0" err="1">
              <a:solidFill>
                <a:srgbClr val="FFFF00"/>
              </a:solidFill>
              <a:latin typeface="Times New Roman" pitchFamily="18" charset="0"/>
              <a:cs typeface="Times New Roman" pitchFamily="18" charset="0"/>
            </a:rPr>
            <a:t>Averag</a:t>
          </a:r>
          <a:r>
            <a:rPr lang="en-US" sz="1600" b="1" u="sng" dirty="0">
              <a:solidFill>
                <a:srgbClr val="FFFF00"/>
              </a:solidFill>
              <a:latin typeface="Times New Roman" pitchFamily="18" charset="0"/>
              <a:cs typeface="Times New Roman" pitchFamily="18" charset="0"/>
            </a:rPr>
            <a:t> Seed Cotton yield in FLD  (1997-98 to 2017-18)</a:t>
          </a:r>
        </a:p>
        <a:p xmlns:a="http://schemas.openxmlformats.org/drawingml/2006/main">
          <a:pPr algn="ctr"/>
          <a:endParaRPr lang="en-US" sz="1600" b="1" u="sng" dirty="0">
            <a:solidFill>
              <a:srgbClr val="FFFF00"/>
            </a:solidFill>
            <a:latin typeface="Times New Roman" pitchFamily="18" charset="0"/>
            <a:cs typeface="Times New Roman" pitchFamily="18" charset="0"/>
          </a:endParaRPr>
        </a:p>
        <a:p xmlns:a="http://schemas.openxmlformats.org/drawingml/2006/main">
          <a:endParaRPr lang="en-US" sz="1600" b="1" dirty="0">
            <a:solidFill>
              <a:srgbClr val="FFFF00"/>
            </a:solidFill>
            <a:latin typeface="Times New Roman" pitchFamily="18" charset="0"/>
            <a:cs typeface="Times New Roman" pitchFamily="18" charset="0"/>
          </a:endParaRPr>
        </a:p>
        <a:p xmlns:a="http://schemas.openxmlformats.org/drawingml/2006/main">
          <a:r>
            <a:rPr lang="en-US" sz="1600" b="1" dirty="0">
              <a:solidFill>
                <a:srgbClr val="FFFF00"/>
              </a:solidFill>
              <a:latin typeface="Times New Roman" pitchFamily="18" charset="0"/>
              <a:cs typeface="Times New Roman" pitchFamily="18" charset="0"/>
            </a:rPr>
            <a:t>SCY average = </a:t>
          </a:r>
          <a:r>
            <a:rPr lang="en-US" sz="1600" b="1" dirty="0">
              <a:solidFill>
                <a:srgbClr val="FF0000"/>
              </a:solidFill>
              <a:latin typeface="Times New Roman" pitchFamily="18" charset="0"/>
              <a:cs typeface="Times New Roman" pitchFamily="18" charset="0"/>
            </a:rPr>
            <a:t>1686 kg/ha</a:t>
          </a:r>
        </a:p>
        <a:p xmlns:a="http://schemas.openxmlformats.org/drawingml/2006/main">
          <a:br>
            <a:rPr lang="en-US" sz="1400" b="1" dirty="0">
              <a:solidFill>
                <a:srgbClr val="FFFF00"/>
              </a:solidFill>
              <a:latin typeface="Times New Roman" pitchFamily="18" charset="0"/>
              <a:cs typeface="Times New Roman" pitchFamily="18" charset="0"/>
            </a:rPr>
          </a:br>
          <a:endParaRPr lang="en-US" b="1" dirty="0">
            <a:solidFill>
              <a:srgbClr val="FFFF00"/>
            </a:solidFill>
          </a:endParaRPr>
        </a:p>
        <a:p xmlns:a="http://schemas.openxmlformats.org/drawingml/2006/main">
          <a:pPr algn="ctr"/>
          <a:endParaRPr lang="en-US" b="1" dirty="0">
            <a:solidFill>
              <a:srgbClr val="FFFF0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0.86207</cdr:x>
      <cdr:y>0.32309</cdr:y>
    </cdr:from>
    <cdr:to>
      <cdr:x>0.98276</cdr:x>
      <cdr:y>0.57594</cdr:y>
    </cdr:to>
    <cdr:sp macro="" textlink="">
      <cdr:nvSpPr>
        <cdr:cNvPr id="2" name="Rectangle 1"/>
        <cdr:cNvSpPr/>
      </cdr:nvSpPr>
      <cdr:spPr>
        <a:xfrm xmlns:a="http://schemas.openxmlformats.org/drawingml/2006/main">
          <a:off x="7620000" y="1752600"/>
          <a:ext cx="1066800" cy="1371600"/>
        </a:xfrm>
        <a:prstGeom xmlns:a="http://schemas.openxmlformats.org/drawingml/2006/main" prst="rect">
          <a:avLst/>
        </a:prstGeom>
        <a:solidFill xmlns:a="http://schemas.openxmlformats.org/drawingml/2006/main">
          <a:sysClr val="windowText" lastClr="000000"/>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ysClr val="window" lastClr="FFFFFF"/>
              </a:solidFill>
              <a:latin typeface="Calibri"/>
            </a:defRPr>
          </a:lvl1pPr>
          <a:lvl2pPr marL="457200" algn="l" defTabSz="914400" rtl="0" eaLnBrk="1" latinLnBrk="0" hangingPunct="1">
            <a:defRPr sz="1800" kern="1200">
              <a:solidFill>
                <a:sysClr val="window" lastClr="FFFFFF"/>
              </a:solidFill>
              <a:latin typeface="Calibri"/>
            </a:defRPr>
          </a:lvl2pPr>
          <a:lvl3pPr marL="914400" algn="l" defTabSz="914400" rtl="0" eaLnBrk="1" latinLnBrk="0" hangingPunct="1">
            <a:defRPr sz="1800" kern="1200">
              <a:solidFill>
                <a:sysClr val="window" lastClr="FFFFFF"/>
              </a:solidFill>
              <a:latin typeface="Calibri"/>
            </a:defRPr>
          </a:lvl3pPr>
          <a:lvl4pPr marL="1371600" algn="l" defTabSz="914400" rtl="0" eaLnBrk="1" latinLnBrk="0" hangingPunct="1">
            <a:defRPr sz="1800" kern="1200">
              <a:solidFill>
                <a:sysClr val="window" lastClr="FFFFFF"/>
              </a:solidFill>
              <a:latin typeface="Calibri"/>
            </a:defRPr>
          </a:lvl4pPr>
          <a:lvl5pPr marL="1828800" algn="l" defTabSz="914400" rtl="0" eaLnBrk="1" latinLnBrk="0" hangingPunct="1">
            <a:defRPr sz="1800" kern="1200">
              <a:solidFill>
                <a:sysClr val="window" lastClr="FFFFFF"/>
              </a:solidFill>
              <a:latin typeface="Calibri"/>
            </a:defRPr>
          </a:lvl5pPr>
          <a:lvl6pPr marL="2286000" algn="l" defTabSz="914400" rtl="0" eaLnBrk="1" latinLnBrk="0" hangingPunct="1">
            <a:defRPr sz="1800" kern="1200">
              <a:solidFill>
                <a:sysClr val="window" lastClr="FFFFFF"/>
              </a:solidFill>
              <a:latin typeface="Calibri"/>
            </a:defRPr>
          </a:lvl6pPr>
          <a:lvl7pPr marL="2743200" algn="l" defTabSz="914400" rtl="0" eaLnBrk="1" latinLnBrk="0" hangingPunct="1">
            <a:defRPr sz="1800" kern="1200">
              <a:solidFill>
                <a:sysClr val="window" lastClr="FFFFFF"/>
              </a:solidFill>
              <a:latin typeface="Calibri"/>
            </a:defRPr>
          </a:lvl7pPr>
          <a:lvl8pPr marL="3200400" algn="l" defTabSz="914400" rtl="0" eaLnBrk="1" latinLnBrk="0" hangingPunct="1">
            <a:defRPr sz="1800" kern="1200">
              <a:solidFill>
                <a:sysClr val="window" lastClr="FFFFFF"/>
              </a:solidFill>
              <a:latin typeface="Calibri"/>
            </a:defRPr>
          </a:lvl8pPr>
          <a:lvl9pPr marL="3657600" algn="l" defTabSz="914400" rtl="0" eaLnBrk="1" latinLnBrk="0" hangingPunct="1">
            <a:defRPr sz="1800" kern="1200">
              <a:solidFill>
                <a:sysClr val="window" lastClr="FFFFFF"/>
              </a:solidFill>
              <a:latin typeface="Calibri"/>
            </a:defRPr>
          </a:lvl9pPr>
        </a:lstStyle>
        <a:p xmlns:a="http://schemas.openxmlformats.org/drawingml/2006/main">
          <a:pPr algn="ctr"/>
          <a:endParaRPr lang="en-US" dirty="0"/>
        </a:p>
        <a:p xmlns:a="http://schemas.openxmlformats.org/drawingml/2006/main">
          <a:pPr algn="ctr"/>
          <a:r>
            <a:rPr lang="en-US" sz="1400" b="1" dirty="0">
              <a:solidFill>
                <a:srgbClr val="FFFF00"/>
              </a:solidFill>
              <a:latin typeface="Times New Roman" pitchFamily="18" charset="0"/>
              <a:cs typeface="Times New Roman" pitchFamily="18" charset="0"/>
            </a:rPr>
            <a:t>Gap = 254 kg/ha</a:t>
          </a:r>
          <a:br>
            <a:rPr lang="en-US" sz="1400" b="1" dirty="0">
              <a:solidFill>
                <a:srgbClr val="FFFF00"/>
              </a:solidFill>
              <a:latin typeface="Times New Roman" pitchFamily="18" charset="0"/>
              <a:cs typeface="Times New Roman" pitchFamily="18" charset="0"/>
            </a:rPr>
          </a:br>
          <a:endParaRPr lang="en-US" b="1" dirty="0">
            <a:solidFill>
              <a:srgbClr val="FFFF00"/>
            </a:solidFill>
          </a:endParaRPr>
        </a:p>
        <a:p xmlns:a="http://schemas.openxmlformats.org/drawingml/2006/main">
          <a:pPr algn="ctr"/>
          <a:endParaRPr lang="en-US" b="1" dirty="0">
            <a:solidFill>
              <a:srgbClr val="FFFF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17F9BA-19B3-43B7-B16D-7AAE987032DC}" type="datetimeFigureOut">
              <a:rPr lang="en-US" smtClean="0"/>
              <a:pPr/>
              <a:t>7/24/18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3C3EE5-08BC-414A-8BEF-44A0599F87D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E935ED-4AA8-4DB6-8BCA-2B89418C6B4B}"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3E935ED-4AA8-4DB6-8BCA-2B89418C6B4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7/24/18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7/24/18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7/24/18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7/24/18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7/24/18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295400"/>
            <a:ext cx="7772400" cy="2686051"/>
          </a:xfrm>
        </p:spPr>
        <p:txBody>
          <a:bodyPr>
            <a:normAutofit fontScale="90000"/>
          </a:bodyPr>
          <a:lstStyle/>
          <a:p>
            <a:br>
              <a:rPr lang="en-US" b="1" dirty="0"/>
            </a:br>
            <a:br>
              <a:rPr lang="en-US" b="1" dirty="0"/>
            </a:br>
            <a:r>
              <a:rPr lang="en-US" sz="3600" b="1" dirty="0">
                <a:solidFill>
                  <a:srgbClr val="FF0000"/>
                </a:solidFill>
                <a:latin typeface="AR JULIAN" pitchFamily="2" charset="0"/>
              </a:rPr>
              <a:t>Front Line Demonstration in Cotton </a:t>
            </a:r>
            <a:r>
              <a:rPr lang="en-US" sz="3600" b="1" dirty="0">
                <a:solidFill>
                  <a:srgbClr val="002060"/>
                </a:solidFill>
                <a:latin typeface="AR JULIAN" pitchFamily="2" charset="0"/>
              </a:rPr>
              <a:t>- As a Good Transfer of Technology Practice Advocated for Africa from the Experiences of India</a:t>
            </a:r>
            <a:br>
              <a:rPr lang="en-US" sz="3600" dirty="0"/>
            </a:br>
            <a:r>
              <a:rPr lang="en-US" b="1" dirty="0"/>
              <a:t> </a:t>
            </a:r>
            <a:br>
              <a:rPr lang="en-US" dirty="0"/>
            </a:br>
            <a:endParaRPr lang="en-US" dirty="0"/>
          </a:p>
        </p:txBody>
      </p:sp>
      <p:sp>
        <p:nvSpPr>
          <p:cNvPr id="3" name="Subtitle 2"/>
          <p:cNvSpPr>
            <a:spLocks noGrp="1"/>
          </p:cNvSpPr>
          <p:nvPr>
            <p:ph type="subTitle" idx="1"/>
          </p:nvPr>
        </p:nvSpPr>
        <p:spPr>
          <a:xfrm>
            <a:off x="1600200" y="4343400"/>
            <a:ext cx="7162800" cy="2362200"/>
          </a:xfrm>
        </p:spPr>
        <p:txBody>
          <a:bodyPr>
            <a:noAutofit/>
          </a:bodyPr>
          <a:lstStyle/>
          <a:p>
            <a:pPr algn="r"/>
            <a:r>
              <a:rPr lang="en-US" sz="2000" b="1" u="sng" dirty="0">
                <a:solidFill>
                  <a:srgbClr val="CC0099"/>
                </a:solidFill>
                <a:latin typeface="Bell MT" pitchFamily="18" charset="0"/>
              </a:rPr>
              <a:t>Dr (Mrs) Usha Rani Joshua </a:t>
            </a:r>
            <a:r>
              <a:rPr lang="en-US" sz="2000" b="1" dirty="0">
                <a:solidFill>
                  <a:srgbClr val="CC0099"/>
                </a:solidFill>
                <a:latin typeface="Bell MT" pitchFamily="18" charset="0"/>
              </a:rPr>
              <a:t>&amp; Dr. A. H. Prakash</a:t>
            </a:r>
          </a:p>
          <a:p>
            <a:pPr algn="r"/>
            <a:r>
              <a:rPr lang="en-US" sz="2000" b="1" dirty="0">
                <a:solidFill>
                  <a:srgbClr val="CC0099"/>
                </a:solidFill>
                <a:latin typeface="Bell MT" pitchFamily="18" charset="0"/>
              </a:rPr>
              <a:t>Principal Scientist (Agrl. Extension)</a:t>
            </a:r>
            <a:br>
              <a:rPr lang="en-US" sz="2000" b="1" dirty="0">
                <a:solidFill>
                  <a:srgbClr val="CC0099"/>
                </a:solidFill>
                <a:latin typeface="Bell MT" pitchFamily="18" charset="0"/>
              </a:rPr>
            </a:br>
            <a:r>
              <a:rPr lang="en-US" sz="2000" b="1" dirty="0">
                <a:solidFill>
                  <a:srgbClr val="CC0099"/>
                </a:solidFill>
                <a:latin typeface="Bell MT" pitchFamily="18" charset="0"/>
              </a:rPr>
              <a:t>Central Institute for Cotton Research (CICR), ICAR,</a:t>
            </a:r>
            <a:br>
              <a:rPr lang="en-US" sz="2000" b="1" dirty="0">
                <a:solidFill>
                  <a:srgbClr val="CC0099"/>
                </a:solidFill>
                <a:latin typeface="Bell MT" pitchFamily="18" charset="0"/>
              </a:rPr>
            </a:br>
            <a:r>
              <a:rPr lang="en-US" sz="2000" b="1" dirty="0">
                <a:solidFill>
                  <a:srgbClr val="CC0099"/>
                </a:solidFill>
                <a:latin typeface="Bell MT" pitchFamily="18" charset="0"/>
              </a:rPr>
              <a:t>Regional Station, Coimbatore - 641 003</a:t>
            </a:r>
            <a:br>
              <a:rPr lang="en-US" sz="2000" b="1" dirty="0">
                <a:solidFill>
                  <a:srgbClr val="CC0099"/>
                </a:solidFill>
                <a:latin typeface="Bell MT" pitchFamily="18" charset="0"/>
              </a:rPr>
            </a:br>
            <a:r>
              <a:rPr lang="en-US" sz="2000" b="1" dirty="0">
                <a:solidFill>
                  <a:srgbClr val="CC0099"/>
                </a:solidFill>
                <a:latin typeface="Bell MT" pitchFamily="18" charset="0"/>
              </a:rPr>
              <a:t>Tamil Nadu, India</a:t>
            </a:r>
            <a:br>
              <a:rPr lang="en-US" sz="2000" b="1" dirty="0">
                <a:solidFill>
                  <a:srgbClr val="CC0099"/>
                </a:solidFill>
                <a:latin typeface="Bell MT" pitchFamily="18" charset="0"/>
              </a:rPr>
            </a:br>
            <a:r>
              <a:rPr lang="en-US" sz="2000" b="1" dirty="0">
                <a:solidFill>
                  <a:srgbClr val="CC0099"/>
                </a:solidFill>
                <a:latin typeface="Bell MT" pitchFamily="18" charset="0"/>
              </a:rPr>
              <a:t>+91 98432 98422 (mobile) ushajoshua@rediffmail.com</a:t>
            </a:r>
          </a:p>
        </p:txBody>
      </p:sp>
      <p:pic>
        <p:nvPicPr>
          <p:cNvPr id="4" name="Picture 3" descr="animated-ICAR-logo"/>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1485900" cy="1371600"/>
          </a:xfrm>
          <a:prstGeom prst="rect">
            <a:avLst/>
          </a:prstGeom>
          <a:noFill/>
          <a:ln w="9525">
            <a:noFill/>
            <a:miter lim="800000"/>
            <a:headEnd/>
            <a:tailEnd/>
          </a:ln>
        </p:spPr>
      </p:pic>
      <p:pic>
        <p:nvPicPr>
          <p:cNvPr id="5" name="Picture 4" descr="CICR Logo - All in One (Traditional)"/>
          <p:cNvPicPr/>
          <p:nvPr/>
        </p:nvPicPr>
        <p:blipFill>
          <a:blip r:embed="rId3" cstate="email">
            <a:extLst>
              <a:ext uri="{28A0092B-C50C-407E-A947-70E740481C1C}">
                <a14:useLocalDpi xmlns:a14="http://schemas.microsoft.com/office/drawing/2010/main"/>
              </a:ext>
            </a:extLst>
          </a:blip>
          <a:srcRect/>
          <a:stretch>
            <a:fillRect/>
          </a:stretch>
        </p:blipFill>
        <p:spPr bwMode="auto">
          <a:xfrm>
            <a:off x="7772400" y="0"/>
            <a:ext cx="1371600" cy="1295400"/>
          </a:xfrm>
          <a:prstGeom prst="rect">
            <a:avLst/>
          </a:prstGeom>
          <a:noFill/>
          <a:ln w="9525">
            <a:noFill/>
            <a:miter lim="800000"/>
            <a:headEnd/>
            <a:tailEnd/>
          </a:ln>
        </p:spPr>
      </p:pic>
      <p:sp>
        <p:nvSpPr>
          <p:cNvPr id="6" name="Rectangle 5"/>
          <p:cNvSpPr/>
          <p:nvPr/>
        </p:nvSpPr>
        <p:spPr>
          <a:xfrm>
            <a:off x="1676400" y="228600"/>
            <a:ext cx="60960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003300"/>
                </a:solidFill>
                <a:latin typeface="Bell MT" pitchFamily="18" charset="0"/>
              </a:rPr>
              <a:t>ICAC - 14</a:t>
            </a:r>
            <a:r>
              <a:rPr lang="en-US" b="1" baseline="30000" dirty="0">
                <a:solidFill>
                  <a:srgbClr val="003300"/>
                </a:solidFill>
                <a:latin typeface="Bell MT" pitchFamily="18" charset="0"/>
              </a:rPr>
              <a:t>th</a:t>
            </a:r>
            <a:r>
              <a:rPr lang="en-US" b="1" dirty="0">
                <a:solidFill>
                  <a:srgbClr val="003300"/>
                </a:solidFill>
                <a:latin typeface="Bell MT" pitchFamily="18" charset="0"/>
              </a:rPr>
              <a:t> meeting  of Southern and Eastern African Cotton Forum (SEACF)</a:t>
            </a:r>
          </a:p>
          <a:p>
            <a:pPr algn="ctr"/>
            <a:r>
              <a:rPr lang="en-US" b="1" dirty="0">
                <a:solidFill>
                  <a:srgbClr val="003300"/>
                </a:solidFill>
                <a:latin typeface="Bell MT" pitchFamily="18" charset="0"/>
              </a:rPr>
              <a:t>04 – 06, July 2018 at Harare, Zimbabwe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533400"/>
          </a:xfrm>
          <a:solidFill>
            <a:srgbClr val="FFFF00"/>
          </a:solidFill>
        </p:spPr>
        <p:txBody>
          <a:bodyPr>
            <a:noAutofit/>
          </a:bodyPr>
          <a:lstStyle/>
          <a:p>
            <a:br>
              <a:rPr lang="en-US" sz="2800" b="1" dirty="0">
                <a:latin typeface="Andalus" pitchFamily="18" charset="-78"/>
                <a:cs typeface="Andalus" pitchFamily="18" charset="-78"/>
              </a:rPr>
            </a:br>
            <a:r>
              <a:rPr lang="en-US" sz="2800" b="1" dirty="0">
                <a:solidFill>
                  <a:srgbClr val="002060"/>
                </a:solidFill>
                <a:latin typeface="Bell MT" pitchFamily="18" charset="0"/>
                <a:cs typeface="Andalus" pitchFamily="18" charset="-78"/>
              </a:rPr>
              <a:t>Implementing Agencies and Fund Flow Mechanism</a:t>
            </a:r>
            <a:br>
              <a:rPr lang="en-US" sz="2800" dirty="0">
                <a:latin typeface="Andalus" pitchFamily="18" charset="-78"/>
                <a:cs typeface="Andalus" pitchFamily="18" charset="-78"/>
              </a:rPr>
            </a:br>
            <a:endParaRPr lang="en-US" sz="2800" dirty="0">
              <a:latin typeface="Andalus" pitchFamily="18" charset="-78"/>
              <a:cs typeface="Andalus" pitchFamily="18" charset="-78"/>
            </a:endParaRPr>
          </a:p>
        </p:txBody>
      </p:sp>
      <p:sp>
        <p:nvSpPr>
          <p:cNvPr id="3" name="Content Placeholder 2"/>
          <p:cNvSpPr>
            <a:spLocks noGrp="1"/>
          </p:cNvSpPr>
          <p:nvPr>
            <p:ph idx="1"/>
          </p:nvPr>
        </p:nvSpPr>
        <p:spPr>
          <a:xfrm>
            <a:off x="2743200" y="914400"/>
            <a:ext cx="6248400" cy="5791200"/>
          </a:xfrm>
        </p:spPr>
        <p:txBody>
          <a:bodyPr>
            <a:noAutofit/>
          </a:bodyPr>
          <a:lstStyle/>
          <a:p>
            <a:pPr algn="just">
              <a:spcBef>
                <a:spcPts val="0"/>
              </a:spcBef>
            </a:pPr>
            <a:r>
              <a:rPr lang="en-US" sz="2000" b="1" dirty="0">
                <a:solidFill>
                  <a:srgbClr val="C00000"/>
                </a:solidFill>
                <a:latin typeface="Bell MT" pitchFamily="18" charset="0"/>
                <a:cs typeface="Andalus" pitchFamily="18" charset="-78"/>
              </a:rPr>
              <a:t>This novel program was implemented in 1996-97 through All India Coordinated Research Project (AICRP) on cotton and its net working </a:t>
            </a:r>
            <a:r>
              <a:rPr lang="en-US" sz="2000" b="1" dirty="0" err="1">
                <a:solidFill>
                  <a:srgbClr val="C00000"/>
                </a:solidFill>
                <a:latin typeface="Bell MT" pitchFamily="18" charset="0"/>
                <a:cs typeface="Andalus" pitchFamily="18" charset="-78"/>
              </a:rPr>
              <a:t>centres</a:t>
            </a:r>
            <a:r>
              <a:rPr lang="en-US" sz="2000" b="1" dirty="0">
                <a:solidFill>
                  <a:srgbClr val="C00000"/>
                </a:solidFill>
                <a:latin typeface="Bell MT" pitchFamily="18" charset="0"/>
                <a:cs typeface="Andalus" pitchFamily="18" charset="-78"/>
              </a:rPr>
              <a:t>  and CICR and its regional stations</a:t>
            </a:r>
          </a:p>
          <a:p>
            <a:pPr algn="just">
              <a:spcBef>
                <a:spcPts val="0"/>
              </a:spcBef>
            </a:pPr>
            <a:endParaRPr lang="en-US" sz="2000" b="1" dirty="0">
              <a:solidFill>
                <a:srgbClr val="C00000"/>
              </a:solidFill>
              <a:latin typeface="Bell MT" pitchFamily="18" charset="0"/>
              <a:cs typeface="Andalus" pitchFamily="18" charset="-78"/>
            </a:endParaRPr>
          </a:p>
          <a:p>
            <a:pPr algn="just">
              <a:spcBef>
                <a:spcPts val="0"/>
              </a:spcBef>
            </a:pPr>
            <a:r>
              <a:rPr lang="en-US" sz="2000" b="1" dirty="0">
                <a:solidFill>
                  <a:srgbClr val="006600"/>
                </a:solidFill>
                <a:latin typeface="Bell MT" pitchFamily="18" charset="0"/>
                <a:cs typeface="Andalus" pitchFamily="18" charset="-78"/>
              </a:rPr>
              <a:t>Department of Agriculture and Cooperation (DAC), Ministry of Agriculture and Farmers Welfare, Government of India is the sponsoring agency</a:t>
            </a:r>
          </a:p>
          <a:p>
            <a:pPr algn="just">
              <a:spcBef>
                <a:spcPts val="0"/>
              </a:spcBef>
            </a:pPr>
            <a:endParaRPr lang="en-US" sz="2000" b="1" dirty="0">
              <a:solidFill>
                <a:srgbClr val="006600"/>
              </a:solidFill>
              <a:latin typeface="Bell MT" pitchFamily="18" charset="0"/>
              <a:cs typeface="Andalus" pitchFamily="18" charset="-78"/>
            </a:endParaRPr>
          </a:p>
          <a:p>
            <a:pPr algn="just">
              <a:spcBef>
                <a:spcPts val="0"/>
              </a:spcBef>
            </a:pPr>
            <a:r>
              <a:rPr lang="en-US" sz="2000" b="1" dirty="0">
                <a:solidFill>
                  <a:srgbClr val="0070C0"/>
                </a:solidFill>
                <a:latin typeface="Bell MT" pitchFamily="18" charset="0"/>
                <a:cs typeface="Andalus" pitchFamily="18" charset="-78"/>
              </a:rPr>
              <a:t>Until 2013, these demonstrations were conducted on Production Technology, Integrated Pest Management and on Farm implements under Technology Mission on Cotton, Mini Mission II.</a:t>
            </a:r>
          </a:p>
          <a:p>
            <a:pPr algn="just">
              <a:spcBef>
                <a:spcPts val="0"/>
              </a:spcBef>
            </a:pPr>
            <a:endParaRPr lang="en-US" sz="2000" b="1" dirty="0">
              <a:solidFill>
                <a:srgbClr val="0070C0"/>
              </a:solidFill>
              <a:latin typeface="Bell MT" pitchFamily="18" charset="0"/>
              <a:cs typeface="Andalus" pitchFamily="18" charset="-78"/>
            </a:endParaRPr>
          </a:p>
          <a:p>
            <a:pPr algn="just">
              <a:spcBef>
                <a:spcPts val="0"/>
              </a:spcBef>
            </a:pPr>
            <a:r>
              <a:rPr lang="en-US" sz="2000" b="1" dirty="0">
                <a:solidFill>
                  <a:srgbClr val="FF0000"/>
                </a:solidFill>
                <a:latin typeface="Bell MT" pitchFamily="18" charset="0"/>
                <a:cs typeface="Andalus" pitchFamily="18" charset="-78"/>
              </a:rPr>
              <a:t>For the past five years, under the National Food Security Mission (NFSM),  these demonstrations are being conducted on ICM, Desi/ELS /Seed production and intercropping</a:t>
            </a:r>
          </a:p>
          <a:p>
            <a:pPr algn="just">
              <a:spcBef>
                <a:spcPts val="0"/>
              </a:spcBef>
            </a:pPr>
            <a:endParaRPr lang="en-US" sz="2000" b="1" dirty="0">
              <a:solidFill>
                <a:srgbClr val="0070C0"/>
              </a:solidFill>
              <a:latin typeface="Bell MT" pitchFamily="18" charset="0"/>
              <a:cs typeface="Andalus" pitchFamily="18" charset="-78"/>
            </a:endParaRPr>
          </a:p>
          <a:p>
            <a:pPr algn="just">
              <a:spcBef>
                <a:spcPts val="0"/>
              </a:spcBef>
            </a:pPr>
            <a:endParaRPr lang="en-US" sz="2000" b="1" dirty="0">
              <a:solidFill>
                <a:srgbClr val="0070C0"/>
              </a:solidFill>
              <a:latin typeface="Bell MT" pitchFamily="18" charset="0"/>
              <a:cs typeface="Andalus" pitchFamily="18" charset="-78"/>
            </a:endParaRPr>
          </a:p>
          <a:p>
            <a:pPr algn="just">
              <a:spcBef>
                <a:spcPts val="0"/>
              </a:spcBef>
            </a:pPr>
            <a:endParaRPr lang="en-US" sz="2000" b="1" dirty="0">
              <a:solidFill>
                <a:srgbClr val="006600"/>
              </a:solidFill>
              <a:latin typeface="Bell MT" pitchFamily="18" charset="0"/>
              <a:cs typeface="Andalus" pitchFamily="18" charset="-78"/>
            </a:endParaRPr>
          </a:p>
          <a:p>
            <a:pPr algn="just">
              <a:spcBef>
                <a:spcPts val="0"/>
              </a:spcBef>
            </a:pPr>
            <a:endParaRPr lang="en-US" sz="2000" b="1" dirty="0">
              <a:solidFill>
                <a:srgbClr val="FF0000"/>
              </a:solidFill>
              <a:latin typeface="Andalus" pitchFamily="18" charset="-78"/>
              <a:cs typeface="Andalus" pitchFamily="18" charset="-78"/>
            </a:endParaRPr>
          </a:p>
        </p:txBody>
      </p:sp>
      <p:pic>
        <p:nvPicPr>
          <p:cNvPr id="11266" name="Picture 2" descr="Image result for implementation"/>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1981200"/>
            <a:ext cx="3059891" cy="2819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pPr algn="l"/>
            <a:r>
              <a:rPr lang="en-US" sz="4000" b="1" dirty="0">
                <a:solidFill>
                  <a:srgbClr val="002060"/>
                </a:solidFill>
                <a:latin typeface="Andalus" pitchFamily="18" charset="-78"/>
                <a:cs typeface="Andalus" pitchFamily="18" charset="-78"/>
              </a:rPr>
              <a:t>Methodology Adopted</a:t>
            </a:r>
          </a:p>
        </p:txBody>
      </p:sp>
      <p:sp>
        <p:nvSpPr>
          <p:cNvPr id="4" name="Rounded Rectangle 3"/>
          <p:cNvSpPr/>
          <p:nvPr/>
        </p:nvSpPr>
        <p:spPr>
          <a:xfrm>
            <a:off x="533400" y="1600200"/>
            <a:ext cx="2895600" cy="914400"/>
          </a:xfrm>
          <a:prstGeom prst="roundRect">
            <a:avLst/>
          </a:prstGeom>
          <a:solidFill>
            <a:srgbClr val="00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00"/>
                </a:solidFill>
                <a:latin typeface="Andalus" pitchFamily="18" charset="-78"/>
                <a:cs typeface="Andalus" pitchFamily="18" charset="-78"/>
              </a:rPr>
              <a:t>low productivity areas / problematic areas</a:t>
            </a:r>
          </a:p>
        </p:txBody>
      </p:sp>
      <p:sp>
        <p:nvSpPr>
          <p:cNvPr id="7" name="Rounded Rectangle 6"/>
          <p:cNvSpPr/>
          <p:nvPr/>
        </p:nvSpPr>
        <p:spPr>
          <a:xfrm>
            <a:off x="4876800" y="1600200"/>
            <a:ext cx="4267200" cy="1066800"/>
          </a:xfrm>
          <a:prstGeom prst="roundRect">
            <a:avLst/>
          </a:prstGeom>
          <a:solidFill>
            <a:srgbClr val="0000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latin typeface="Andalus" pitchFamily="18" charset="-78"/>
                <a:cs typeface="Andalus" pitchFamily="18" charset="-78"/>
              </a:rPr>
              <a:t>A list of beneficiaries and their plot numbers were notified with the help of local village Officials</a:t>
            </a:r>
          </a:p>
        </p:txBody>
      </p:sp>
      <p:sp>
        <p:nvSpPr>
          <p:cNvPr id="12" name="Rectangle 11"/>
          <p:cNvSpPr/>
          <p:nvPr/>
        </p:nvSpPr>
        <p:spPr>
          <a:xfrm>
            <a:off x="4724400" y="3810000"/>
            <a:ext cx="2057400" cy="685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Andalus" pitchFamily="18" charset="-78"/>
                <a:cs typeface="Andalus" pitchFamily="18" charset="-78"/>
              </a:rPr>
              <a:t>Bench mark survey </a:t>
            </a:r>
          </a:p>
        </p:txBody>
      </p:sp>
      <p:sp>
        <p:nvSpPr>
          <p:cNvPr id="13" name="Rectangle 12"/>
          <p:cNvSpPr/>
          <p:nvPr/>
        </p:nvSpPr>
        <p:spPr>
          <a:xfrm>
            <a:off x="6781801" y="3124200"/>
            <a:ext cx="2362200" cy="338554"/>
          </a:xfrm>
          <a:prstGeom prst="rect">
            <a:avLst/>
          </a:prstGeom>
        </p:spPr>
        <p:txBody>
          <a:bodyPr wrap="square">
            <a:spAutoFit/>
          </a:bodyPr>
          <a:lstStyle/>
          <a:p>
            <a:r>
              <a:rPr lang="en-US" sz="1600" dirty="0">
                <a:solidFill>
                  <a:srgbClr val="C00000"/>
                </a:solidFill>
                <a:latin typeface="Andalus" pitchFamily="18" charset="-78"/>
                <a:cs typeface="Andalus" pitchFamily="18" charset="-78"/>
              </a:rPr>
              <a:t>information on the crops </a:t>
            </a:r>
          </a:p>
        </p:txBody>
      </p:sp>
      <p:sp>
        <p:nvSpPr>
          <p:cNvPr id="14" name="Rectangle 13"/>
          <p:cNvSpPr/>
          <p:nvPr/>
        </p:nvSpPr>
        <p:spPr>
          <a:xfrm>
            <a:off x="6642994" y="3429000"/>
            <a:ext cx="2501006" cy="338554"/>
          </a:xfrm>
          <a:prstGeom prst="rect">
            <a:avLst/>
          </a:prstGeom>
        </p:spPr>
        <p:txBody>
          <a:bodyPr wrap="none">
            <a:spAutoFit/>
          </a:bodyPr>
          <a:lstStyle/>
          <a:p>
            <a:r>
              <a:rPr lang="en-US" sz="1600" dirty="0">
                <a:solidFill>
                  <a:srgbClr val="C00000"/>
                </a:solidFill>
                <a:latin typeface="Andalus" pitchFamily="18" charset="-78"/>
                <a:cs typeface="Andalus" pitchFamily="18" charset="-78"/>
              </a:rPr>
              <a:t>cropping system of the area</a:t>
            </a:r>
          </a:p>
        </p:txBody>
      </p:sp>
      <p:sp>
        <p:nvSpPr>
          <p:cNvPr id="15" name="Rectangle 14"/>
          <p:cNvSpPr/>
          <p:nvPr/>
        </p:nvSpPr>
        <p:spPr>
          <a:xfrm>
            <a:off x="6858000" y="3733800"/>
            <a:ext cx="1399742" cy="338554"/>
          </a:xfrm>
          <a:prstGeom prst="rect">
            <a:avLst/>
          </a:prstGeom>
        </p:spPr>
        <p:txBody>
          <a:bodyPr wrap="none">
            <a:spAutoFit/>
          </a:bodyPr>
          <a:lstStyle/>
          <a:p>
            <a:r>
              <a:rPr lang="en-US" sz="1600" dirty="0">
                <a:solidFill>
                  <a:srgbClr val="C00000"/>
                </a:solidFill>
                <a:latin typeface="Andalus" pitchFamily="18" charset="-78"/>
                <a:cs typeface="Andalus" pitchFamily="18" charset="-78"/>
              </a:rPr>
              <a:t>inter cropping</a:t>
            </a:r>
          </a:p>
        </p:txBody>
      </p:sp>
      <p:sp>
        <p:nvSpPr>
          <p:cNvPr id="16" name="Rectangle 15"/>
          <p:cNvSpPr/>
          <p:nvPr/>
        </p:nvSpPr>
        <p:spPr>
          <a:xfrm>
            <a:off x="6984434" y="4038600"/>
            <a:ext cx="2159566" cy="338554"/>
          </a:xfrm>
          <a:prstGeom prst="rect">
            <a:avLst/>
          </a:prstGeom>
        </p:spPr>
        <p:txBody>
          <a:bodyPr wrap="none">
            <a:spAutoFit/>
          </a:bodyPr>
          <a:lstStyle/>
          <a:p>
            <a:r>
              <a:rPr lang="en-US" sz="1600" dirty="0">
                <a:solidFill>
                  <a:srgbClr val="C00000"/>
                </a:solidFill>
                <a:latin typeface="Andalus" pitchFamily="18" charset="-78"/>
                <a:cs typeface="Andalus" pitchFamily="18" charset="-78"/>
              </a:rPr>
              <a:t>average yields of cotton</a:t>
            </a:r>
          </a:p>
        </p:txBody>
      </p:sp>
      <p:sp>
        <p:nvSpPr>
          <p:cNvPr id="17" name="Rectangle 16"/>
          <p:cNvSpPr/>
          <p:nvPr/>
        </p:nvSpPr>
        <p:spPr>
          <a:xfrm>
            <a:off x="6934200" y="4419600"/>
            <a:ext cx="2236510" cy="338554"/>
          </a:xfrm>
          <a:prstGeom prst="rect">
            <a:avLst/>
          </a:prstGeom>
        </p:spPr>
        <p:txBody>
          <a:bodyPr wrap="none">
            <a:spAutoFit/>
          </a:bodyPr>
          <a:lstStyle/>
          <a:p>
            <a:r>
              <a:rPr lang="en-US" sz="1600" dirty="0">
                <a:solidFill>
                  <a:srgbClr val="C00000"/>
                </a:solidFill>
                <a:latin typeface="Andalus" pitchFamily="18" charset="-78"/>
                <a:cs typeface="Andalus" pitchFamily="18" charset="-78"/>
              </a:rPr>
              <a:t>local practices adopted </a:t>
            </a:r>
          </a:p>
        </p:txBody>
      </p:sp>
      <p:sp>
        <p:nvSpPr>
          <p:cNvPr id="18" name="Rectangle 17"/>
          <p:cNvSpPr/>
          <p:nvPr/>
        </p:nvSpPr>
        <p:spPr>
          <a:xfrm>
            <a:off x="6934200" y="4724400"/>
            <a:ext cx="1726755" cy="338554"/>
          </a:xfrm>
          <a:prstGeom prst="rect">
            <a:avLst/>
          </a:prstGeom>
        </p:spPr>
        <p:txBody>
          <a:bodyPr wrap="none">
            <a:spAutoFit/>
          </a:bodyPr>
          <a:lstStyle/>
          <a:p>
            <a:r>
              <a:rPr lang="en-US" sz="1600" dirty="0">
                <a:solidFill>
                  <a:srgbClr val="C00000"/>
                </a:solidFill>
                <a:latin typeface="Andalus" pitchFamily="18" charset="-78"/>
                <a:cs typeface="Andalus" pitchFamily="18" charset="-78"/>
              </a:rPr>
              <a:t>cost of cultivation </a:t>
            </a:r>
          </a:p>
        </p:txBody>
      </p:sp>
      <p:sp>
        <p:nvSpPr>
          <p:cNvPr id="19" name="Oval Callout 18"/>
          <p:cNvSpPr/>
          <p:nvPr/>
        </p:nvSpPr>
        <p:spPr>
          <a:xfrm>
            <a:off x="7086600" y="0"/>
            <a:ext cx="1828800" cy="1447800"/>
          </a:xfrm>
          <a:prstGeom prst="wedgeEllipseCallou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latin typeface="Andalus" pitchFamily="18" charset="-78"/>
                <a:cs typeface="Andalus" pitchFamily="18" charset="-78"/>
              </a:rPr>
              <a:t>Women and tribal </a:t>
            </a:r>
          </a:p>
          <a:p>
            <a:pPr algn="ctr"/>
            <a:r>
              <a:rPr lang="en-US" b="1" dirty="0">
                <a:solidFill>
                  <a:srgbClr val="FFFF00"/>
                </a:solidFill>
                <a:latin typeface="Andalus" pitchFamily="18" charset="-78"/>
                <a:cs typeface="Andalus" pitchFamily="18" charset="-78"/>
              </a:rPr>
              <a:t>reservation</a:t>
            </a:r>
          </a:p>
        </p:txBody>
      </p:sp>
      <p:sp>
        <p:nvSpPr>
          <p:cNvPr id="23" name="Rectangle 22"/>
          <p:cNvSpPr/>
          <p:nvPr/>
        </p:nvSpPr>
        <p:spPr>
          <a:xfrm>
            <a:off x="2438400" y="5638800"/>
            <a:ext cx="6705600" cy="12192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FF00"/>
                </a:solidFill>
                <a:latin typeface="Andalus" pitchFamily="18" charset="-78"/>
                <a:cs typeface="Andalus" pitchFamily="18" charset="-78"/>
              </a:rPr>
              <a:t>Conduct of demonstrations by the Scientists on the selected farmers’ fields </a:t>
            </a:r>
          </a:p>
          <a:p>
            <a:pPr algn="ctr"/>
            <a:r>
              <a:rPr lang="en-US" b="1" dirty="0">
                <a:solidFill>
                  <a:srgbClr val="FFFF00"/>
                </a:solidFill>
                <a:latin typeface="Andalus" pitchFamily="18" charset="-78"/>
                <a:cs typeface="Andalus" pitchFamily="18" charset="-78"/>
              </a:rPr>
              <a:t>One acre – FLD and One acre – local practice</a:t>
            </a:r>
          </a:p>
        </p:txBody>
      </p:sp>
      <p:sp>
        <p:nvSpPr>
          <p:cNvPr id="24" name="Rectangle 23"/>
          <p:cNvSpPr/>
          <p:nvPr/>
        </p:nvSpPr>
        <p:spPr>
          <a:xfrm>
            <a:off x="228600" y="4267200"/>
            <a:ext cx="2743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002060"/>
                </a:solidFill>
                <a:latin typeface="Andalus" pitchFamily="18" charset="-78"/>
                <a:cs typeface="Andalus" pitchFamily="18" charset="-78"/>
              </a:rPr>
              <a:t>FLDs on ICM in cotton</a:t>
            </a:r>
          </a:p>
        </p:txBody>
      </p:sp>
      <p:sp>
        <p:nvSpPr>
          <p:cNvPr id="25" name="Rectangle 24"/>
          <p:cNvSpPr/>
          <p:nvPr/>
        </p:nvSpPr>
        <p:spPr>
          <a:xfrm>
            <a:off x="0" y="4648200"/>
            <a:ext cx="46482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002060"/>
                </a:solidFill>
                <a:latin typeface="Andalus" pitchFamily="18" charset="-78"/>
                <a:cs typeface="Andalus" pitchFamily="18" charset="-78"/>
              </a:rPr>
              <a:t>FLDs on Desi/ELS/ELS cotton seed production</a:t>
            </a:r>
          </a:p>
        </p:txBody>
      </p:sp>
      <p:sp>
        <p:nvSpPr>
          <p:cNvPr id="26" name="Rectangle 25"/>
          <p:cNvSpPr/>
          <p:nvPr/>
        </p:nvSpPr>
        <p:spPr>
          <a:xfrm>
            <a:off x="228600" y="5181600"/>
            <a:ext cx="33528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002060"/>
                </a:solidFill>
                <a:latin typeface="Andalus" pitchFamily="18" charset="-78"/>
                <a:cs typeface="Andalus" pitchFamily="18" charset="-78"/>
              </a:rPr>
              <a:t>FLDs on Intercropping in cotton</a:t>
            </a:r>
          </a:p>
        </p:txBody>
      </p:sp>
      <p:sp>
        <p:nvSpPr>
          <p:cNvPr id="29" name="Rounded Rectangle 28"/>
          <p:cNvSpPr/>
          <p:nvPr/>
        </p:nvSpPr>
        <p:spPr>
          <a:xfrm>
            <a:off x="457200" y="3124200"/>
            <a:ext cx="2971800" cy="381000"/>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rgbClr val="FFFF00"/>
                </a:solidFill>
                <a:latin typeface="Andalus" pitchFamily="18" charset="-78"/>
                <a:cs typeface="Andalus" pitchFamily="18" charset="-78"/>
              </a:rPr>
              <a:t>Impact analysis</a:t>
            </a:r>
          </a:p>
        </p:txBody>
      </p:sp>
      <p:sp>
        <p:nvSpPr>
          <p:cNvPr id="30" name="Right Arrow 29"/>
          <p:cNvSpPr/>
          <p:nvPr/>
        </p:nvSpPr>
        <p:spPr>
          <a:xfrm>
            <a:off x="3581400" y="2057400"/>
            <a:ext cx="12192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5562600" y="2819400"/>
            <a:ext cx="3048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a:off x="5562600" y="4572000"/>
            <a:ext cx="3810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Up Arrow 33"/>
          <p:cNvSpPr/>
          <p:nvPr/>
        </p:nvSpPr>
        <p:spPr>
          <a:xfrm>
            <a:off x="1295400" y="3581400"/>
            <a:ext cx="304800"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Pentagon 36"/>
          <p:cNvSpPr/>
          <p:nvPr/>
        </p:nvSpPr>
        <p:spPr>
          <a:xfrm>
            <a:off x="381000" y="5715000"/>
            <a:ext cx="2057400" cy="990600"/>
          </a:xfrm>
          <a:prstGeom prst="homePlat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latin typeface="Andalus" pitchFamily="18" charset="-78"/>
              <a:cs typeface="Andalus" pitchFamily="18" charset="-78"/>
            </a:endParaRPr>
          </a:p>
          <a:p>
            <a:pPr algn="ctr"/>
            <a:r>
              <a:rPr lang="en-US" b="1" dirty="0">
                <a:solidFill>
                  <a:srgbClr val="FFFF00"/>
                </a:solidFill>
                <a:latin typeface="Andalus" pitchFamily="18" charset="-78"/>
                <a:cs typeface="Andalus" pitchFamily="18" charset="-78"/>
              </a:rPr>
              <a:t>Provision for supply of critical inputs</a:t>
            </a:r>
          </a:p>
          <a:p>
            <a:pPr algn="ct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838200"/>
          </a:xfrm>
          <a:solidFill>
            <a:srgbClr val="FFFF00"/>
          </a:solidFill>
        </p:spPr>
        <p:txBody>
          <a:bodyPr>
            <a:noAutofit/>
          </a:bodyPr>
          <a:lstStyle/>
          <a:p>
            <a:br>
              <a:rPr lang="en-US" sz="2400" b="1" dirty="0">
                <a:latin typeface="Andalus" pitchFamily="18" charset="-78"/>
                <a:cs typeface="Andalus" pitchFamily="18" charset="-78"/>
              </a:rPr>
            </a:br>
            <a:r>
              <a:rPr lang="en-US" sz="2000" b="1" dirty="0">
                <a:solidFill>
                  <a:srgbClr val="006600"/>
                </a:solidFill>
                <a:latin typeface="Andalus" pitchFamily="18" charset="-78"/>
                <a:cs typeface="Andalus" pitchFamily="18" charset="-78"/>
              </a:rPr>
              <a:t>Number of demonstrations conducted year wise and the budgetary outlay (1996-97 to 2016-17)</a:t>
            </a:r>
            <a:br>
              <a:rPr lang="en-US" sz="2000" dirty="0">
                <a:solidFill>
                  <a:srgbClr val="002060"/>
                </a:solidFill>
                <a:latin typeface="Andalus" pitchFamily="18" charset="-78"/>
                <a:cs typeface="Andalus" pitchFamily="18" charset="-78"/>
              </a:rPr>
            </a:br>
            <a:endParaRPr lang="en-US" sz="2000" dirty="0">
              <a:solidFill>
                <a:srgbClr val="002060"/>
              </a:solidFill>
              <a:latin typeface="Andalus" pitchFamily="18" charset="-78"/>
              <a:cs typeface="Andalus" pitchFamily="18" charset="-78"/>
            </a:endParaRPr>
          </a:p>
        </p:txBody>
      </p:sp>
      <p:sp>
        <p:nvSpPr>
          <p:cNvPr id="5" name="Rectangle 4"/>
          <p:cNvSpPr/>
          <p:nvPr/>
        </p:nvSpPr>
        <p:spPr>
          <a:xfrm>
            <a:off x="304800" y="917912"/>
            <a:ext cx="8686800" cy="5632311"/>
          </a:xfrm>
          <a:prstGeom prst="rect">
            <a:avLst/>
          </a:prstGeom>
        </p:spPr>
        <p:txBody>
          <a:bodyPr wrap="square">
            <a:spAutoFit/>
          </a:bodyPr>
          <a:lstStyle/>
          <a:p>
            <a:pPr algn="just"/>
            <a:r>
              <a:rPr lang="en-US" b="1" dirty="0">
                <a:solidFill>
                  <a:srgbClr val="002060"/>
                </a:solidFill>
                <a:latin typeface="Bell MT" pitchFamily="18" charset="0"/>
              </a:rPr>
              <a:t>A total of </a:t>
            </a:r>
            <a:r>
              <a:rPr lang="en-US" b="1" dirty="0">
                <a:solidFill>
                  <a:srgbClr val="FF0000"/>
                </a:solidFill>
                <a:latin typeface="Bell MT" pitchFamily="18" charset="0"/>
              </a:rPr>
              <a:t>3581 acres of demonstrations </a:t>
            </a:r>
            <a:r>
              <a:rPr lang="en-US" b="1" dirty="0">
                <a:solidFill>
                  <a:srgbClr val="002060"/>
                </a:solidFill>
                <a:latin typeface="Bell MT" pitchFamily="18" charset="0"/>
              </a:rPr>
              <a:t>were conducted with the budget total outlay of Rs.105 lakh under </a:t>
            </a:r>
            <a:r>
              <a:rPr lang="en-US" b="1" dirty="0">
                <a:solidFill>
                  <a:srgbClr val="FF0000"/>
                </a:solidFill>
                <a:latin typeface="Bell MT" pitchFamily="18" charset="0"/>
              </a:rPr>
              <a:t>Intensive Cotton Development Programme </a:t>
            </a:r>
            <a:r>
              <a:rPr lang="en-US" b="1" dirty="0">
                <a:solidFill>
                  <a:srgbClr val="002060"/>
                </a:solidFill>
                <a:latin typeface="Bell MT" pitchFamily="18" charset="0"/>
              </a:rPr>
              <a:t>of Ministry of Agriculture, Government of India </a:t>
            </a:r>
            <a:r>
              <a:rPr lang="en-US" b="1" dirty="0">
                <a:solidFill>
                  <a:srgbClr val="FF0000"/>
                </a:solidFill>
                <a:latin typeface="Bell MT" pitchFamily="18" charset="0"/>
              </a:rPr>
              <a:t>from 1995-96 to 1999 2000</a:t>
            </a:r>
          </a:p>
          <a:p>
            <a:pPr algn="just"/>
            <a:endParaRPr lang="en-US" b="1" dirty="0">
              <a:solidFill>
                <a:srgbClr val="002060"/>
              </a:solidFill>
              <a:latin typeface="Bell MT" pitchFamily="18" charset="0"/>
            </a:endParaRPr>
          </a:p>
          <a:p>
            <a:pPr algn="just"/>
            <a:r>
              <a:rPr lang="en-US" b="1" dirty="0">
                <a:solidFill>
                  <a:srgbClr val="002060"/>
                </a:solidFill>
                <a:latin typeface="Bell MT" pitchFamily="18" charset="0"/>
              </a:rPr>
              <a:t>A total of </a:t>
            </a:r>
            <a:r>
              <a:rPr lang="en-US" b="1" dirty="0">
                <a:solidFill>
                  <a:srgbClr val="FF0000"/>
                </a:solidFill>
                <a:latin typeface="Bell MT" pitchFamily="18" charset="0"/>
              </a:rPr>
              <a:t>4134 hectares of demonstrations </a:t>
            </a:r>
            <a:r>
              <a:rPr lang="en-US" b="1" dirty="0">
                <a:solidFill>
                  <a:srgbClr val="002060"/>
                </a:solidFill>
                <a:latin typeface="Bell MT" pitchFamily="18" charset="0"/>
              </a:rPr>
              <a:t>were conducted with the budget total outlay of Rs.225.00 lakh under </a:t>
            </a:r>
            <a:r>
              <a:rPr lang="en-US" b="1" dirty="0">
                <a:solidFill>
                  <a:srgbClr val="FF0000"/>
                </a:solidFill>
                <a:latin typeface="Bell MT" pitchFamily="18" charset="0"/>
              </a:rPr>
              <a:t>Technology Mission on Cotton – Mini mission II </a:t>
            </a:r>
            <a:r>
              <a:rPr lang="en-US" b="1" dirty="0">
                <a:solidFill>
                  <a:srgbClr val="002060"/>
                </a:solidFill>
                <a:latin typeface="Bell MT" pitchFamily="18" charset="0"/>
              </a:rPr>
              <a:t>from </a:t>
            </a:r>
            <a:r>
              <a:rPr lang="en-US" b="1" dirty="0">
                <a:solidFill>
                  <a:srgbClr val="FF0000"/>
                </a:solidFill>
                <a:latin typeface="Bell MT" pitchFamily="18" charset="0"/>
              </a:rPr>
              <a:t>2000-01 to 2004-05</a:t>
            </a:r>
          </a:p>
          <a:p>
            <a:pPr algn="just"/>
            <a:endParaRPr lang="en-US" b="1" dirty="0">
              <a:solidFill>
                <a:srgbClr val="002060"/>
              </a:solidFill>
              <a:latin typeface="Bell MT" pitchFamily="18" charset="0"/>
            </a:endParaRPr>
          </a:p>
          <a:p>
            <a:pPr algn="just"/>
            <a:r>
              <a:rPr lang="en-US" b="1" dirty="0">
                <a:solidFill>
                  <a:srgbClr val="002060"/>
                </a:solidFill>
                <a:latin typeface="Bell MT" pitchFamily="18" charset="0"/>
              </a:rPr>
              <a:t>From 2005-06 onwards, FLDs were conducted in three different components.  A total of </a:t>
            </a:r>
            <a:r>
              <a:rPr lang="en-US" b="1" dirty="0">
                <a:solidFill>
                  <a:srgbClr val="FF0000"/>
                </a:solidFill>
                <a:latin typeface="Bell MT" pitchFamily="18" charset="0"/>
              </a:rPr>
              <a:t>9359 acres of demonstration on cotton production technology, 139 unit demonstration on cotton IPM and 112 unit demonstration on cotton farm implements </a:t>
            </a:r>
            <a:r>
              <a:rPr lang="en-US" b="1" dirty="0">
                <a:solidFill>
                  <a:srgbClr val="002060"/>
                </a:solidFill>
                <a:latin typeface="Bell MT" pitchFamily="18" charset="0"/>
              </a:rPr>
              <a:t>were conducted from </a:t>
            </a:r>
            <a:r>
              <a:rPr lang="en-US" b="1" dirty="0">
                <a:solidFill>
                  <a:srgbClr val="FF0000"/>
                </a:solidFill>
                <a:latin typeface="Bell MT" pitchFamily="18" charset="0"/>
              </a:rPr>
              <a:t>2005-06 to 2012-13 </a:t>
            </a:r>
            <a:r>
              <a:rPr lang="en-US" b="1" dirty="0">
                <a:solidFill>
                  <a:srgbClr val="002060"/>
                </a:solidFill>
                <a:latin typeface="Bell MT" pitchFamily="18" charset="0"/>
              </a:rPr>
              <a:t>with a budget outlay of Rs. 461.54 lakh. </a:t>
            </a:r>
          </a:p>
          <a:p>
            <a:pPr algn="just"/>
            <a:endParaRPr lang="en-US" b="1" dirty="0">
              <a:solidFill>
                <a:srgbClr val="002060"/>
              </a:solidFill>
              <a:latin typeface="Bell MT" pitchFamily="18" charset="0"/>
            </a:endParaRPr>
          </a:p>
          <a:p>
            <a:pPr algn="just"/>
            <a:r>
              <a:rPr lang="en-US" b="1" dirty="0">
                <a:solidFill>
                  <a:srgbClr val="002060"/>
                </a:solidFill>
                <a:latin typeface="Bell MT" pitchFamily="18" charset="0"/>
              </a:rPr>
              <a:t>From 2014-15, the FLD in cotton were sponsored by National Food Security Mission on Cotton – Commercial Crops, Ministry of Agriculture and Farmers welfare, Government of India. A total of </a:t>
            </a:r>
            <a:r>
              <a:rPr lang="en-US" b="1" dirty="0">
                <a:solidFill>
                  <a:srgbClr val="FF0000"/>
                </a:solidFill>
                <a:latin typeface="Bell MT" pitchFamily="18" charset="0"/>
              </a:rPr>
              <a:t>1157 demonstrations on cotton FLD on ICM in cotton, 702 demonstrations on Desi / ELS / Seed Production and 459 FLD on intercropping in cotton were conducted during 2014-15 and 2017-18 </a:t>
            </a:r>
            <a:r>
              <a:rPr lang="en-US" b="1" dirty="0">
                <a:solidFill>
                  <a:srgbClr val="002060"/>
                </a:solidFill>
                <a:latin typeface="Bell MT" pitchFamily="18" charset="0"/>
              </a:rPr>
              <a:t>with a total budget outlay of Rs.187.45 lakh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763000" cy="1066800"/>
          </a:xfrm>
          <a:solidFill>
            <a:srgbClr val="FFFF00"/>
          </a:solidFill>
        </p:spPr>
        <p:txBody>
          <a:bodyPr>
            <a:noAutofit/>
          </a:bodyPr>
          <a:lstStyle/>
          <a:p>
            <a:r>
              <a:rPr lang="en-US" sz="2000" b="1" dirty="0">
                <a:solidFill>
                  <a:srgbClr val="002060"/>
                </a:solidFill>
                <a:latin typeface="Bell MT" pitchFamily="18" charset="0"/>
              </a:rPr>
              <a:t>Average yield obtained in FLDs conducted Nationwide from 1997-98 to 2017-18 (SCY kg/ha)</a:t>
            </a:r>
            <a:br>
              <a:rPr lang="en-US" sz="2000" b="1" dirty="0">
                <a:solidFill>
                  <a:srgbClr val="002060"/>
                </a:solidFill>
                <a:latin typeface="Bell MT" pitchFamily="18" charset="0"/>
              </a:rPr>
            </a:br>
            <a:r>
              <a:rPr lang="en-US" sz="1600" b="1" dirty="0">
                <a:solidFill>
                  <a:srgbClr val="FF0000"/>
                </a:solidFill>
                <a:latin typeface="Bell MT" pitchFamily="18" charset="0"/>
              </a:rPr>
              <a:t>(Source: FLD Annual Report published by PC (Cotton Improvement) ICAR-AICRP (Cotton) (from 1997-98 to 2017-18))</a:t>
            </a:r>
          </a:p>
        </p:txBody>
      </p:sp>
      <p:graphicFrame>
        <p:nvGraphicFramePr>
          <p:cNvPr id="4" name="Chart 3"/>
          <p:cNvGraphicFramePr/>
          <p:nvPr/>
        </p:nvGraphicFramePr>
        <p:xfrm>
          <a:off x="152400" y="1314450"/>
          <a:ext cx="8763000" cy="55435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05800" cy="1066800"/>
          </a:xfrm>
          <a:solidFill>
            <a:srgbClr val="FFFF00"/>
          </a:solidFill>
        </p:spPr>
        <p:txBody>
          <a:bodyPr>
            <a:normAutofit fontScale="90000"/>
          </a:bodyPr>
          <a:lstStyle/>
          <a:p>
            <a:br>
              <a:rPr lang="en-US" sz="2000" b="1" dirty="0">
                <a:solidFill>
                  <a:srgbClr val="FF0000"/>
                </a:solidFill>
                <a:latin typeface="Times New Roman" pitchFamily="18" charset="0"/>
                <a:cs typeface="Times New Roman" pitchFamily="18" charset="0"/>
              </a:rPr>
            </a:br>
            <a:r>
              <a:rPr lang="en-US" sz="2700" b="1" dirty="0">
                <a:solidFill>
                  <a:srgbClr val="000066"/>
                </a:solidFill>
                <a:latin typeface="Times New Roman" pitchFamily="18" charset="0"/>
                <a:cs typeface="Times New Roman" pitchFamily="18" charset="0"/>
              </a:rPr>
              <a:t>Average Seed Cotton Yield of FLD and Farmers’ practices</a:t>
            </a:r>
            <a:br>
              <a:rPr lang="en-US" sz="2000" b="1" dirty="0">
                <a:solidFill>
                  <a:srgbClr val="FF0000"/>
                </a:solidFill>
                <a:latin typeface="Times New Roman" pitchFamily="18" charset="0"/>
                <a:cs typeface="Times New Roman" pitchFamily="18" charset="0"/>
              </a:rPr>
            </a:br>
            <a:br>
              <a:rPr lang="en-US" sz="2000" b="1" dirty="0">
                <a:solidFill>
                  <a:srgbClr val="FF0000"/>
                </a:solidFill>
                <a:latin typeface="Times New Roman" pitchFamily="18" charset="0"/>
                <a:cs typeface="Times New Roman" pitchFamily="18" charset="0"/>
              </a:rPr>
            </a:br>
            <a:r>
              <a:rPr lang="en-US" sz="1800" b="1" dirty="0">
                <a:solidFill>
                  <a:srgbClr val="C00000"/>
                </a:solidFill>
                <a:latin typeface="Bell MT" pitchFamily="18" charset="0"/>
              </a:rPr>
              <a:t>(Source: FLD Annual Report published by PC (Cotton Improvement) ICAR-AICRP (Cotton) (from 1997-98 to 2017-18))</a:t>
            </a:r>
            <a:br>
              <a:rPr lang="en-US" sz="2000" b="1" dirty="0">
                <a:solidFill>
                  <a:srgbClr val="FF0000"/>
                </a:solidFill>
                <a:latin typeface="Times New Roman" pitchFamily="18" charset="0"/>
                <a:cs typeface="Times New Roman" pitchFamily="18" charset="0"/>
              </a:rPr>
            </a:br>
            <a:endParaRPr lang="en-US" sz="2000" dirty="0"/>
          </a:p>
        </p:txBody>
      </p:sp>
      <p:graphicFrame>
        <p:nvGraphicFramePr>
          <p:cNvPr id="4" name="Chart 3"/>
          <p:cNvGraphicFramePr/>
          <p:nvPr/>
        </p:nvGraphicFramePr>
        <p:xfrm>
          <a:off x="0" y="990600"/>
          <a:ext cx="91440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28600" y="6400800"/>
            <a:ext cx="4419600" cy="304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latin typeface="Times New Roman" pitchFamily="18" charset="0"/>
                <a:cs typeface="Times New Roman" pitchFamily="18" charset="0"/>
              </a:rPr>
              <a:t>Average FLD yield = 1686  </a:t>
            </a:r>
          </a:p>
        </p:txBody>
      </p:sp>
      <p:sp>
        <p:nvSpPr>
          <p:cNvPr id="6" name="Rectangle 5"/>
          <p:cNvSpPr/>
          <p:nvPr/>
        </p:nvSpPr>
        <p:spPr>
          <a:xfrm>
            <a:off x="4724400" y="6400800"/>
            <a:ext cx="4267200" cy="304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FFFF00"/>
                </a:solidFill>
                <a:latin typeface="Times New Roman" pitchFamily="18" charset="0"/>
                <a:cs typeface="Times New Roman" pitchFamily="18" charset="0"/>
              </a:rPr>
              <a:t>Average FP yield = 1433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solidFill>
            <a:srgbClr val="FFFF00"/>
          </a:solidFill>
        </p:spPr>
        <p:txBody>
          <a:bodyPr>
            <a:normAutofit fontScale="90000"/>
          </a:bodyPr>
          <a:lstStyle/>
          <a:p>
            <a:br>
              <a:rPr lang="en-US" sz="2000" b="1" dirty="0">
                <a:solidFill>
                  <a:srgbClr val="C00000"/>
                </a:solidFill>
                <a:latin typeface="Times New Roman" pitchFamily="18" charset="0"/>
                <a:cs typeface="Times New Roman" pitchFamily="18" charset="0"/>
              </a:rPr>
            </a:br>
            <a:br>
              <a:rPr lang="en-US" sz="2000" b="1" dirty="0">
                <a:solidFill>
                  <a:srgbClr val="C00000"/>
                </a:solidFill>
                <a:latin typeface="Times New Roman" pitchFamily="18" charset="0"/>
                <a:cs typeface="Times New Roman" pitchFamily="18" charset="0"/>
              </a:rPr>
            </a:br>
            <a:r>
              <a:rPr lang="en-US" sz="2200" b="1" dirty="0">
                <a:solidFill>
                  <a:srgbClr val="000066"/>
                </a:solidFill>
                <a:latin typeface="Times New Roman" pitchFamily="18" charset="0"/>
                <a:cs typeface="Times New Roman" pitchFamily="18" charset="0"/>
              </a:rPr>
              <a:t>Gap between Average FLD yield and Average Farmers’ practice yield</a:t>
            </a:r>
            <a:br>
              <a:rPr lang="en-US" sz="2000" b="1" dirty="0">
                <a:solidFill>
                  <a:srgbClr val="C00000"/>
                </a:solidFill>
                <a:latin typeface="Times New Roman" pitchFamily="18" charset="0"/>
                <a:cs typeface="Times New Roman" pitchFamily="18" charset="0"/>
              </a:rPr>
            </a:br>
            <a:r>
              <a:rPr lang="en-US" sz="1600" b="1" dirty="0">
                <a:solidFill>
                  <a:srgbClr val="C00000"/>
                </a:solidFill>
                <a:latin typeface="Bell MT" pitchFamily="18" charset="0"/>
              </a:rPr>
              <a:t>(Source: FLD Annual Report published by PC (Cotton Improvement) ICAR-AICRP (Cotton) (from 1997-98 to 2017-18))</a:t>
            </a:r>
            <a:br>
              <a:rPr lang="en-US" sz="2400" b="1" dirty="0">
                <a:solidFill>
                  <a:srgbClr val="FF0000"/>
                </a:solidFill>
                <a:latin typeface="Times New Roman" pitchFamily="18" charset="0"/>
                <a:cs typeface="Times New Roman" pitchFamily="18" charset="0"/>
              </a:rPr>
            </a:br>
            <a:endParaRPr lang="en-US" sz="2000" b="1" dirty="0">
              <a:solidFill>
                <a:srgbClr val="C00000"/>
              </a:solidFill>
              <a:latin typeface="Times New Roman" pitchFamily="18" charset="0"/>
              <a:cs typeface="Times New Roman" pitchFamily="18" charset="0"/>
            </a:endParaRPr>
          </a:p>
        </p:txBody>
      </p:sp>
      <p:graphicFrame>
        <p:nvGraphicFramePr>
          <p:cNvPr id="5" name="Chart 4"/>
          <p:cNvGraphicFramePr/>
          <p:nvPr/>
        </p:nvGraphicFramePr>
        <p:xfrm>
          <a:off x="304800" y="1143000"/>
          <a:ext cx="8839200" cy="5424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533400"/>
          </a:xfrm>
          <a:solidFill>
            <a:srgbClr val="006600"/>
          </a:solidFill>
        </p:spPr>
        <p:txBody>
          <a:bodyPr>
            <a:normAutofit fontScale="90000"/>
          </a:bodyPr>
          <a:lstStyle/>
          <a:p>
            <a:r>
              <a:rPr lang="en-US" sz="2000" b="1" dirty="0">
                <a:solidFill>
                  <a:srgbClr val="FFFF00"/>
                </a:solidFill>
                <a:latin typeface="Algerian" pitchFamily="82" charset="0"/>
                <a:cs typeface="Times New Roman" pitchFamily="18" charset="0"/>
              </a:rPr>
              <a:t>Possibility of Increasing average seed cotton yield of Farmers ’by proper TOT intervention viz., FLD </a:t>
            </a:r>
            <a:endParaRPr lang="en-US" sz="2000" dirty="0">
              <a:solidFill>
                <a:srgbClr val="FFFF00"/>
              </a:solidFill>
              <a:latin typeface="Algerian" pitchFamily="82" charset="0"/>
              <a:cs typeface="Times New Roman" pitchFamily="18" charset="0"/>
            </a:endParaRPr>
          </a:p>
        </p:txBody>
      </p:sp>
      <p:graphicFrame>
        <p:nvGraphicFramePr>
          <p:cNvPr id="4" name="Table 3"/>
          <p:cNvGraphicFramePr>
            <a:graphicFrameLocks noGrp="1"/>
          </p:cNvGraphicFramePr>
          <p:nvPr/>
        </p:nvGraphicFramePr>
        <p:xfrm>
          <a:off x="1143000" y="762000"/>
          <a:ext cx="6781800" cy="5928543"/>
        </p:xfrm>
        <a:graphic>
          <a:graphicData uri="http://schemas.openxmlformats.org/drawingml/2006/table">
            <a:tbl>
              <a:tblPr/>
              <a:tblGrid>
                <a:gridCol w="671119">
                  <a:extLst>
                    <a:ext uri="{9D8B030D-6E8A-4147-A177-3AD203B41FA5}">
                      <a16:colId xmlns:a16="http://schemas.microsoft.com/office/drawing/2014/main" val="20000"/>
                    </a:ext>
                  </a:extLst>
                </a:gridCol>
                <a:gridCol w="1256938">
                  <a:extLst>
                    <a:ext uri="{9D8B030D-6E8A-4147-A177-3AD203B41FA5}">
                      <a16:colId xmlns:a16="http://schemas.microsoft.com/office/drawing/2014/main" val="20001"/>
                    </a:ext>
                  </a:extLst>
                </a:gridCol>
                <a:gridCol w="1216796">
                  <a:extLst>
                    <a:ext uri="{9D8B030D-6E8A-4147-A177-3AD203B41FA5}">
                      <a16:colId xmlns:a16="http://schemas.microsoft.com/office/drawing/2014/main" val="20002"/>
                    </a:ext>
                  </a:extLst>
                </a:gridCol>
                <a:gridCol w="1731947">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441222">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S.</a:t>
                      </a:r>
                    </a:p>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No</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Year</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SCY - FLD</a:t>
                      </a:r>
                    </a:p>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Kg/ha</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SCY- FP</a:t>
                      </a:r>
                    </a:p>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Kg/ha</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Increase of FLD SCY </a:t>
                      </a:r>
                    </a:p>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over FP %</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1997-98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1326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965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37.4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1998-99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1219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932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30.79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3</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1999-2000</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1605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1283</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25.09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3"/>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4</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2000-01</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1386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1134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22.22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5</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2001-02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1166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938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24.3</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5"/>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6</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2002-03</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1315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1111</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18.36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6"/>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7</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2003-04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1431</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1205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18.75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7"/>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8</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2004-05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1572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1364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15.24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8"/>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9</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2005-06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1630</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1382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17.94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9"/>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10</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2006-07</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1965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1699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15.65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0"/>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11</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2007-08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1971</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1712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15.18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1"/>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12</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2008-09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1906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1639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16.29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2"/>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13</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2009-10</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2166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1899</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14.06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3"/>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14</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2010-11</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1764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1452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21.48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4"/>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15</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2011-12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2060</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1832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12.44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5"/>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16</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2012-13</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1608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1435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12.05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6"/>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17</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2014-15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1946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1646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18.22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7"/>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18</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2015-16</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1547</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1352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14.42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8"/>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19</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2016-17</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2122</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1867</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13.65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9"/>
                  </a:ext>
                </a:extLst>
              </a:tr>
              <a:tr h="261301">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2017-18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latin typeface="Times New Roman" pitchFamily="18" charset="0"/>
                          <a:ea typeface="Times New Roman"/>
                          <a:cs typeface="Times New Roman" pitchFamily="18" charset="0"/>
                        </a:rPr>
                        <a:t>2024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1808</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dirty="0">
                          <a:latin typeface="Times New Roman" pitchFamily="18" charset="0"/>
                          <a:ea typeface="Times New Roman"/>
                          <a:cs typeface="Times New Roman" pitchFamily="18" charset="0"/>
                        </a:rPr>
                        <a:t>11.94</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20"/>
                  </a:ext>
                </a:extLst>
              </a:tr>
              <a:tr h="261301">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 </a:t>
                      </a:r>
                    </a:p>
                  </a:txBody>
                  <a:tcPr marL="53009" marR="5300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Average </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1686.45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200" b="1" dirty="0">
                          <a:solidFill>
                            <a:srgbClr val="C00000"/>
                          </a:solidFill>
                          <a:latin typeface="Times New Roman" pitchFamily="18" charset="0"/>
                          <a:ea typeface="Times New Roman"/>
                          <a:cs typeface="Times New Roman" pitchFamily="18" charset="0"/>
                        </a:rPr>
                        <a:t>1432.75</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1400" b="1" dirty="0">
                          <a:solidFill>
                            <a:srgbClr val="FFFF00"/>
                          </a:solidFill>
                          <a:latin typeface="Times New Roman" pitchFamily="18" charset="0"/>
                          <a:ea typeface="Times New Roman"/>
                          <a:cs typeface="Times New Roman" pitchFamily="18" charset="0"/>
                        </a:rPr>
                        <a:t>17.73</a:t>
                      </a:r>
                    </a:p>
                  </a:txBody>
                  <a:tcPr marL="53009" marR="530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600"/>
                    </a:solidFill>
                  </a:tcPr>
                </a:tc>
                <a:extLst>
                  <a:ext uri="{0D108BD9-81ED-4DB2-BD59-A6C34878D82A}">
                    <a16:rowId xmlns:a16="http://schemas.microsoft.com/office/drawing/2014/main" val="1002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39762"/>
          </a:xfrm>
          <a:solidFill>
            <a:srgbClr val="FFFF00"/>
          </a:solidFill>
        </p:spPr>
        <p:txBody>
          <a:bodyPr>
            <a:normAutofit/>
          </a:bodyPr>
          <a:lstStyle/>
          <a:p>
            <a:r>
              <a:rPr lang="en-US" sz="2400" b="1" dirty="0">
                <a:solidFill>
                  <a:srgbClr val="003300"/>
                </a:solidFill>
                <a:latin typeface="Algerian" pitchFamily="82" charset="0"/>
                <a:cs typeface="Andalus" pitchFamily="18" charset="-78"/>
              </a:rPr>
              <a:t>Special features of this TOT program</a:t>
            </a:r>
          </a:p>
        </p:txBody>
      </p:sp>
      <p:sp>
        <p:nvSpPr>
          <p:cNvPr id="3" name="Content Placeholder 2"/>
          <p:cNvSpPr>
            <a:spLocks noGrp="1"/>
          </p:cNvSpPr>
          <p:nvPr>
            <p:ph idx="1"/>
          </p:nvPr>
        </p:nvSpPr>
        <p:spPr>
          <a:xfrm>
            <a:off x="228600" y="1143000"/>
            <a:ext cx="6324600" cy="4983163"/>
          </a:xfrm>
        </p:spPr>
        <p:txBody>
          <a:bodyPr>
            <a:normAutofit/>
          </a:bodyPr>
          <a:lstStyle/>
          <a:p>
            <a:pPr>
              <a:buNone/>
            </a:pPr>
            <a:endParaRPr lang="en-US" dirty="0">
              <a:latin typeface="Andalus" pitchFamily="18" charset="-78"/>
              <a:cs typeface="Andalus" pitchFamily="18" charset="-78"/>
            </a:endParaRPr>
          </a:p>
          <a:p>
            <a:pPr>
              <a:buNone/>
            </a:pPr>
            <a:endParaRPr lang="en-US" dirty="0">
              <a:latin typeface="Andalus" pitchFamily="18" charset="-78"/>
              <a:cs typeface="Andalus" pitchFamily="18" charset="-78"/>
            </a:endParaRPr>
          </a:p>
          <a:p>
            <a:pPr>
              <a:buNone/>
            </a:pPr>
            <a:endParaRPr lang="en-US" dirty="0">
              <a:latin typeface="Andalus" pitchFamily="18" charset="-78"/>
              <a:cs typeface="Andalus" pitchFamily="18" charset="-78"/>
            </a:endParaRPr>
          </a:p>
        </p:txBody>
      </p:sp>
      <p:pic>
        <p:nvPicPr>
          <p:cNvPr id="6146" name="Picture 2" descr="Image result for advantage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162800" y="2095500"/>
            <a:ext cx="1981200" cy="4762500"/>
          </a:xfrm>
          <a:prstGeom prst="rect">
            <a:avLst/>
          </a:prstGeom>
          <a:noFill/>
        </p:spPr>
      </p:pic>
      <p:sp>
        <p:nvSpPr>
          <p:cNvPr id="5" name="Rectangle 4"/>
          <p:cNvSpPr/>
          <p:nvPr/>
        </p:nvSpPr>
        <p:spPr>
          <a:xfrm>
            <a:off x="304800" y="914400"/>
            <a:ext cx="6705600" cy="5632311"/>
          </a:xfrm>
          <a:prstGeom prst="rect">
            <a:avLst/>
          </a:prstGeom>
        </p:spPr>
        <p:txBody>
          <a:bodyPr wrap="square">
            <a:spAutoFit/>
          </a:bodyPr>
          <a:lstStyle/>
          <a:p>
            <a:pPr algn="just"/>
            <a:r>
              <a:rPr lang="en-US" b="1" dirty="0">
                <a:solidFill>
                  <a:srgbClr val="003300"/>
                </a:solidFill>
                <a:latin typeface="Bell MT" pitchFamily="18" charset="0"/>
              </a:rPr>
              <a:t>The program was successful </a:t>
            </a:r>
            <a:r>
              <a:rPr lang="en-US" b="1" dirty="0">
                <a:solidFill>
                  <a:srgbClr val="FF0000"/>
                </a:solidFill>
                <a:latin typeface="Bell MT" pitchFamily="18" charset="0"/>
              </a:rPr>
              <a:t>in dissemination of good cultivation practices in cotton </a:t>
            </a:r>
          </a:p>
          <a:p>
            <a:pPr algn="just"/>
            <a:endParaRPr lang="en-US" b="1" dirty="0">
              <a:solidFill>
                <a:srgbClr val="003300"/>
              </a:solidFill>
              <a:latin typeface="Bell MT" pitchFamily="18" charset="0"/>
            </a:endParaRPr>
          </a:p>
          <a:p>
            <a:pPr algn="just"/>
            <a:r>
              <a:rPr lang="en-US" b="1" dirty="0">
                <a:solidFill>
                  <a:srgbClr val="003300"/>
                </a:solidFill>
                <a:latin typeface="Bell MT" pitchFamily="18" charset="0"/>
              </a:rPr>
              <a:t>The successful beneficiary farmers facilitate the other fellow farmers to adopt the new technologies and hence a </a:t>
            </a:r>
            <a:r>
              <a:rPr lang="en-US" b="1" dirty="0">
                <a:solidFill>
                  <a:srgbClr val="FF0000"/>
                </a:solidFill>
                <a:latin typeface="Bell MT" pitchFamily="18" charset="0"/>
              </a:rPr>
              <a:t>farmer to farmers’ technology dissemination</a:t>
            </a:r>
          </a:p>
          <a:p>
            <a:pPr algn="just"/>
            <a:endParaRPr lang="en-US" b="1" dirty="0">
              <a:solidFill>
                <a:srgbClr val="003300"/>
              </a:solidFill>
              <a:latin typeface="Bell MT" pitchFamily="18" charset="0"/>
            </a:endParaRPr>
          </a:p>
          <a:p>
            <a:pPr algn="just"/>
            <a:r>
              <a:rPr lang="en-US" b="1" dirty="0">
                <a:solidFill>
                  <a:srgbClr val="003300"/>
                </a:solidFill>
                <a:latin typeface="Bell MT" pitchFamily="18" charset="0"/>
              </a:rPr>
              <a:t>Analysis on yield parameter over twenty years revealed that an average of </a:t>
            </a:r>
            <a:r>
              <a:rPr lang="en-US" b="1" dirty="0">
                <a:solidFill>
                  <a:srgbClr val="FF0000"/>
                </a:solidFill>
                <a:latin typeface="Bell MT" pitchFamily="18" charset="0"/>
              </a:rPr>
              <a:t>18.00 % increase in yield was obtained in FLDs </a:t>
            </a:r>
            <a:r>
              <a:rPr lang="en-US" b="1" dirty="0">
                <a:solidFill>
                  <a:srgbClr val="003300"/>
                </a:solidFill>
                <a:latin typeface="Bell MT" pitchFamily="18" charset="0"/>
              </a:rPr>
              <a:t>as compared to farmers’ regular practices</a:t>
            </a:r>
          </a:p>
          <a:p>
            <a:pPr algn="just"/>
            <a:endParaRPr lang="en-US" b="1" dirty="0">
              <a:solidFill>
                <a:srgbClr val="003300"/>
              </a:solidFill>
              <a:latin typeface="Bell MT" pitchFamily="18" charset="0"/>
            </a:endParaRPr>
          </a:p>
          <a:p>
            <a:pPr algn="just"/>
            <a:r>
              <a:rPr lang="en-US" b="1" dirty="0">
                <a:solidFill>
                  <a:srgbClr val="003300"/>
                </a:solidFill>
                <a:latin typeface="Bell MT" pitchFamily="18" charset="0"/>
              </a:rPr>
              <a:t>There was </a:t>
            </a:r>
            <a:r>
              <a:rPr lang="en-US" b="1" dirty="0">
                <a:solidFill>
                  <a:srgbClr val="FF0000"/>
                </a:solidFill>
                <a:latin typeface="Bell MT" pitchFamily="18" charset="0"/>
              </a:rPr>
              <a:t>reasonable reduction in cost of cultivation </a:t>
            </a:r>
            <a:r>
              <a:rPr lang="en-US" b="1" dirty="0">
                <a:solidFill>
                  <a:srgbClr val="003300"/>
                </a:solidFill>
                <a:latin typeface="Bell MT" pitchFamily="18" charset="0"/>
              </a:rPr>
              <a:t>in FLDs as compared to farmers’ regular practices</a:t>
            </a:r>
          </a:p>
          <a:p>
            <a:pPr algn="just"/>
            <a:endParaRPr lang="en-US" b="1" dirty="0">
              <a:solidFill>
                <a:srgbClr val="003300"/>
              </a:solidFill>
              <a:latin typeface="Bell MT" pitchFamily="18" charset="0"/>
            </a:endParaRPr>
          </a:p>
          <a:p>
            <a:pPr algn="just"/>
            <a:r>
              <a:rPr lang="en-US" b="1" dirty="0">
                <a:solidFill>
                  <a:srgbClr val="003300"/>
                </a:solidFill>
                <a:latin typeface="Bell MT" pitchFamily="18" charset="0"/>
              </a:rPr>
              <a:t>Mandatorily includes women and downtrodden farmers as beneficiaries as per the GOI’s norms and hence </a:t>
            </a:r>
            <a:r>
              <a:rPr lang="en-US" b="1" dirty="0">
                <a:solidFill>
                  <a:srgbClr val="FF0000"/>
                </a:solidFill>
                <a:latin typeface="Bell MT" pitchFamily="18" charset="0"/>
              </a:rPr>
              <a:t>there is inclusive development</a:t>
            </a:r>
          </a:p>
          <a:p>
            <a:pPr algn="just"/>
            <a:endParaRPr lang="en-US" b="1" dirty="0">
              <a:solidFill>
                <a:srgbClr val="FF0000"/>
              </a:solidFill>
              <a:latin typeface="Bell MT" pitchFamily="18" charset="0"/>
            </a:endParaRPr>
          </a:p>
          <a:p>
            <a:pPr algn="just"/>
            <a:r>
              <a:rPr lang="en-US" b="1" dirty="0">
                <a:solidFill>
                  <a:srgbClr val="003300"/>
                </a:solidFill>
                <a:latin typeface="Bell MT" pitchFamily="18" charset="0"/>
              </a:rPr>
              <a:t>Enabled the scientists to obtain </a:t>
            </a:r>
            <a:r>
              <a:rPr lang="en-US" b="1" dirty="0">
                <a:solidFill>
                  <a:srgbClr val="FF0000"/>
                </a:solidFill>
                <a:latin typeface="Bell MT" pitchFamily="18" charset="0"/>
              </a:rPr>
              <a:t>direct feedback from cotton farmers</a:t>
            </a:r>
            <a:r>
              <a:rPr lang="en-US" b="1" dirty="0">
                <a:solidFill>
                  <a:srgbClr val="003300"/>
                </a:solidFill>
                <a:latin typeface="Bell MT" pitchFamily="18" charset="0"/>
              </a:rPr>
              <a:t> and suitably reorient their research programs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a:solidFill>
            <a:srgbClr val="FFFF00"/>
          </a:solidFill>
        </p:spPr>
        <p:txBody>
          <a:bodyPr>
            <a:normAutofit fontScale="90000"/>
          </a:bodyPr>
          <a:lstStyle/>
          <a:p>
            <a:br>
              <a:rPr lang="en-US" b="1" dirty="0">
                <a:solidFill>
                  <a:srgbClr val="C00000"/>
                </a:solidFill>
                <a:latin typeface="Andalus" pitchFamily="18" charset="-78"/>
                <a:cs typeface="Andalus" pitchFamily="18" charset="-78"/>
              </a:rPr>
            </a:br>
            <a:r>
              <a:rPr lang="en-US" sz="3100" b="1" dirty="0">
                <a:solidFill>
                  <a:srgbClr val="003300"/>
                </a:solidFill>
                <a:latin typeface="Bell MT" pitchFamily="18" charset="0"/>
                <a:cs typeface="Andalus" pitchFamily="18" charset="-78"/>
              </a:rPr>
              <a:t>Challenges faced in Conduct of FLDs</a:t>
            </a:r>
            <a:br>
              <a:rPr lang="en-US" b="1" dirty="0">
                <a:solidFill>
                  <a:srgbClr val="C00000"/>
                </a:solidFill>
                <a:latin typeface="Andalus" pitchFamily="18" charset="-78"/>
                <a:cs typeface="Andalus" pitchFamily="18" charset="-78"/>
              </a:rPr>
            </a:br>
            <a:endParaRPr lang="en-US" b="1" dirty="0">
              <a:solidFill>
                <a:srgbClr val="C00000"/>
              </a:solidFill>
              <a:latin typeface="Andalus" pitchFamily="18" charset="-78"/>
              <a:cs typeface="Andalus" pitchFamily="18" charset="-78"/>
            </a:endParaRPr>
          </a:p>
        </p:txBody>
      </p:sp>
      <p:pic>
        <p:nvPicPr>
          <p:cNvPr id="74754" name="Picture 2" descr="https://encrypted-tbn2.gstatic.com/images?q=tbn:ANd9GcTTB2S3BB7DQfBTt8IEh3R7mJ_jwMmZY9RQdsM2MzxonkePPKwi"/>
          <p:cNvPicPr>
            <a:picLocks noChangeAspect="1" noChangeArrowheads="1"/>
          </p:cNvPicPr>
          <p:nvPr/>
        </p:nvPicPr>
        <p:blipFill>
          <a:blip r:embed="rId2"/>
          <a:srcRect/>
          <a:stretch>
            <a:fillRect/>
          </a:stretch>
        </p:blipFill>
        <p:spPr bwMode="auto">
          <a:xfrm>
            <a:off x="0" y="2286000"/>
            <a:ext cx="3124200" cy="2895600"/>
          </a:xfrm>
          <a:prstGeom prst="rect">
            <a:avLst/>
          </a:prstGeom>
          <a:noFill/>
        </p:spPr>
      </p:pic>
      <p:sp>
        <p:nvSpPr>
          <p:cNvPr id="6" name="Rectangle 5"/>
          <p:cNvSpPr/>
          <p:nvPr/>
        </p:nvSpPr>
        <p:spPr>
          <a:xfrm>
            <a:off x="3505200" y="1600200"/>
            <a:ext cx="5029200" cy="4401205"/>
          </a:xfrm>
          <a:prstGeom prst="rect">
            <a:avLst/>
          </a:prstGeom>
        </p:spPr>
        <p:txBody>
          <a:bodyPr wrap="square">
            <a:spAutoFit/>
          </a:bodyPr>
          <a:lstStyle/>
          <a:p>
            <a:r>
              <a:rPr lang="en-US" sz="2000" b="1" i="1" dirty="0">
                <a:solidFill>
                  <a:srgbClr val="FF0000"/>
                </a:solidFill>
                <a:latin typeface="Bell MT" pitchFamily="18" charset="0"/>
              </a:rPr>
              <a:t>pros and cons</a:t>
            </a:r>
            <a:r>
              <a:rPr lang="en-US" sz="2000" b="1" dirty="0">
                <a:solidFill>
                  <a:srgbClr val="FF0000"/>
                </a:solidFill>
                <a:latin typeface="Bell MT" pitchFamily="18" charset="0"/>
              </a:rPr>
              <a:t> in Scientist conducting the demonstrations </a:t>
            </a:r>
            <a:r>
              <a:rPr lang="en-US" sz="2000" b="1" dirty="0">
                <a:solidFill>
                  <a:srgbClr val="002060"/>
                </a:solidFill>
                <a:latin typeface="Bell MT" pitchFamily="18" charset="0"/>
              </a:rPr>
              <a:t>in the sense that the visits made by Scientists to the fields were not sufficient many times and in some times during crucial period the Scientists might not visit the FLD due to pressing other research commitments. </a:t>
            </a:r>
          </a:p>
          <a:p>
            <a:endParaRPr lang="en-US" sz="2000" b="1" dirty="0">
              <a:solidFill>
                <a:srgbClr val="002060"/>
              </a:solidFill>
              <a:latin typeface="Bell MT" pitchFamily="18" charset="0"/>
            </a:endParaRPr>
          </a:p>
          <a:p>
            <a:endParaRPr lang="en-US" sz="2000" b="1" dirty="0">
              <a:solidFill>
                <a:srgbClr val="002060"/>
              </a:solidFill>
              <a:latin typeface="Bell MT" pitchFamily="18" charset="0"/>
            </a:endParaRPr>
          </a:p>
          <a:p>
            <a:r>
              <a:rPr lang="en-US" sz="2000" b="1" dirty="0">
                <a:solidFill>
                  <a:srgbClr val="FF0000"/>
                </a:solidFill>
                <a:latin typeface="Bell MT" pitchFamily="18" charset="0"/>
              </a:rPr>
              <a:t>Meager inclusion of modern Information and Communication Technology (ICT) tools in this approach</a:t>
            </a:r>
            <a:r>
              <a:rPr lang="en-US" sz="2000" b="1" dirty="0">
                <a:solidFill>
                  <a:srgbClr val="002060"/>
                </a:solidFill>
                <a:latin typeface="Bell MT" pitchFamily="18" charset="0"/>
              </a:rPr>
              <a:t>, the advisory on crop protection aspects was insufficient to meet out the needs of farmers.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533400"/>
          </a:xfrm>
          <a:solidFill>
            <a:srgbClr val="FFFF00"/>
          </a:solidFill>
        </p:spPr>
        <p:txBody>
          <a:bodyPr>
            <a:normAutofit/>
          </a:bodyPr>
          <a:lstStyle/>
          <a:p>
            <a:r>
              <a:rPr lang="en-US" sz="2400" b="1" dirty="0">
                <a:solidFill>
                  <a:srgbClr val="003300"/>
                </a:solidFill>
                <a:latin typeface="Algerian" pitchFamily="82" charset="0"/>
              </a:rPr>
              <a:t>FLD – a Good TOT Practice to be advocated for Africa</a:t>
            </a:r>
            <a:endParaRPr lang="en-US" sz="2400" dirty="0">
              <a:solidFill>
                <a:srgbClr val="003300"/>
              </a:solidFill>
              <a:latin typeface="Algerian" pitchFamily="82" charset="0"/>
            </a:endParaRPr>
          </a:p>
        </p:txBody>
      </p:sp>
      <p:sp>
        <p:nvSpPr>
          <p:cNvPr id="3" name="Content Placeholder 2"/>
          <p:cNvSpPr>
            <a:spLocks noGrp="1"/>
          </p:cNvSpPr>
          <p:nvPr>
            <p:ph idx="1"/>
          </p:nvPr>
        </p:nvSpPr>
        <p:spPr>
          <a:xfrm>
            <a:off x="2133600" y="838200"/>
            <a:ext cx="6858000" cy="5867400"/>
          </a:xfrm>
        </p:spPr>
        <p:txBody>
          <a:bodyPr>
            <a:normAutofit fontScale="77500" lnSpcReduction="20000"/>
          </a:bodyPr>
          <a:lstStyle/>
          <a:p>
            <a:pPr algn="just">
              <a:buNone/>
            </a:pPr>
            <a:r>
              <a:rPr lang="en-US" sz="2400" b="1" dirty="0">
                <a:solidFill>
                  <a:srgbClr val="FF0000"/>
                </a:solidFill>
                <a:latin typeface="Bell MT" pitchFamily="18" charset="0"/>
              </a:rPr>
              <a:t>Africa is an important cotton producer </a:t>
            </a:r>
            <a:r>
              <a:rPr lang="en-US" sz="2400" dirty="0">
                <a:latin typeface="Bell MT" pitchFamily="18" charset="0"/>
              </a:rPr>
              <a:t>and having a significant role in the value chain of cotton.  Cotton is one of the most widely cultivated </a:t>
            </a:r>
            <a:r>
              <a:rPr lang="en-US" sz="2400" b="1" dirty="0">
                <a:solidFill>
                  <a:srgbClr val="FF0000"/>
                </a:solidFill>
                <a:latin typeface="Bell MT" pitchFamily="18" charset="0"/>
              </a:rPr>
              <a:t>cash crops by small and marginal farmers in Africa. </a:t>
            </a:r>
          </a:p>
          <a:p>
            <a:pPr algn="just">
              <a:buNone/>
            </a:pPr>
            <a:endParaRPr lang="en-US" sz="2400" b="1" dirty="0">
              <a:solidFill>
                <a:srgbClr val="FF0000"/>
              </a:solidFill>
              <a:latin typeface="Bell MT" pitchFamily="18" charset="0"/>
            </a:endParaRPr>
          </a:p>
          <a:p>
            <a:pPr algn="just">
              <a:buNone/>
            </a:pPr>
            <a:r>
              <a:rPr lang="en-US" sz="2400" dirty="0">
                <a:latin typeface="Bell MT" pitchFamily="18" charset="0"/>
              </a:rPr>
              <a:t> Despite its economic potential, </a:t>
            </a:r>
            <a:r>
              <a:rPr lang="en-US" sz="2400" b="1" dirty="0">
                <a:solidFill>
                  <a:srgbClr val="FF0000"/>
                </a:solidFill>
                <a:latin typeface="Bell MT" pitchFamily="18" charset="0"/>
              </a:rPr>
              <a:t>the cotton sector in Africa is subject to many risks with respect to weather conditions, price fluctuations and pest attacks</a:t>
            </a:r>
            <a:r>
              <a:rPr lang="en-US" sz="2400" dirty="0">
                <a:latin typeface="Bell MT" pitchFamily="18" charset="0"/>
              </a:rPr>
              <a:t> which threaten the sustainability of cotton production in Africa.</a:t>
            </a:r>
          </a:p>
          <a:p>
            <a:pPr algn="just">
              <a:buNone/>
            </a:pPr>
            <a:r>
              <a:rPr lang="en-US" sz="2400" dirty="0">
                <a:latin typeface="Bell MT" pitchFamily="18" charset="0"/>
              </a:rPr>
              <a:t>  </a:t>
            </a:r>
          </a:p>
          <a:p>
            <a:pPr algn="just">
              <a:buNone/>
            </a:pPr>
            <a:r>
              <a:rPr lang="en-US" sz="2400" dirty="0">
                <a:latin typeface="Bell MT" pitchFamily="18" charset="0"/>
              </a:rPr>
              <a:t>A </a:t>
            </a:r>
            <a:r>
              <a:rPr lang="en-US" sz="2400" b="1" dirty="0">
                <a:solidFill>
                  <a:srgbClr val="FF0000"/>
                </a:solidFill>
                <a:latin typeface="Bell MT" pitchFamily="18" charset="0"/>
              </a:rPr>
              <a:t>reform to sustain and foster cotton production in Africa is imperative</a:t>
            </a:r>
            <a:r>
              <a:rPr lang="en-US" sz="2400" dirty="0">
                <a:latin typeface="Bell MT" pitchFamily="18" charset="0"/>
              </a:rPr>
              <a:t> since millions of smallholder farmers depend on cotton for their livelihood. </a:t>
            </a:r>
          </a:p>
          <a:p>
            <a:pPr algn="just">
              <a:buNone/>
            </a:pPr>
            <a:endParaRPr lang="en-US" sz="2400" dirty="0">
              <a:latin typeface="Bell MT" pitchFamily="18" charset="0"/>
            </a:endParaRPr>
          </a:p>
          <a:p>
            <a:pPr algn="just">
              <a:buNone/>
            </a:pPr>
            <a:r>
              <a:rPr lang="en-US" sz="2400" dirty="0">
                <a:latin typeface="Bell MT" pitchFamily="18" charset="0"/>
              </a:rPr>
              <a:t>Considering the </a:t>
            </a:r>
            <a:r>
              <a:rPr lang="en-US" sz="2400" b="1" dirty="0">
                <a:solidFill>
                  <a:srgbClr val="FF0000"/>
                </a:solidFill>
                <a:latin typeface="Bell MT" pitchFamily="18" charset="0"/>
              </a:rPr>
              <a:t>profile of African cotton growers and experiences had in India</a:t>
            </a:r>
            <a:r>
              <a:rPr lang="en-US" sz="2400" dirty="0">
                <a:latin typeface="Bell MT" pitchFamily="18" charset="0"/>
              </a:rPr>
              <a:t>, conducting </a:t>
            </a:r>
            <a:r>
              <a:rPr lang="en-US" sz="2400" b="1" dirty="0">
                <a:solidFill>
                  <a:srgbClr val="FF0000"/>
                </a:solidFill>
                <a:latin typeface="Bell MT" pitchFamily="18" charset="0"/>
              </a:rPr>
              <a:t>FLD is suggested</a:t>
            </a:r>
            <a:r>
              <a:rPr lang="en-US" sz="2400" dirty="0">
                <a:latin typeface="Bell MT" pitchFamily="18" charset="0"/>
              </a:rPr>
              <a:t> for improving the socio economic status of cotton growers in Africa. </a:t>
            </a:r>
          </a:p>
          <a:p>
            <a:pPr algn="just">
              <a:buNone/>
            </a:pPr>
            <a:endParaRPr lang="en-US" sz="2400" dirty="0">
              <a:latin typeface="Bell MT" pitchFamily="18" charset="0"/>
            </a:endParaRPr>
          </a:p>
          <a:p>
            <a:pPr algn="just">
              <a:buNone/>
            </a:pPr>
            <a:r>
              <a:rPr lang="en-US" sz="2400" dirty="0">
                <a:latin typeface="Bell MT" pitchFamily="18" charset="0"/>
              </a:rPr>
              <a:t> </a:t>
            </a:r>
            <a:r>
              <a:rPr lang="en-US" sz="2400" b="1" dirty="0">
                <a:solidFill>
                  <a:srgbClr val="FF0000"/>
                </a:solidFill>
                <a:latin typeface="Bell MT" pitchFamily="18" charset="0"/>
              </a:rPr>
              <a:t>Replicating the success of this proven cotton TOT model in Africa </a:t>
            </a:r>
            <a:r>
              <a:rPr lang="en-US" sz="2400" dirty="0">
                <a:latin typeface="Bell MT" pitchFamily="18" charset="0"/>
              </a:rPr>
              <a:t>will certainly pave way for profitable and sustainable cotton farming in the coming years. </a:t>
            </a:r>
          </a:p>
          <a:p>
            <a:pPr>
              <a:buNone/>
            </a:pPr>
            <a:endParaRPr lang="en-US" dirty="0"/>
          </a:p>
        </p:txBody>
      </p:sp>
      <p:pic>
        <p:nvPicPr>
          <p:cNvPr id="8194" name="Picture 2" descr="http://previews.123rf.com/images/whitetag/whitetag1305/whitetag130528545/23600029-CG-image-representing-the-prospect-of-future-Stock-Photo.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 y="3124200"/>
            <a:ext cx="2133600" cy="3733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66800"/>
            <a:ext cx="8229600" cy="5334000"/>
          </a:xfrm>
        </p:spPr>
        <p:txBody>
          <a:bodyPr/>
          <a:lstStyle/>
          <a:p>
            <a:r>
              <a:rPr lang="en-US" sz="2400" b="1" dirty="0">
                <a:solidFill>
                  <a:srgbClr val="002060"/>
                </a:solidFill>
                <a:latin typeface="Bell MT" pitchFamily="18" charset="0"/>
              </a:rPr>
              <a:t>Introduction</a:t>
            </a:r>
          </a:p>
          <a:p>
            <a:r>
              <a:rPr lang="en-US" sz="2400" b="1" dirty="0">
                <a:solidFill>
                  <a:srgbClr val="FF0000"/>
                </a:solidFill>
                <a:latin typeface="Bell MT" pitchFamily="18" charset="0"/>
              </a:rPr>
              <a:t>History of Demonstrations</a:t>
            </a:r>
          </a:p>
          <a:p>
            <a:r>
              <a:rPr lang="en-US" sz="2400" b="1" dirty="0">
                <a:solidFill>
                  <a:srgbClr val="FFC000"/>
                </a:solidFill>
                <a:latin typeface="Bell MT" pitchFamily="18" charset="0"/>
              </a:rPr>
              <a:t>What is Front Line Demonstration</a:t>
            </a:r>
          </a:p>
          <a:p>
            <a:r>
              <a:rPr lang="en-US" sz="2400" b="1" dirty="0">
                <a:solidFill>
                  <a:srgbClr val="002060"/>
                </a:solidFill>
                <a:latin typeface="Bell MT" pitchFamily="18" charset="0"/>
              </a:rPr>
              <a:t>Origin of Front Line Demonstration in India</a:t>
            </a:r>
          </a:p>
          <a:p>
            <a:r>
              <a:rPr lang="en-US" sz="2400" b="1" dirty="0">
                <a:solidFill>
                  <a:srgbClr val="003300"/>
                </a:solidFill>
                <a:latin typeface="Bell MT" pitchFamily="18" charset="0"/>
              </a:rPr>
              <a:t>Objectives of Front Line Demonstration</a:t>
            </a:r>
          </a:p>
          <a:p>
            <a:r>
              <a:rPr lang="en-US" sz="2400" b="1" dirty="0">
                <a:solidFill>
                  <a:srgbClr val="FF0000"/>
                </a:solidFill>
                <a:latin typeface="Bell MT" pitchFamily="18" charset="0"/>
              </a:rPr>
              <a:t>Methodology Adopted in Front Line Demonstration</a:t>
            </a:r>
          </a:p>
          <a:p>
            <a:r>
              <a:rPr lang="en-US" sz="2400" b="1" dirty="0">
                <a:solidFill>
                  <a:srgbClr val="002060"/>
                </a:solidFill>
                <a:latin typeface="Bell MT" pitchFamily="18" charset="0"/>
              </a:rPr>
              <a:t>Special feature of FLD</a:t>
            </a:r>
          </a:p>
          <a:p>
            <a:r>
              <a:rPr lang="en-US" sz="2400" b="1" dirty="0">
                <a:solidFill>
                  <a:srgbClr val="FF0000"/>
                </a:solidFill>
                <a:latin typeface="Bell MT" pitchFamily="18" charset="0"/>
              </a:rPr>
              <a:t>Impact created so far in Indian cotton scenario</a:t>
            </a:r>
          </a:p>
          <a:p>
            <a:r>
              <a:rPr lang="en-US" sz="2400" b="1" dirty="0">
                <a:solidFill>
                  <a:srgbClr val="FFC000"/>
                </a:solidFill>
                <a:latin typeface="Bell MT" pitchFamily="18" charset="0"/>
              </a:rPr>
              <a:t>Challenges faced</a:t>
            </a:r>
          </a:p>
          <a:p>
            <a:r>
              <a:rPr lang="en-US" sz="2400" b="1" dirty="0">
                <a:solidFill>
                  <a:srgbClr val="002060"/>
                </a:solidFill>
                <a:latin typeface="Bell MT" pitchFamily="18" charset="0"/>
              </a:rPr>
              <a:t>Future prospects</a:t>
            </a:r>
          </a:p>
          <a:p>
            <a:r>
              <a:rPr lang="en-US" sz="2400" b="1" dirty="0">
                <a:solidFill>
                  <a:srgbClr val="003300"/>
                </a:solidFill>
                <a:latin typeface="Bell MT" pitchFamily="18" charset="0"/>
              </a:rPr>
              <a:t>Concluding Suggestions for African countries</a:t>
            </a:r>
          </a:p>
          <a:p>
            <a:endParaRPr lang="en-US" sz="2400" dirty="0">
              <a:latin typeface="Bell MT" pitchFamily="18" charset="0"/>
            </a:endParaRPr>
          </a:p>
          <a:p>
            <a:endParaRPr lang="en-US" sz="2400" dirty="0">
              <a:latin typeface="Bell MT" pitchFamily="18" charset="0"/>
            </a:endParaRPr>
          </a:p>
          <a:p>
            <a:endParaRPr lang="en-US" dirty="0"/>
          </a:p>
        </p:txBody>
      </p:sp>
      <p:pic>
        <p:nvPicPr>
          <p:cNvPr id="20484" name="Picture 4" descr="Image result for content image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025390" y="0"/>
            <a:ext cx="4118610" cy="1468647"/>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rgbClr val="FFFF00"/>
          </a:solidFill>
        </p:spPr>
        <p:txBody>
          <a:bodyPr>
            <a:normAutofit fontScale="90000"/>
          </a:bodyPr>
          <a:lstStyle/>
          <a:p>
            <a:br>
              <a:rPr lang="en-US" sz="2200" dirty="0">
                <a:latin typeface="Bell MT" pitchFamily="18" charset="0"/>
              </a:rPr>
            </a:br>
            <a:br>
              <a:rPr lang="en-US" sz="2200" dirty="0">
                <a:latin typeface="Bell MT" pitchFamily="18" charset="0"/>
              </a:rPr>
            </a:br>
            <a:r>
              <a:rPr lang="en-US" sz="2000" b="1" dirty="0"/>
              <a:t> </a:t>
            </a:r>
            <a:r>
              <a:rPr lang="en-US" sz="2000" b="1" dirty="0">
                <a:solidFill>
                  <a:srgbClr val="FF0000"/>
                </a:solidFill>
                <a:latin typeface="Algerian" pitchFamily="82" charset="0"/>
              </a:rPr>
              <a:t>Other Suggestions to enhance the cotton production in Africa</a:t>
            </a:r>
            <a:br>
              <a:rPr lang="en-US" sz="2000" dirty="0"/>
            </a:br>
            <a:r>
              <a:rPr lang="en-US" sz="2200" b="1" dirty="0">
                <a:solidFill>
                  <a:srgbClr val="006600"/>
                </a:solidFill>
                <a:latin typeface="Algerian" pitchFamily="82" charset="0"/>
              </a:rPr>
              <a:t>Seven Sayings to enhance the cotton production and value of byproducts in Africa </a:t>
            </a:r>
            <a:br>
              <a:rPr lang="en-US" b="1" dirty="0">
                <a:latin typeface="Algerian" pitchFamily="82" charset="0"/>
              </a:rPr>
            </a:br>
            <a:endParaRPr lang="en-US" b="1" dirty="0">
              <a:latin typeface="Algerian" pitchFamily="82" charset="0"/>
            </a:endParaRPr>
          </a:p>
        </p:txBody>
      </p:sp>
      <p:sp>
        <p:nvSpPr>
          <p:cNvPr id="3" name="Content Placeholder 2"/>
          <p:cNvSpPr>
            <a:spLocks noGrp="1"/>
          </p:cNvSpPr>
          <p:nvPr>
            <p:ph idx="1"/>
          </p:nvPr>
        </p:nvSpPr>
        <p:spPr>
          <a:xfrm>
            <a:off x="228600" y="1524000"/>
            <a:ext cx="8763000" cy="5334000"/>
          </a:xfrm>
        </p:spPr>
        <p:txBody>
          <a:bodyPr>
            <a:normAutofit fontScale="92500" lnSpcReduction="10000"/>
          </a:bodyPr>
          <a:lstStyle/>
          <a:p>
            <a:pPr lvl="0" algn="just"/>
            <a:r>
              <a:rPr lang="en-US" sz="1800" b="1" dirty="0">
                <a:solidFill>
                  <a:srgbClr val="FF0000"/>
                </a:solidFill>
                <a:latin typeface="Bell MT" pitchFamily="18" charset="0"/>
              </a:rPr>
              <a:t>Diagnose constraints in cotton cultivation </a:t>
            </a:r>
            <a:r>
              <a:rPr lang="en-US" sz="1800" b="1" dirty="0">
                <a:solidFill>
                  <a:srgbClr val="002060"/>
                </a:solidFill>
                <a:latin typeface="Bell MT" pitchFamily="18" charset="0"/>
              </a:rPr>
              <a:t>and need of cotton stakeholders using world renowned data / information collection tools at micro and macro levels in Africa.</a:t>
            </a:r>
          </a:p>
          <a:p>
            <a:pPr lvl="0" algn="just"/>
            <a:r>
              <a:rPr lang="en-US" sz="1800" b="1" dirty="0">
                <a:solidFill>
                  <a:srgbClr val="FF0000"/>
                </a:solidFill>
                <a:latin typeface="Bell MT" pitchFamily="18" charset="0"/>
              </a:rPr>
              <a:t>Devise a nationwide mission mode approach </a:t>
            </a:r>
            <a:r>
              <a:rPr lang="en-US" sz="1800" b="1" dirty="0">
                <a:solidFill>
                  <a:srgbClr val="002060"/>
                </a:solidFill>
                <a:latin typeface="Bell MT" pitchFamily="18" charset="0"/>
              </a:rPr>
              <a:t>– “African Cotton Mission” with technological, extension, capacity building, policy and regulatory interventions to solve the constraints and meet out the need in production of cotton and value addition of its byproducts </a:t>
            </a:r>
          </a:p>
          <a:p>
            <a:pPr lvl="0" algn="just"/>
            <a:r>
              <a:rPr lang="en-US" sz="1800" b="1" dirty="0">
                <a:solidFill>
                  <a:srgbClr val="FF0000"/>
                </a:solidFill>
                <a:latin typeface="Bell MT" pitchFamily="18" charset="0"/>
              </a:rPr>
              <a:t>Develop the Best Integrated Crop Management Package of Practice</a:t>
            </a:r>
            <a:r>
              <a:rPr lang="en-US" sz="1800" b="1" dirty="0">
                <a:solidFill>
                  <a:srgbClr val="002060"/>
                </a:solidFill>
                <a:latin typeface="Bell MT" pitchFamily="18" charset="0"/>
              </a:rPr>
              <a:t> for African cotton with good technological interventions considering the global best cultivation practices in cotton</a:t>
            </a:r>
          </a:p>
          <a:p>
            <a:pPr lvl="0" algn="just"/>
            <a:r>
              <a:rPr lang="en-US" sz="1800" b="1" dirty="0">
                <a:solidFill>
                  <a:srgbClr val="FF0000"/>
                </a:solidFill>
                <a:latin typeface="Bell MT" pitchFamily="18" charset="0"/>
              </a:rPr>
              <a:t>Disseminate the developed Best Integrated Crop Management Practice </a:t>
            </a:r>
            <a:r>
              <a:rPr lang="en-US" sz="1800" b="1" dirty="0">
                <a:solidFill>
                  <a:srgbClr val="002060"/>
                </a:solidFill>
                <a:latin typeface="Bell MT" pitchFamily="18" charset="0"/>
              </a:rPr>
              <a:t>in farmers’ fields combined with conventional and contemporary good extension practices reflecting on the global best extension practices in cotton</a:t>
            </a:r>
          </a:p>
          <a:p>
            <a:pPr lvl="0" algn="just"/>
            <a:r>
              <a:rPr lang="en-US" sz="1800" b="1" dirty="0">
                <a:solidFill>
                  <a:srgbClr val="FF0000"/>
                </a:solidFill>
                <a:latin typeface="Bell MT" pitchFamily="18" charset="0"/>
              </a:rPr>
              <a:t>Drive a country wide massive capacity building program </a:t>
            </a:r>
            <a:r>
              <a:rPr lang="en-US" sz="1800" b="1" dirty="0">
                <a:solidFill>
                  <a:srgbClr val="002060"/>
                </a:solidFill>
                <a:latin typeface="Bell MT" pitchFamily="18" charset="0"/>
              </a:rPr>
              <a:t>at all levels from top policy makers to Para extension workers at field level including foreign visits and local field visits.</a:t>
            </a:r>
          </a:p>
          <a:p>
            <a:pPr lvl="0" algn="just"/>
            <a:r>
              <a:rPr lang="en-US" sz="1800" b="1" dirty="0">
                <a:solidFill>
                  <a:srgbClr val="FF0000"/>
                </a:solidFill>
                <a:latin typeface="Bell MT" pitchFamily="18" charset="0"/>
              </a:rPr>
              <a:t>Decide supportive policies to include farm women and attract rural youth </a:t>
            </a:r>
            <a:r>
              <a:rPr lang="en-US" sz="1800" b="1" dirty="0">
                <a:solidFill>
                  <a:srgbClr val="002060"/>
                </a:solidFill>
                <a:latin typeface="Bell MT" pitchFamily="18" charset="0"/>
              </a:rPr>
              <a:t>in cotton cultivation and value addition of cotton by products including smart credit, micro financing and price policies.</a:t>
            </a:r>
          </a:p>
          <a:p>
            <a:pPr lvl="0" algn="just"/>
            <a:r>
              <a:rPr lang="en-US" sz="1800" b="1" dirty="0">
                <a:solidFill>
                  <a:srgbClr val="FF0000"/>
                </a:solidFill>
                <a:latin typeface="Bell MT" pitchFamily="18" charset="0"/>
              </a:rPr>
              <a:t>Determine to double the cotton yield</a:t>
            </a:r>
            <a:r>
              <a:rPr lang="en-US" sz="1800" b="1" dirty="0">
                <a:solidFill>
                  <a:srgbClr val="002060"/>
                </a:solidFill>
                <a:latin typeface="Bell MT" pitchFamily="18" charset="0"/>
              </a:rPr>
              <a:t> and triple the cotton farmers’ income by overcoming all impending obstacles while executing the mission </a:t>
            </a:r>
            <a:r>
              <a:rPr lang="en-US" sz="1800" b="1" dirty="0">
                <a:solidFill>
                  <a:srgbClr val="FF0000"/>
                </a:solidFill>
                <a:latin typeface="Bell MT" pitchFamily="18" charset="0"/>
              </a:rPr>
              <a:t>with right regulatory interventions</a:t>
            </a:r>
            <a:r>
              <a:rPr lang="en-US" sz="1800" b="1" dirty="0">
                <a:solidFill>
                  <a:srgbClr val="002060"/>
                </a:solidFill>
                <a:latin typeface="Bell MT" pitchFamily="18" charset="0"/>
              </a:rPr>
              <a:t>.</a:t>
            </a:r>
          </a:p>
          <a:p>
            <a:endParaRPr 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a:solidFill>
            <a:srgbClr val="FFFF00"/>
          </a:solidFill>
        </p:spPr>
        <p:txBody>
          <a:bodyPr>
            <a:normAutofit fontScale="90000"/>
          </a:bodyPr>
          <a:lstStyle/>
          <a:p>
            <a:br>
              <a:rPr lang="en-US" b="1" dirty="0">
                <a:latin typeface="Andalus" panose="02020603050405020304" pitchFamily="18" charset="-78"/>
                <a:cs typeface="Andalus" panose="02020603050405020304" pitchFamily="18" charset="-78"/>
              </a:rPr>
            </a:br>
            <a:r>
              <a:rPr lang="en-US" sz="4000" b="1" dirty="0">
                <a:solidFill>
                  <a:srgbClr val="003300"/>
                </a:solidFill>
                <a:latin typeface="Algerian" pitchFamily="82" charset="0"/>
                <a:cs typeface="Andalus" panose="02020603050405020304" pitchFamily="18" charset="-78"/>
              </a:rPr>
              <a:t>Acknowledgment </a:t>
            </a:r>
            <a:br>
              <a:rPr lang="en-US" sz="4000" b="1" dirty="0">
                <a:solidFill>
                  <a:srgbClr val="003300"/>
                </a:solidFill>
                <a:latin typeface="Algerian" pitchFamily="82" charset="0"/>
                <a:cs typeface="Andalus" panose="02020603050405020304" pitchFamily="18" charset="-78"/>
              </a:rPr>
            </a:br>
            <a:endParaRPr lang="en-US" sz="4000" b="1" dirty="0">
              <a:solidFill>
                <a:srgbClr val="003300"/>
              </a:solidFill>
              <a:latin typeface="Algerian" pitchFamily="82" charset="0"/>
              <a:cs typeface="Andalus" panose="02020603050405020304" pitchFamily="18" charset="-78"/>
            </a:endParaRPr>
          </a:p>
        </p:txBody>
      </p:sp>
      <p:pic>
        <p:nvPicPr>
          <p:cNvPr id="14339" name="Picture 3"/>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2057400"/>
            <a:ext cx="2362200"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276600" y="1295400"/>
            <a:ext cx="5638800" cy="4278094"/>
          </a:xfrm>
          <a:prstGeom prst="rect">
            <a:avLst/>
          </a:prstGeom>
        </p:spPr>
        <p:txBody>
          <a:bodyPr wrap="square">
            <a:spAutoFit/>
          </a:bodyPr>
          <a:lstStyle/>
          <a:p>
            <a:pPr>
              <a:buNone/>
            </a:pPr>
            <a:r>
              <a:rPr lang="en-US" sz="2000" b="1" dirty="0">
                <a:solidFill>
                  <a:srgbClr val="FF0000"/>
                </a:solidFill>
                <a:latin typeface="Bell MT" pitchFamily="18" charset="0"/>
                <a:cs typeface="Andalus" pitchFamily="18" charset="-78"/>
              </a:rPr>
              <a:t>Our Sincere thanks to</a:t>
            </a:r>
          </a:p>
          <a:p>
            <a:pPr marL="514350" indent="-514350">
              <a:buFont typeface="+mj-lt"/>
              <a:buAutoNum type="arabicPeriod"/>
            </a:pPr>
            <a:r>
              <a:rPr lang="en-US" b="1" dirty="0">
                <a:solidFill>
                  <a:srgbClr val="002060"/>
                </a:solidFill>
                <a:latin typeface="Bell MT" pitchFamily="18" charset="0"/>
                <a:cs typeface="Andalus" pitchFamily="18" charset="-78"/>
              </a:rPr>
              <a:t>Dr. Kai Hughes, Executive Director, ICAC and </a:t>
            </a:r>
          </a:p>
          <a:p>
            <a:pPr marL="514350" indent="-514350">
              <a:buNone/>
            </a:pPr>
            <a:r>
              <a:rPr lang="en-US" b="1" dirty="0">
                <a:solidFill>
                  <a:srgbClr val="002060"/>
                </a:solidFill>
                <a:latin typeface="Bell MT" pitchFamily="18" charset="0"/>
                <a:cs typeface="Andalus" pitchFamily="18" charset="-78"/>
              </a:rPr>
              <a:t>	Dr. K. R. Kranthi, Head Technical Section, ICAC</a:t>
            </a:r>
          </a:p>
          <a:p>
            <a:pPr marL="514350" indent="-514350">
              <a:buNone/>
            </a:pPr>
            <a:endParaRPr lang="en-US" b="1" dirty="0">
              <a:solidFill>
                <a:srgbClr val="002060"/>
              </a:solidFill>
              <a:latin typeface="Bell MT" pitchFamily="18" charset="0"/>
              <a:cs typeface="Andalus" pitchFamily="18" charset="-78"/>
            </a:endParaRPr>
          </a:p>
          <a:p>
            <a:pPr marL="514350" indent="-514350">
              <a:buAutoNum type="arabicPeriod" startAt="2"/>
            </a:pPr>
            <a:r>
              <a:rPr lang="en-US" b="1" dirty="0">
                <a:solidFill>
                  <a:srgbClr val="002060"/>
                </a:solidFill>
                <a:latin typeface="Bell MT" pitchFamily="18" charset="0"/>
                <a:cs typeface="Andalus" pitchFamily="18" charset="-78"/>
              </a:rPr>
              <a:t>The Organizing committee of 14</a:t>
            </a:r>
            <a:r>
              <a:rPr lang="en-US" b="1" baseline="30000" dirty="0">
                <a:solidFill>
                  <a:srgbClr val="002060"/>
                </a:solidFill>
                <a:latin typeface="Bell MT" pitchFamily="18" charset="0"/>
                <a:cs typeface="Andalus" pitchFamily="18" charset="-78"/>
              </a:rPr>
              <a:t>th</a:t>
            </a:r>
            <a:r>
              <a:rPr lang="en-US" b="1" dirty="0">
                <a:solidFill>
                  <a:srgbClr val="002060"/>
                </a:solidFill>
                <a:latin typeface="Bell MT" pitchFamily="18" charset="0"/>
                <a:cs typeface="Andalus" pitchFamily="18" charset="-78"/>
              </a:rPr>
              <a:t> SEACF Meeting Dr. Lawrence Malinga and LOC</a:t>
            </a:r>
          </a:p>
          <a:p>
            <a:pPr marL="514350" indent="-514350">
              <a:buAutoNum type="arabicPeriod" startAt="2"/>
            </a:pPr>
            <a:endParaRPr lang="en-US" b="1" dirty="0">
              <a:solidFill>
                <a:srgbClr val="002060"/>
              </a:solidFill>
              <a:latin typeface="Bell MT" pitchFamily="18" charset="0"/>
              <a:cs typeface="Andalus" pitchFamily="18" charset="-78"/>
            </a:endParaRPr>
          </a:p>
          <a:p>
            <a:pPr marL="514350" indent="-514350">
              <a:buAutoNum type="arabicPeriod" startAt="2"/>
            </a:pPr>
            <a:r>
              <a:rPr lang="en-US" b="1" dirty="0">
                <a:solidFill>
                  <a:srgbClr val="002060"/>
                </a:solidFill>
                <a:latin typeface="Bell MT" pitchFamily="18" charset="0"/>
                <a:cs typeface="Andalus" pitchFamily="18" charset="-78"/>
              </a:rPr>
              <a:t>The ICAR and the Director, ICAR-CICR, Nagpur</a:t>
            </a:r>
          </a:p>
          <a:p>
            <a:pPr marL="514350" indent="-514350"/>
            <a:endParaRPr lang="en-US" b="1" dirty="0">
              <a:solidFill>
                <a:srgbClr val="002060"/>
              </a:solidFill>
              <a:latin typeface="Bell MT" pitchFamily="18" charset="0"/>
              <a:cs typeface="Andalus" pitchFamily="18" charset="-78"/>
            </a:endParaRPr>
          </a:p>
          <a:p>
            <a:pPr marL="514350" indent="-514350">
              <a:buAutoNum type="arabicPeriod" startAt="4"/>
            </a:pPr>
            <a:r>
              <a:rPr lang="en-US" b="1" dirty="0">
                <a:solidFill>
                  <a:srgbClr val="002060"/>
                </a:solidFill>
                <a:latin typeface="Bell MT" pitchFamily="18" charset="0"/>
                <a:cs typeface="Andalus" pitchFamily="18" charset="-78"/>
              </a:rPr>
              <a:t>The Project Coordinator and Head, ICAR-CICR, Coimbatore</a:t>
            </a:r>
          </a:p>
          <a:p>
            <a:pPr marL="514350" indent="-514350">
              <a:buAutoNum type="arabicPeriod" startAt="4"/>
            </a:pPr>
            <a:endParaRPr lang="en-US" b="1" dirty="0">
              <a:solidFill>
                <a:srgbClr val="002060"/>
              </a:solidFill>
              <a:latin typeface="Bell MT" pitchFamily="18" charset="0"/>
              <a:cs typeface="Andalus" pitchFamily="18" charset="-78"/>
            </a:endParaRPr>
          </a:p>
          <a:p>
            <a:pPr marL="514350" indent="-514350">
              <a:buAutoNum type="arabicPeriod" startAt="4"/>
            </a:pPr>
            <a:r>
              <a:rPr lang="en-US" b="1" dirty="0">
                <a:solidFill>
                  <a:srgbClr val="002060"/>
                </a:solidFill>
                <a:latin typeface="Bell MT" pitchFamily="18" charset="0"/>
                <a:cs typeface="Andalus" pitchFamily="18" charset="-78"/>
              </a:rPr>
              <a:t>The participating FLD centers and cooperating  FLD farmers</a:t>
            </a:r>
          </a:p>
          <a:p>
            <a:pPr marL="514350" indent="-514350">
              <a:buAutoNum type="arabicPeriod" startAt="2"/>
            </a:pPr>
            <a:endParaRPr lang="en-US" b="1" dirty="0">
              <a:solidFill>
                <a:srgbClr val="002060"/>
              </a:solidFill>
              <a:latin typeface="Bell MT" pitchFamily="18" charset="0"/>
              <a:cs typeface="Andalus" pitchFamily="18" charset="-7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33400" y="152401"/>
            <a:ext cx="8382000" cy="2246769"/>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lIns="91440" tIns="45720" rIns="91440" bIns="45720">
            <a:spAutoFit/>
          </a:bodyPr>
          <a:lstStyle/>
          <a:p>
            <a:pPr algn="ctr"/>
            <a:r>
              <a:rPr lang="en-US" sz="3600" b="1" i="1" dirty="0">
                <a:solidFill>
                  <a:srgbClr val="003300"/>
                </a:solidFill>
                <a:latin typeface="Bell MT" pitchFamily="18" charset="0"/>
              </a:rPr>
              <a:t>Learning expands great souls</a:t>
            </a:r>
          </a:p>
          <a:p>
            <a:pPr algn="ctr"/>
            <a:r>
              <a:rPr lang="en-US" sz="2000" b="1" dirty="0">
                <a:solidFill>
                  <a:srgbClr val="002060"/>
                </a:solidFill>
                <a:latin typeface="Bell MT" pitchFamily="18" charset="0"/>
              </a:rPr>
              <a:t> – Namibian Proverb</a:t>
            </a:r>
          </a:p>
          <a:p>
            <a:pPr algn="ctr"/>
            <a:r>
              <a:rPr lang="en-US" sz="2800"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latin typeface="Book Antiqua" pitchFamily="18" charset="0"/>
              </a:rPr>
              <a:t>………..let us demonstrate the novel Cotton technologies until we bring satisfying smile in the faces of every African cotton grower ………..</a:t>
            </a:r>
          </a:p>
        </p:txBody>
      </p:sp>
      <p:sp>
        <p:nvSpPr>
          <p:cNvPr id="1028" name="AutoShape 4" descr="Image result for an Indian farmer with full of smi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Image result for an Indian farmer with full of smi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9938" name="Picture 2" descr="Image result for Africancotton growers"/>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590800" y="3048000"/>
            <a:ext cx="3784600" cy="3067050"/>
          </a:xfrm>
          <a:prstGeom prst="rect">
            <a:avLst/>
          </a:prstGeom>
          <a:noFill/>
        </p:spPr>
      </p:pic>
      <p:sp>
        <p:nvSpPr>
          <p:cNvPr id="9" name="Rectangle 8"/>
          <p:cNvSpPr/>
          <p:nvPr/>
        </p:nvSpPr>
        <p:spPr>
          <a:xfrm>
            <a:off x="0" y="6248400"/>
            <a:ext cx="8305800" cy="246221"/>
          </a:xfrm>
          <a:prstGeom prst="rect">
            <a:avLst/>
          </a:prstGeom>
        </p:spPr>
        <p:txBody>
          <a:bodyPr wrap="square">
            <a:spAutoFit/>
          </a:bodyPr>
          <a:lstStyle/>
          <a:p>
            <a:pPr algn="ctr"/>
            <a:r>
              <a:rPr lang="en-US" sz="1000" dirty="0">
                <a:solidFill>
                  <a:srgbClr val="002060"/>
                </a:solidFill>
                <a:latin typeface="Bell MT" pitchFamily="18" charset="0"/>
              </a:rPr>
              <a:t>Photo source: https://inhabitat.com/ecouterre/u-s-eu-cotton-subsidies-cost-africa-250-million-a-year-says-new-report</a:t>
            </a:r>
            <a:r>
              <a:rPr lang="en-US" sz="1000" dirty="0">
                <a:latin typeface="Bell MT" pitchFamily="18" charset="0"/>
              </a:rPr>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2" descr="Image result for good thank you slide"/>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09600" y="228600"/>
            <a:ext cx="7391400" cy="3810000"/>
          </a:xfrm>
        </p:spPr>
        <p:txBody>
          <a:bodyPr>
            <a:normAutofit fontScale="70000" lnSpcReduction="20000"/>
          </a:bodyPr>
          <a:lstStyle/>
          <a:p>
            <a:pPr algn="ctr">
              <a:buNone/>
            </a:pPr>
            <a:endParaRPr lang="en-US" b="1" dirty="0">
              <a:solidFill>
                <a:srgbClr val="002060"/>
              </a:solidFill>
              <a:latin typeface="Andalus" pitchFamily="18" charset="-78"/>
              <a:cs typeface="Andalus" pitchFamily="18" charset="-78"/>
            </a:endParaRPr>
          </a:p>
          <a:p>
            <a:pPr algn="ctr">
              <a:buNone/>
            </a:pPr>
            <a:r>
              <a:rPr lang="en-US" sz="3600" b="1" dirty="0">
                <a:solidFill>
                  <a:srgbClr val="002060"/>
                </a:solidFill>
                <a:latin typeface="AR JULIAN" pitchFamily="2" charset="0"/>
                <a:cs typeface="Andalus" pitchFamily="18" charset="-78"/>
              </a:rPr>
              <a:t>"What a man hears, he may doubt; </a:t>
            </a:r>
          </a:p>
          <a:p>
            <a:pPr algn="ctr">
              <a:buNone/>
            </a:pPr>
            <a:r>
              <a:rPr lang="en-US" sz="3600" b="1" dirty="0">
                <a:solidFill>
                  <a:srgbClr val="002060"/>
                </a:solidFill>
                <a:latin typeface="AR JULIAN" pitchFamily="2" charset="0"/>
                <a:cs typeface="Andalus" pitchFamily="18" charset="-78"/>
              </a:rPr>
              <a:t>what he sees, he may also doubt; </a:t>
            </a:r>
          </a:p>
          <a:p>
            <a:pPr algn="ctr">
              <a:buNone/>
            </a:pPr>
            <a:r>
              <a:rPr lang="en-US" sz="3600" b="1" dirty="0">
                <a:solidFill>
                  <a:srgbClr val="002060"/>
                </a:solidFill>
                <a:latin typeface="AR JULIAN" pitchFamily="2" charset="0"/>
                <a:cs typeface="Andalus" pitchFamily="18" charset="-78"/>
              </a:rPr>
              <a:t>but what he does,  he cannot doubt" </a:t>
            </a:r>
          </a:p>
          <a:p>
            <a:pPr algn="ctr">
              <a:buNone/>
            </a:pPr>
            <a:endParaRPr lang="en-US" sz="2800" b="1" dirty="0">
              <a:solidFill>
                <a:srgbClr val="002060"/>
              </a:solidFill>
              <a:latin typeface="Bell MT" pitchFamily="18" charset="0"/>
              <a:cs typeface="Andalus" pitchFamily="18" charset="-78"/>
            </a:endParaRPr>
          </a:p>
          <a:p>
            <a:pPr algn="r">
              <a:buFontTx/>
              <a:buChar char="-"/>
            </a:pPr>
            <a:r>
              <a:rPr lang="en-US" sz="2800" b="1" dirty="0">
                <a:solidFill>
                  <a:srgbClr val="C00000"/>
                </a:solidFill>
                <a:latin typeface="Bell MT" pitchFamily="18" charset="0"/>
                <a:cs typeface="Andalus" pitchFamily="18" charset="-78"/>
              </a:rPr>
              <a:t>Seaman A. Knapp (1903)</a:t>
            </a:r>
          </a:p>
          <a:p>
            <a:pPr algn="r">
              <a:buNone/>
            </a:pPr>
            <a:r>
              <a:rPr lang="en-US" sz="2800" b="1" dirty="0">
                <a:solidFill>
                  <a:srgbClr val="006600"/>
                </a:solidFill>
                <a:latin typeface="Bell MT" pitchFamily="18" charset="0"/>
                <a:cs typeface="Andalus" pitchFamily="18" charset="-78"/>
              </a:rPr>
              <a:t>Agriculture Extension Pioneer </a:t>
            </a:r>
          </a:p>
          <a:p>
            <a:pPr algn="r">
              <a:buNone/>
            </a:pPr>
            <a:r>
              <a:rPr lang="en-US" sz="2800" b="1" dirty="0">
                <a:solidFill>
                  <a:srgbClr val="006600"/>
                </a:solidFill>
                <a:latin typeface="Bell MT" pitchFamily="18" charset="0"/>
                <a:cs typeface="Andalus" pitchFamily="18" charset="-78"/>
              </a:rPr>
              <a:t>who first recognized the need for demonstrations</a:t>
            </a:r>
          </a:p>
          <a:p>
            <a:pPr algn="r">
              <a:buFontTx/>
              <a:buChar char="-"/>
            </a:pPr>
            <a:endParaRPr lang="en-US" sz="2800" b="1" dirty="0">
              <a:solidFill>
                <a:srgbClr val="C00000"/>
              </a:solidFill>
              <a:latin typeface="Bell MT" pitchFamily="18" charset="0"/>
              <a:cs typeface="Andalus" pitchFamily="18" charset="-78"/>
            </a:endParaRPr>
          </a:p>
          <a:p>
            <a:pPr algn="ctr">
              <a:buNone/>
            </a:pPr>
            <a:endParaRPr lang="en-US" sz="2400" b="1" dirty="0">
              <a:solidFill>
                <a:srgbClr val="C00000"/>
              </a:solidFill>
              <a:latin typeface="Andalus" pitchFamily="18" charset="-78"/>
              <a:cs typeface="Andalus" pitchFamily="18" charset="-78"/>
            </a:endParaRPr>
          </a:p>
          <a:p>
            <a:pPr algn="ctr">
              <a:spcBef>
                <a:spcPts val="0"/>
              </a:spcBef>
              <a:buNone/>
            </a:pPr>
            <a:r>
              <a:rPr lang="en-US" sz="2400" b="1" dirty="0">
                <a:solidFill>
                  <a:srgbClr val="006600"/>
                </a:solidFill>
                <a:latin typeface="Andalus" pitchFamily="18" charset="-78"/>
                <a:cs typeface="Andalus" pitchFamily="18" charset="-78"/>
              </a:rPr>
              <a:t> </a:t>
            </a:r>
            <a:endParaRPr lang="en-US" dirty="0">
              <a:solidFill>
                <a:srgbClr val="C00000"/>
              </a:solidFill>
              <a:latin typeface="Andalus" pitchFamily="18" charset="-78"/>
              <a:cs typeface="Andalus" pitchFamily="18" charset="-78"/>
            </a:endParaRPr>
          </a:p>
        </p:txBody>
      </p:sp>
      <p:pic>
        <p:nvPicPr>
          <p:cNvPr id="25602" name="Picture 2" descr="http://www.public.iastate.edu/%7Eisu150/history/images/Knapp.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429000" y="3429000"/>
            <a:ext cx="2133600" cy="2330704"/>
          </a:xfrm>
          <a:prstGeom prst="rect">
            <a:avLst/>
          </a:prstGeom>
          <a:noFill/>
          <a:ln w="57150">
            <a:solidFill>
              <a:srgbClr val="C00000"/>
            </a:solidFill>
          </a:ln>
        </p:spPr>
      </p:pic>
      <p:sp>
        <p:nvSpPr>
          <p:cNvPr id="8" name="Rectangle 7"/>
          <p:cNvSpPr/>
          <p:nvPr/>
        </p:nvSpPr>
        <p:spPr>
          <a:xfrm>
            <a:off x="2133600" y="5867400"/>
            <a:ext cx="4572000" cy="261610"/>
          </a:xfrm>
          <a:prstGeom prst="rect">
            <a:avLst/>
          </a:prstGeom>
        </p:spPr>
        <p:txBody>
          <a:bodyPr>
            <a:spAutoFit/>
          </a:bodyPr>
          <a:lstStyle/>
          <a:p>
            <a:pPr algn="ctr"/>
            <a:r>
              <a:rPr lang="en-US" sz="1100" b="1" dirty="0">
                <a:latin typeface="Bell MT" pitchFamily="18" charset="0"/>
              </a:rPr>
              <a:t>Source : https://en.wikipedia.org/wiki/Seaman_A._Knapp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228600"/>
            <a:ext cx="5638800" cy="411162"/>
          </a:xfrm>
          <a:solidFill>
            <a:srgbClr val="FFFF00"/>
          </a:solidFill>
        </p:spPr>
        <p:txBody>
          <a:bodyPr>
            <a:normAutofit fontScale="90000"/>
          </a:bodyPr>
          <a:lstStyle/>
          <a:p>
            <a:r>
              <a:rPr lang="en-US" sz="3200" b="1" dirty="0">
                <a:solidFill>
                  <a:srgbClr val="003300"/>
                </a:solidFill>
                <a:latin typeface="AR JULIAN" pitchFamily="2" charset="0"/>
              </a:rPr>
              <a:t>Introduction</a:t>
            </a:r>
          </a:p>
        </p:txBody>
      </p:sp>
      <p:sp>
        <p:nvSpPr>
          <p:cNvPr id="3" name="Content Placeholder 2"/>
          <p:cNvSpPr>
            <a:spLocks noGrp="1"/>
          </p:cNvSpPr>
          <p:nvPr>
            <p:ph idx="1"/>
          </p:nvPr>
        </p:nvSpPr>
        <p:spPr>
          <a:xfrm>
            <a:off x="2514600" y="533400"/>
            <a:ext cx="6400800" cy="6324600"/>
          </a:xfrm>
        </p:spPr>
        <p:txBody>
          <a:bodyPr>
            <a:normAutofit fontScale="62500" lnSpcReduction="20000"/>
          </a:bodyPr>
          <a:lstStyle/>
          <a:p>
            <a:pPr algn="just">
              <a:buNone/>
            </a:pPr>
            <a:r>
              <a:rPr lang="en-US" sz="2400" dirty="0"/>
              <a:t>	</a:t>
            </a:r>
          </a:p>
          <a:p>
            <a:pPr algn="just">
              <a:buNone/>
            </a:pPr>
            <a:r>
              <a:rPr lang="en-US" sz="2600" dirty="0">
                <a:latin typeface="Bell MT" pitchFamily="18" charset="0"/>
              </a:rPr>
              <a:t>	</a:t>
            </a:r>
            <a:r>
              <a:rPr lang="en-US" sz="2900" b="1" dirty="0">
                <a:solidFill>
                  <a:srgbClr val="002060"/>
                </a:solidFill>
                <a:latin typeface="Bell MT" pitchFamily="18" charset="0"/>
              </a:rPr>
              <a:t>The </a:t>
            </a:r>
            <a:r>
              <a:rPr lang="en-US" sz="2900" b="1" dirty="0">
                <a:solidFill>
                  <a:srgbClr val="FF0000"/>
                </a:solidFill>
                <a:latin typeface="Bell MT" pitchFamily="18" charset="0"/>
              </a:rPr>
              <a:t>performance of cotton sector in India is quite impressive</a:t>
            </a:r>
            <a:r>
              <a:rPr lang="en-US" sz="2900" b="1" dirty="0">
                <a:solidFill>
                  <a:srgbClr val="002060"/>
                </a:solidFill>
                <a:latin typeface="Bell MT" pitchFamily="18" charset="0"/>
              </a:rPr>
              <a:t> in terms of its achievements in area and production over the years. </a:t>
            </a:r>
          </a:p>
          <a:p>
            <a:pPr algn="just">
              <a:buNone/>
            </a:pPr>
            <a:endParaRPr lang="en-US" sz="2900" b="1" dirty="0">
              <a:solidFill>
                <a:srgbClr val="002060"/>
              </a:solidFill>
              <a:latin typeface="Bell MT" pitchFamily="18" charset="0"/>
            </a:endParaRPr>
          </a:p>
          <a:p>
            <a:pPr algn="just">
              <a:buNone/>
            </a:pPr>
            <a:r>
              <a:rPr lang="en-US" sz="2900" b="1" dirty="0">
                <a:solidFill>
                  <a:srgbClr val="002060"/>
                </a:solidFill>
                <a:latin typeface="Bell MT" pitchFamily="18" charset="0"/>
              </a:rPr>
              <a:t>	</a:t>
            </a:r>
            <a:r>
              <a:rPr lang="en-US" sz="2900" b="1" dirty="0">
                <a:solidFill>
                  <a:srgbClr val="FF0000"/>
                </a:solidFill>
                <a:latin typeface="Bell MT" pitchFamily="18" charset="0"/>
              </a:rPr>
              <a:t>This is due to </a:t>
            </a:r>
            <a:r>
              <a:rPr lang="en-US" sz="2900" b="1" dirty="0">
                <a:solidFill>
                  <a:srgbClr val="002060"/>
                </a:solidFill>
                <a:latin typeface="Bell MT" pitchFamily="18" charset="0"/>
              </a:rPr>
              <a:t>introduction of promising genotypes, potential production and protection technologies, policies which are full of promise, </a:t>
            </a:r>
            <a:r>
              <a:rPr lang="en-US" sz="2900" b="1" dirty="0">
                <a:solidFill>
                  <a:srgbClr val="FF0000"/>
                </a:solidFill>
                <a:latin typeface="Bell MT" pitchFamily="18" charset="0"/>
              </a:rPr>
              <a:t>effective Transfer of Technology practices</a:t>
            </a:r>
            <a:r>
              <a:rPr lang="en-US" sz="2900" b="1" dirty="0">
                <a:solidFill>
                  <a:srgbClr val="002060"/>
                </a:solidFill>
                <a:latin typeface="Bell MT" pitchFamily="18" charset="0"/>
              </a:rPr>
              <a:t> and efficient toil of Indian cotton growers.  </a:t>
            </a:r>
          </a:p>
          <a:p>
            <a:pPr algn="just">
              <a:buNone/>
            </a:pPr>
            <a:endParaRPr lang="en-US" sz="2900" b="1" dirty="0">
              <a:solidFill>
                <a:srgbClr val="002060"/>
              </a:solidFill>
              <a:latin typeface="Bell MT" pitchFamily="18" charset="0"/>
            </a:endParaRPr>
          </a:p>
          <a:p>
            <a:pPr algn="just">
              <a:buNone/>
            </a:pPr>
            <a:r>
              <a:rPr lang="en-US" sz="2900" b="1" dirty="0">
                <a:solidFill>
                  <a:srgbClr val="002060"/>
                </a:solidFill>
                <a:latin typeface="Bell MT" pitchFamily="18" charset="0"/>
              </a:rPr>
              <a:t>	Among these, the </a:t>
            </a:r>
            <a:r>
              <a:rPr lang="en-US" sz="2900" b="1" dirty="0">
                <a:solidFill>
                  <a:srgbClr val="FF0000"/>
                </a:solidFill>
                <a:latin typeface="Bell MT" pitchFamily="18" charset="0"/>
              </a:rPr>
              <a:t>properly defined and streamlined technology dissemination arrangements </a:t>
            </a:r>
            <a:r>
              <a:rPr lang="en-US" sz="2900" b="1" dirty="0">
                <a:solidFill>
                  <a:srgbClr val="002060"/>
                </a:solidFill>
                <a:latin typeface="Bell MT" pitchFamily="18" charset="0"/>
              </a:rPr>
              <a:t>played a major role. </a:t>
            </a:r>
          </a:p>
          <a:p>
            <a:pPr algn="just">
              <a:buNone/>
            </a:pPr>
            <a:endParaRPr lang="en-US" sz="2900" b="1" dirty="0">
              <a:solidFill>
                <a:srgbClr val="002060"/>
              </a:solidFill>
              <a:latin typeface="Bell MT" pitchFamily="18" charset="0"/>
            </a:endParaRPr>
          </a:p>
          <a:p>
            <a:pPr algn="just">
              <a:buNone/>
            </a:pPr>
            <a:r>
              <a:rPr lang="en-US" sz="2900" b="1" dirty="0">
                <a:solidFill>
                  <a:srgbClr val="002060"/>
                </a:solidFill>
                <a:latin typeface="Bell MT" pitchFamily="18" charset="0"/>
              </a:rPr>
              <a:t>	Attempts on </a:t>
            </a:r>
            <a:r>
              <a:rPr lang="en-US" sz="2900" b="1" dirty="0">
                <a:solidFill>
                  <a:srgbClr val="FF0000"/>
                </a:solidFill>
                <a:latin typeface="Bell MT" pitchFamily="18" charset="0"/>
              </a:rPr>
              <a:t>farmer to farmer technology dissemination, empowerment and capacity building of farmers, gender mainstreaming, Public Private Partnership and promoting Information and Communication Technology</a:t>
            </a:r>
            <a:r>
              <a:rPr lang="en-US" sz="2900" b="1" dirty="0">
                <a:solidFill>
                  <a:srgbClr val="002060"/>
                </a:solidFill>
                <a:latin typeface="Bell MT" pitchFamily="18" charset="0"/>
              </a:rPr>
              <a:t> in technology transfer are those streamlined TOT activities behind the country’s success.</a:t>
            </a:r>
          </a:p>
          <a:p>
            <a:pPr algn="just">
              <a:buNone/>
            </a:pPr>
            <a:endParaRPr lang="en-US" sz="2900" b="1" dirty="0">
              <a:solidFill>
                <a:srgbClr val="002060"/>
              </a:solidFill>
              <a:latin typeface="Bell MT" pitchFamily="18" charset="0"/>
            </a:endParaRPr>
          </a:p>
          <a:p>
            <a:pPr algn="just">
              <a:buNone/>
            </a:pPr>
            <a:r>
              <a:rPr lang="en-US" sz="2900" b="1" dirty="0">
                <a:solidFill>
                  <a:srgbClr val="002060"/>
                </a:solidFill>
                <a:latin typeface="Bell MT" pitchFamily="18" charset="0"/>
              </a:rPr>
              <a:t>	Among them, </a:t>
            </a:r>
            <a:r>
              <a:rPr lang="en-US" sz="2900" b="1" dirty="0">
                <a:solidFill>
                  <a:srgbClr val="FF0000"/>
                </a:solidFill>
                <a:latin typeface="Bell MT" pitchFamily="18" charset="0"/>
              </a:rPr>
              <a:t>“Front Line Demonstrations in Cotton” is one of the longest running best farmer friendly TOT program </a:t>
            </a:r>
            <a:r>
              <a:rPr lang="en-US" sz="2900" b="1" dirty="0">
                <a:solidFill>
                  <a:srgbClr val="002060"/>
                </a:solidFill>
                <a:latin typeface="Bell MT" pitchFamily="18" charset="0"/>
              </a:rPr>
              <a:t>with great impact about which is this paper. </a:t>
            </a:r>
          </a:p>
          <a:p>
            <a:pPr algn="just">
              <a:buNone/>
            </a:pPr>
            <a:r>
              <a:rPr lang="en-US" sz="2900" b="1" dirty="0">
                <a:solidFill>
                  <a:srgbClr val="002060"/>
                </a:solidFill>
                <a:latin typeface="Bell MT" pitchFamily="18" charset="0"/>
              </a:rPr>
              <a:t>	</a:t>
            </a:r>
          </a:p>
        </p:txBody>
      </p:sp>
      <p:pic>
        <p:nvPicPr>
          <p:cNvPr id="17410" name="Picture 2" descr="Image result for cotton crop demonstration"/>
          <p:cNvPicPr>
            <a:picLocks noChangeAspect="1" noChangeArrowheads="1"/>
          </p:cNvPicPr>
          <p:nvPr/>
        </p:nvPicPr>
        <p:blipFill>
          <a:blip r:embed="rId2"/>
          <a:srcRect/>
          <a:stretch>
            <a:fillRect/>
          </a:stretch>
        </p:blipFill>
        <p:spPr bwMode="auto">
          <a:xfrm>
            <a:off x="0" y="0"/>
            <a:ext cx="22098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153400" cy="533400"/>
          </a:xfrm>
          <a:solidFill>
            <a:srgbClr val="FFFF00"/>
          </a:solidFill>
        </p:spPr>
        <p:txBody>
          <a:bodyPr>
            <a:normAutofit fontScale="90000"/>
          </a:bodyPr>
          <a:lstStyle/>
          <a:p>
            <a:br>
              <a:rPr lang="en-US" dirty="0">
                <a:latin typeface="Bell MT" pitchFamily="18" charset="0"/>
              </a:rPr>
            </a:br>
            <a:r>
              <a:rPr lang="en-US" sz="2700" b="1" dirty="0">
                <a:solidFill>
                  <a:srgbClr val="003300"/>
                </a:solidFill>
                <a:latin typeface="AR JULIAN" pitchFamily="2" charset="0"/>
              </a:rPr>
              <a:t>History of Demonstrations in Cotton</a:t>
            </a:r>
            <a:br>
              <a:rPr lang="en-US" dirty="0">
                <a:solidFill>
                  <a:srgbClr val="003300"/>
                </a:solidFill>
                <a:latin typeface="AR JULIAN" pitchFamily="2" charset="0"/>
              </a:rPr>
            </a:br>
            <a:endParaRPr lang="en-US" dirty="0">
              <a:solidFill>
                <a:srgbClr val="003300"/>
              </a:solidFill>
              <a:latin typeface="AR JULIAN" pitchFamily="2" charset="0"/>
            </a:endParaRPr>
          </a:p>
        </p:txBody>
      </p:sp>
      <p:sp>
        <p:nvSpPr>
          <p:cNvPr id="3" name="Content Placeholder 2"/>
          <p:cNvSpPr>
            <a:spLocks noGrp="1"/>
          </p:cNvSpPr>
          <p:nvPr>
            <p:ph idx="1"/>
          </p:nvPr>
        </p:nvSpPr>
        <p:spPr>
          <a:xfrm>
            <a:off x="228600" y="762000"/>
            <a:ext cx="5562600" cy="5943600"/>
          </a:xfrm>
        </p:spPr>
        <p:txBody>
          <a:bodyPr>
            <a:normAutofit fontScale="92500" lnSpcReduction="20000"/>
          </a:bodyPr>
          <a:lstStyle/>
          <a:p>
            <a:pPr algn="just"/>
            <a:r>
              <a:rPr lang="en-US" sz="2000" dirty="0">
                <a:solidFill>
                  <a:srgbClr val="002060"/>
                </a:solidFill>
                <a:latin typeface="Bell MT" pitchFamily="18" charset="0"/>
              </a:rPr>
              <a:t>“</a:t>
            </a:r>
            <a:r>
              <a:rPr lang="en-US" sz="2000" b="1" dirty="0">
                <a:solidFill>
                  <a:srgbClr val="FF0000"/>
                </a:solidFill>
                <a:latin typeface="Bell MT" pitchFamily="18" charset="0"/>
              </a:rPr>
              <a:t>Show me how?” is the mantra </a:t>
            </a:r>
            <a:r>
              <a:rPr lang="en-US" sz="2000" dirty="0">
                <a:solidFill>
                  <a:srgbClr val="002060"/>
                </a:solidFill>
                <a:latin typeface="Bell MT" pitchFamily="18" charset="0"/>
              </a:rPr>
              <a:t>for demonstration concept</a:t>
            </a:r>
          </a:p>
          <a:p>
            <a:pPr algn="just"/>
            <a:r>
              <a:rPr lang="en-US" sz="2000" dirty="0">
                <a:solidFill>
                  <a:srgbClr val="002060"/>
                </a:solidFill>
                <a:latin typeface="Bell MT" pitchFamily="18" charset="0"/>
              </a:rPr>
              <a:t>It </a:t>
            </a:r>
            <a:r>
              <a:rPr lang="en-US" sz="2000" b="1" dirty="0">
                <a:solidFill>
                  <a:srgbClr val="FF0000"/>
                </a:solidFill>
                <a:latin typeface="Bell MT" pitchFamily="18" charset="0"/>
              </a:rPr>
              <a:t>started during the birth of Cooperative Extension (1896-1905) </a:t>
            </a:r>
            <a:r>
              <a:rPr lang="en-US" sz="2000" dirty="0">
                <a:solidFill>
                  <a:srgbClr val="002060"/>
                </a:solidFill>
                <a:latin typeface="Bell MT" pitchFamily="18" charset="0"/>
              </a:rPr>
              <a:t>of Land Grant Commission of United States of America.  </a:t>
            </a:r>
          </a:p>
          <a:p>
            <a:pPr algn="just"/>
            <a:r>
              <a:rPr lang="en-US" sz="2000" dirty="0">
                <a:solidFill>
                  <a:srgbClr val="002060"/>
                </a:solidFill>
                <a:latin typeface="Bell MT" pitchFamily="18" charset="0"/>
              </a:rPr>
              <a:t>The Land Grant Commission </a:t>
            </a:r>
            <a:r>
              <a:rPr lang="en-US" sz="2000" b="1" dirty="0">
                <a:solidFill>
                  <a:srgbClr val="FF0000"/>
                </a:solidFill>
                <a:latin typeface="Bell MT" pitchFamily="18" charset="0"/>
              </a:rPr>
              <a:t>recognized the public’s right to know the activities carried out in the research stations and hence carefully documented the research output</a:t>
            </a:r>
            <a:r>
              <a:rPr lang="en-US" sz="2000" dirty="0">
                <a:solidFill>
                  <a:srgbClr val="002060"/>
                </a:solidFill>
                <a:latin typeface="Bell MT" pitchFamily="18" charset="0"/>
              </a:rPr>
              <a:t> and disseminated the information to farms, homes and ranches through extension programs. </a:t>
            </a:r>
          </a:p>
          <a:p>
            <a:pPr algn="just"/>
            <a:r>
              <a:rPr lang="en-US" sz="2000" dirty="0">
                <a:solidFill>
                  <a:srgbClr val="002060"/>
                </a:solidFill>
                <a:latin typeface="Bell MT" pitchFamily="18" charset="0"/>
              </a:rPr>
              <a:t>The </a:t>
            </a:r>
            <a:r>
              <a:rPr lang="en-US" sz="2000" b="1" dirty="0">
                <a:solidFill>
                  <a:srgbClr val="FF0000"/>
                </a:solidFill>
                <a:latin typeface="Bell MT" pitchFamily="18" charset="0"/>
              </a:rPr>
              <a:t>father of demonstration Seaman A. Knapp, the special agent with the United States Department of Agriculture, established the first demonstration farm in 1903 at Walter C. Porter farm, near Terrell, in Kaufman County, Texas</a:t>
            </a:r>
          </a:p>
          <a:p>
            <a:pPr algn="just"/>
            <a:r>
              <a:rPr lang="en-US" sz="2000" dirty="0">
                <a:solidFill>
                  <a:srgbClr val="002060"/>
                </a:solidFill>
                <a:latin typeface="Bell MT" pitchFamily="18" charset="0"/>
              </a:rPr>
              <a:t>It is surprising that </a:t>
            </a:r>
            <a:r>
              <a:rPr lang="en-US" sz="2000" b="1" dirty="0">
                <a:solidFill>
                  <a:srgbClr val="FF0000"/>
                </a:solidFill>
                <a:latin typeface="Bell MT" pitchFamily="18" charset="0"/>
              </a:rPr>
              <a:t>the first demonstration included multi crops viz., 25 acres of cotton</a:t>
            </a:r>
            <a:r>
              <a:rPr lang="en-US" sz="2000" b="1" dirty="0">
                <a:solidFill>
                  <a:srgbClr val="002060"/>
                </a:solidFill>
                <a:latin typeface="Bell MT" pitchFamily="18" charset="0"/>
              </a:rPr>
              <a:t>, </a:t>
            </a:r>
            <a:r>
              <a:rPr lang="en-US" sz="2000" dirty="0">
                <a:solidFill>
                  <a:srgbClr val="002060"/>
                </a:solidFill>
                <a:latin typeface="Bell MT" pitchFamily="18" charset="0"/>
              </a:rPr>
              <a:t>24 acres of corn, three acres of peas and sorghum, one acre of sweet potatoes and one acre of grain sorghum and </a:t>
            </a:r>
            <a:r>
              <a:rPr lang="en-US" sz="2000" dirty="0" err="1">
                <a:solidFill>
                  <a:srgbClr val="002060"/>
                </a:solidFill>
                <a:latin typeface="Bell MT" pitchFamily="18" charset="0"/>
              </a:rPr>
              <a:t>milo</a:t>
            </a:r>
            <a:r>
              <a:rPr lang="en-US" sz="2000" dirty="0">
                <a:solidFill>
                  <a:srgbClr val="002060"/>
                </a:solidFill>
                <a:latin typeface="Bell MT" pitchFamily="18" charset="0"/>
              </a:rPr>
              <a:t> maize. </a:t>
            </a:r>
          </a:p>
        </p:txBody>
      </p:sp>
      <p:pic>
        <p:nvPicPr>
          <p:cNvPr id="16386" name="Picture 2" descr="Image result for cotton demonstration by Seaman A Knapp"/>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6096000" y="838200"/>
            <a:ext cx="2895600" cy="5105400"/>
          </a:xfrm>
          <a:prstGeom prst="rect">
            <a:avLst/>
          </a:prstGeom>
          <a:noFill/>
        </p:spPr>
      </p:pic>
      <p:sp>
        <p:nvSpPr>
          <p:cNvPr id="5" name="Rectangle 4"/>
          <p:cNvSpPr/>
          <p:nvPr/>
        </p:nvSpPr>
        <p:spPr>
          <a:xfrm>
            <a:off x="5867400" y="6019800"/>
            <a:ext cx="3048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rgbClr val="C00000"/>
                </a:solidFill>
                <a:latin typeface="Times New Roman" pitchFamily="18" charset="0"/>
                <a:cs typeface="Times New Roman" pitchFamily="18" charset="0"/>
              </a:rPr>
              <a:t>Source: https:// www.fold3.com/page/641421058-seaman-asahel-knapp/stories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0" y="152400"/>
            <a:ext cx="6248400" cy="6705600"/>
          </a:xfrm>
        </p:spPr>
        <p:txBody>
          <a:bodyPr>
            <a:normAutofit fontScale="85000" lnSpcReduction="10000"/>
          </a:bodyPr>
          <a:lstStyle/>
          <a:p>
            <a:pPr algn="just"/>
            <a:r>
              <a:rPr lang="en-US" sz="2000" b="1" dirty="0">
                <a:solidFill>
                  <a:srgbClr val="002060"/>
                </a:solidFill>
                <a:latin typeface="Bell MT" pitchFamily="18" charset="0"/>
              </a:rPr>
              <a:t>In the first demonstration farm, </a:t>
            </a:r>
            <a:r>
              <a:rPr lang="en-US" sz="2000" b="1" dirty="0">
                <a:solidFill>
                  <a:srgbClr val="FF0000"/>
                </a:solidFill>
                <a:latin typeface="Bell MT" pitchFamily="18" charset="0"/>
              </a:rPr>
              <a:t>Walter C. Porter followed the Department of Agriculture’s recommendations</a:t>
            </a:r>
          </a:p>
          <a:p>
            <a:pPr algn="just"/>
            <a:endParaRPr lang="en-US" sz="2000" b="1" dirty="0">
              <a:solidFill>
                <a:srgbClr val="FF0000"/>
              </a:solidFill>
              <a:latin typeface="Bell MT" pitchFamily="18" charset="0"/>
            </a:endParaRPr>
          </a:p>
          <a:p>
            <a:pPr algn="just"/>
            <a:r>
              <a:rPr lang="en-US" sz="2000" b="1" dirty="0">
                <a:solidFill>
                  <a:srgbClr val="002060"/>
                </a:solidFill>
                <a:latin typeface="Bell MT" pitchFamily="18" charset="0"/>
              </a:rPr>
              <a:t>At the end of the year, </a:t>
            </a:r>
            <a:r>
              <a:rPr lang="en-US" sz="2000" b="1" dirty="0">
                <a:solidFill>
                  <a:srgbClr val="FF0000"/>
                </a:solidFill>
                <a:latin typeface="Bell MT" pitchFamily="18" charset="0"/>
              </a:rPr>
              <a:t>Porter estimated that his income was at least USD 700 more than his regular income and decided to continue to follow the recommendation of the Scientist Knapp </a:t>
            </a:r>
            <a:r>
              <a:rPr lang="en-US" sz="2000" b="1" dirty="0">
                <a:solidFill>
                  <a:srgbClr val="002060"/>
                </a:solidFill>
                <a:latin typeface="Bell MT" pitchFamily="18" charset="0"/>
              </a:rPr>
              <a:t>to manage his crops.</a:t>
            </a:r>
          </a:p>
          <a:p>
            <a:pPr algn="just"/>
            <a:endParaRPr lang="en-US" sz="2000" b="1" dirty="0">
              <a:solidFill>
                <a:srgbClr val="002060"/>
              </a:solidFill>
              <a:latin typeface="Bell MT" pitchFamily="18" charset="0"/>
            </a:endParaRPr>
          </a:p>
          <a:p>
            <a:pPr algn="just"/>
            <a:r>
              <a:rPr lang="en-US" sz="2000" b="1" dirty="0">
                <a:solidFill>
                  <a:srgbClr val="002060"/>
                </a:solidFill>
                <a:latin typeface="Bell MT" pitchFamily="18" charset="0"/>
              </a:rPr>
              <a:t>In later years, </a:t>
            </a:r>
            <a:r>
              <a:rPr lang="en-US" sz="2000" b="1" dirty="0">
                <a:solidFill>
                  <a:srgbClr val="FF0000"/>
                </a:solidFill>
                <a:latin typeface="Bell MT" pitchFamily="18" charset="0"/>
              </a:rPr>
              <a:t>the first demonstrator Porter facilitated the other farmers in the area to operate on a demonstration farm model </a:t>
            </a:r>
            <a:r>
              <a:rPr lang="en-US" sz="2000" b="1" dirty="0">
                <a:solidFill>
                  <a:srgbClr val="002060"/>
                </a:solidFill>
                <a:latin typeface="Bell MT" pitchFamily="18" charset="0"/>
              </a:rPr>
              <a:t>and history says that his farm has become a laboratory for teaching progressive farm techniques and an incubator for the establishment of the agricultural extension service. </a:t>
            </a:r>
          </a:p>
          <a:p>
            <a:pPr algn="just"/>
            <a:endParaRPr lang="en-US" sz="2000" b="1" dirty="0">
              <a:solidFill>
                <a:srgbClr val="002060"/>
              </a:solidFill>
              <a:latin typeface="Bell MT" pitchFamily="18" charset="0"/>
            </a:endParaRPr>
          </a:p>
          <a:p>
            <a:pPr algn="just"/>
            <a:r>
              <a:rPr lang="en-US" sz="2000" b="1" dirty="0">
                <a:solidFill>
                  <a:srgbClr val="002060"/>
                </a:solidFill>
                <a:latin typeface="Bell MT" pitchFamily="18" charset="0"/>
              </a:rPr>
              <a:t>Then Seaman demonstrated on a broad scale in the </a:t>
            </a:r>
            <a:r>
              <a:rPr lang="en-US" sz="2000" b="1" dirty="0">
                <a:solidFill>
                  <a:srgbClr val="FF0000"/>
                </a:solidFill>
                <a:latin typeface="Bell MT" pitchFamily="18" charset="0"/>
              </a:rPr>
              <a:t>weevil-infested areas of Texas </a:t>
            </a:r>
            <a:r>
              <a:rPr lang="en-US" sz="2000" b="1" dirty="0">
                <a:solidFill>
                  <a:srgbClr val="002060"/>
                </a:solidFill>
                <a:latin typeface="Bell MT" pitchFamily="18" charset="0"/>
              </a:rPr>
              <a:t>and two adjoining states. Knapp </a:t>
            </a:r>
            <a:r>
              <a:rPr lang="en-US" sz="2000" b="1" dirty="0">
                <a:solidFill>
                  <a:srgbClr val="FF0000"/>
                </a:solidFill>
                <a:latin typeface="Bell MT" pitchFamily="18" charset="0"/>
              </a:rPr>
              <a:t>demonstrated improved cotton growing methods</a:t>
            </a:r>
            <a:r>
              <a:rPr lang="en-US" sz="2000" b="1" dirty="0">
                <a:solidFill>
                  <a:srgbClr val="002060"/>
                </a:solidFill>
                <a:latin typeface="Bell MT" pitchFamily="18" charset="0"/>
              </a:rPr>
              <a:t>. With a $40,000 budget, he directed more than 20 federal agents who worked with some 7,000 farmers to establish demonstration plots. </a:t>
            </a:r>
          </a:p>
          <a:p>
            <a:pPr algn="just"/>
            <a:endParaRPr lang="en-US" sz="2000" b="1" dirty="0">
              <a:solidFill>
                <a:srgbClr val="002060"/>
              </a:solidFill>
              <a:latin typeface="Bell MT" pitchFamily="18" charset="0"/>
            </a:endParaRPr>
          </a:p>
          <a:p>
            <a:pPr algn="just"/>
            <a:r>
              <a:rPr lang="en-US" sz="2000" b="1" dirty="0">
                <a:solidFill>
                  <a:srgbClr val="002060"/>
                </a:solidFill>
                <a:latin typeface="Bell MT" pitchFamily="18" charset="0"/>
              </a:rPr>
              <a:t>Based on his experiences in demonstrations, he stated the famous quote that </a:t>
            </a:r>
            <a:r>
              <a:rPr lang="en-US" sz="2000" b="1" i="1" dirty="0">
                <a:solidFill>
                  <a:srgbClr val="002060"/>
                </a:solidFill>
                <a:latin typeface="Bell MT" pitchFamily="18" charset="0"/>
              </a:rPr>
              <a:t>“</a:t>
            </a:r>
            <a:r>
              <a:rPr lang="en-US" sz="2000" b="1" i="1" dirty="0">
                <a:solidFill>
                  <a:srgbClr val="FF0000"/>
                </a:solidFill>
                <a:latin typeface="Bell MT" pitchFamily="18" charset="0"/>
              </a:rPr>
              <a:t>What a man hears, he may doubt; what he sees, he may also doubt; but what he does, he cannot doubt</a:t>
            </a:r>
            <a:r>
              <a:rPr lang="en-US" sz="2000" b="1" dirty="0">
                <a:solidFill>
                  <a:srgbClr val="FF0000"/>
                </a:solidFill>
                <a:latin typeface="Bell MT" pitchFamily="18" charset="0"/>
              </a:rPr>
              <a:t>” </a:t>
            </a:r>
            <a:r>
              <a:rPr lang="en-US" sz="2000" b="1" dirty="0">
                <a:solidFill>
                  <a:srgbClr val="002060"/>
                </a:solidFill>
                <a:latin typeface="Bell MT" pitchFamily="18" charset="0"/>
              </a:rPr>
              <a:t>and became </a:t>
            </a:r>
            <a:r>
              <a:rPr lang="en-US" sz="2000" b="1" dirty="0">
                <a:solidFill>
                  <a:srgbClr val="FF0000"/>
                </a:solidFill>
                <a:latin typeface="Bell MT" pitchFamily="18" charset="0"/>
              </a:rPr>
              <a:t>the father of Demonstration. </a:t>
            </a:r>
          </a:p>
        </p:txBody>
      </p:sp>
      <p:pic>
        <p:nvPicPr>
          <p:cNvPr id="15362" name="Picture 2" descr="https://d.lib.ncsu.edu/adore-djatoka/resolver?rft_id=mc00112-001-bx0001-018-000_0001&amp;svc.level=4&amp;svc_id=info%3Alanl-repo%2Fsvc%2FgetRegion&amp;svc_val_fmt=info%3Aofi%2Ffmt%3Akev%3Amtx%3Ajpeg2000&amp;url_ver=Z39.88-2004"/>
          <p:cNvPicPr>
            <a:picLocks noChangeAspect="1" noChangeArrowheads="1"/>
          </p:cNvPicPr>
          <p:nvPr/>
        </p:nvPicPr>
        <p:blipFill>
          <a:blip r:embed="rId2"/>
          <a:srcRect/>
          <a:stretch>
            <a:fillRect/>
          </a:stretch>
        </p:blipFill>
        <p:spPr bwMode="auto">
          <a:xfrm>
            <a:off x="0" y="0"/>
            <a:ext cx="2666999" cy="6400800"/>
          </a:xfrm>
          <a:prstGeom prst="rect">
            <a:avLst/>
          </a:prstGeom>
          <a:noFill/>
        </p:spPr>
      </p:pic>
      <p:sp>
        <p:nvSpPr>
          <p:cNvPr id="4" name="Rectangle 3"/>
          <p:cNvSpPr/>
          <p:nvPr/>
        </p:nvSpPr>
        <p:spPr>
          <a:xfrm>
            <a:off x="0" y="6519446"/>
            <a:ext cx="2971800" cy="338554"/>
          </a:xfrm>
          <a:prstGeom prst="rect">
            <a:avLst/>
          </a:prstGeom>
        </p:spPr>
        <p:txBody>
          <a:bodyPr wrap="square">
            <a:spAutoFit/>
          </a:bodyPr>
          <a:lstStyle/>
          <a:p>
            <a:r>
              <a:rPr lang="en-US" sz="800" dirty="0">
                <a:solidFill>
                  <a:srgbClr val="FF0000"/>
                </a:solidFill>
                <a:latin typeface="Times New Roman" pitchFamily="18" charset="0"/>
                <a:cs typeface="Times New Roman" pitchFamily="18" charset="0"/>
              </a:rPr>
              <a:t>Source: https://www.fold3.com/page/641421058-seaman-asahel-knapp/stories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487362"/>
          </a:xfrm>
          <a:solidFill>
            <a:srgbClr val="FFFF00"/>
          </a:solidFill>
        </p:spPr>
        <p:txBody>
          <a:bodyPr>
            <a:normAutofit fontScale="90000"/>
          </a:bodyPr>
          <a:lstStyle/>
          <a:p>
            <a:br>
              <a:rPr lang="en-US" sz="3200" b="1" dirty="0">
                <a:solidFill>
                  <a:srgbClr val="002060"/>
                </a:solidFill>
                <a:latin typeface="AR JULIAN" pitchFamily="2" charset="0"/>
              </a:rPr>
            </a:br>
            <a:r>
              <a:rPr lang="en-US" sz="3200" b="1" dirty="0">
                <a:solidFill>
                  <a:srgbClr val="003300"/>
                </a:solidFill>
                <a:latin typeface="AR JULIAN" pitchFamily="2" charset="0"/>
              </a:rPr>
              <a:t>Demonstration in Indian context </a:t>
            </a:r>
            <a:br>
              <a:rPr lang="en-US" sz="3200" dirty="0">
                <a:solidFill>
                  <a:srgbClr val="003300"/>
                </a:solidFill>
                <a:latin typeface="AR JULIAN" pitchFamily="2" charset="0"/>
              </a:rPr>
            </a:br>
            <a:endParaRPr lang="en-US" sz="3200" dirty="0">
              <a:solidFill>
                <a:srgbClr val="003300"/>
              </a:solidFill>
              <a:latin typeface="AR JULIAN" pitchFamily="2" charset="0"/>
            </a:endParaRPr>
          </a:p>
        </p:txBody>
      </p:sp>
      <p:sp>
        <p:nvSpPr>
          <p:cNvPr id="3" name="Content Placeholder 2"/>
          <p:cNvSpPr>
            <a:spLocks noGrp="1"/>
          </p:cNvSpPr>
          <p:nvPr>
            <p:ph idx="1"/>
          </p:nvPr>
        </p:nvSpPr>
        <p:spPr>
          <a:xfrm>
            <a:off x="152400" y="685800"/>
            <a:ext cx="4876800" cy="5943600"/>
          </a:xfrm>
        </p:spPr>
        <p:txBody>
          <a:bodyPr>
            <a:normAutofit fontScale="77500" lnSpcReduction="20000"/>
          </a:bodyPr>
          <a:lstStyle/>
          <a:p>
            <a:pPr algn="just"/>
            <a:r>
              <a:rPr lang="en-US" sz="2000" b="1" dirty="0">
                <a:solidFill>
                  <a:srgbClr val="002060"/>
                </a:solidFill>
                <a:latin typeface="Bell MT" pitchFamily="18" charset="0"/>
              </a:rPr>
              <a:t>T</a:t>
            </a:r>
            <a:r>
              <a:rPr lang="en-US" sz="2400" b="1" dirty="0">
                <a:solidFill>
                  <a:srgbClr val="002060"/>
                </a:solidFill>
                <a:latin typeface="Bell MT" pitchFamily="18" charset="0"/>
              </a:rPr>
              <a:t>he </a:t>
            </a:r>
            <a:r>
              <a:rPr lang="en-US" sz="2400" b="1" dirty="0">
                <a:solidFill>
                  <a:srgbClr val="FF0000"/>
                </a:solidFill>
                <a:latin typeface="Bell MT" pitchFamily="18" charset="0"/>
              </a:rPr>
              <a:t>field demonstration conducted under the close supervision of scientists of the National Agriculture Research System in India including the Scientists</a:t>
            </a:r>
            <a:r>
              <a:rPr lang="en-US" sz="2400" b="1" dirty="0">
                <a:solidFill>
                  <a:srgbClr val="002060"/>
                </a:solidFill>
                <a:latin typeface="Bell MT" pitchFamily="18" charset="0"/>
              </a:rPr>
              <a:t> from ICAR, State Agricultural Universities, Krishi Vigyan Kendra (Farmers Science Centre) is called Front Line Demonstration (FLD). </a:t>
            </a:r>
          </a:p>
          <a:p>
            <a:pPr algn="just"/>
            <a:endParaRPr lang="en-US" sz="2400" b="1" dirty="0">
              <a:solidFill>
                <a:srgbClr val="002060"/>
              </a:solidFill>
              <a:latin typeface="Bell MT" pitchFamily="18" charset="0"/>
            </a:endParaRPr>
          </a:p>
          <a:p>
            <a:pPr algn="just"/>
            <a:r>
              <a:rPr lang="en-US" sz="2400" b="1" dirty="0">
                <a:solidFill>
                  <a:srgbClr val="FF0000"/>
                </a:solidFill>
                <a:latin typeface="Bell MT" pitchFamily="18" charset="0"/>
              </a:rPr>
              <a:t>“Seeing is believing” </a:t>
            </a:r>
            <a:r>
              <a:rPr lang="en-US" sz="2400" b="1" dirty="0">
                <a:solidFill>
                  <a:srgbClr val="002060"/>
                </a:solidFill>
                <a:latin typeface="Bell MT" pitchFamily="18" charset="0"/>
              </a:rPr>
              <a:t>is the principle of Front Line Demonstration, </a:t>
            </a:r>
            <a:r>
              <a:rPr lang="en-US" sz="2400" b="1" dirty="0">
                <a:solidFill>
                  <a:srgbClr val="FF0000"/>
                </a:solidFill>
                <a:latin typeface="Bell MT" pitchFamily="18" charset="0"/>
              </a:rPr>
              <a:t>“Learning by doing” </a:t>
            </a:r>
            <a:r>
              <a:rPr lang="en-US" sz="2400" b="1" dirty="0">
                <a:solidFill>
                  <a:srgbClr val="002060"/>
                </a:solidFill>
                <a:latin typeface="Bell MT" pitchFamily="18" charset="0"/>
              </a:rPr>
              <a:t>is its methodology and </a:t>
            </a:r>
            <a:r>
              <a:rPr lang="en-US" sz="2400" b="1" dirty="0">
                <a:solidFill>
                  <a:srgbClr val="FF0000"/>
                </a:solidFill>
                <a:latin typeface="Bell MT" pitchFamily="18" charset="0"/>
              </a:rPr>
              <a:t>“Yield Enhancement” </a:t>
            </a:r>
            <a:r>
              <a:rPr lang="en-US" sz="2400" b="1" dirty="0">
                <a:solidFill>
                  <a:srgbClr val="002060"/>
                </a:solidFill>
                <a:latin typeface="Bell MT" pitchFamily="18" charset="0"/>
              </a:rPr>
              <a:t>is its motive. </a:t>
            </a:r>
          </a:p>
          <a:p>
            <a:pPr algn="just"/>
            <a:endParaRPr lang="en-US" sz="2400" b="1" dirty="0">
              <a:solidFill>
                <a:srgbClr val="002060"/>
              </a:solidFill>
              <a:latin typeface="Bell MT" pitchFamily="18" charset="0"/>
            </a:endParaRPr>
          </a:p>
          <a:p>
            <a:pPr algn="just"/>
            <a:r>
              <a:rPr lang="en-US" sz="2400" b="1" dirty="0">
                <a:solidFill>
                  <a:srgbClr val="002060"/>
                </a:solidFill>
                <a:latin typeface="Bell MT" pitchFamily="18" charset="0"/>
              </a:rPr>
              <a:t>It provides an effective learning situation as farmers </a:t>
            </a:r>
            <a:r>
              <a:rPr lang="en-US" sz="2400" b="1" dirty="0">
                <a:solidFill>
                  <a:srgbClr val="FF0000"/>
                </a:solidFill>
                <a:latin typeface="Bell MT" pitchFamily="18" charset="0"/>
              </a:rPr>
              <a:t>“See the crops themselves”, “interact with the scientists and extension workers on the fields”</a:t>
            </a:r>
            <a:r>
              <a:rPr lang="en-US" sz="2400" b="1" dirty="0">
                <a:solidFill>
                  <a:srgbClr val="002060"/>
                </a:solidFill>
                <a:latin typeface="Bell MT" pitchFamily="18" charset="0"/>
              </a:rPr>
              <a:t>, and </a:t>
            </a:r>
            <a:r>
              <a:rPr lang="en-US" sz="2400" b="1" dirty="0">
                <a:solidFill>
                  <a:srgbClr val="FF0000"/>
                </a:solidFill>
                <a:latin typeface="Bell MT" pitchFamily="18" charset="0"/>
              </a:rPr>
              <a:t>“get doubts clarified then and there itself”.</a:t>
            </a:r>
          </a:p>
          <a:p>
            <a:pPr algn="just">
              <a:buNone/>
            </a:pPr>
            <a:endParaRPr lang="en-US" sz="2400" b="1" dirty="0">
              <a:solidFill>
                <a:srgbClr val="FF0000"/>
              </a:solidFill>
              <a:latin typeface="Bell MT" pitchFamily="18" charset="0"/>
            </a:endParaRPr>
          </a:p>
          <a:p>
            <a:pPr algn="just"/>
            <a:r>
              <a:rPr lang="en-US" sz="2400" b="1" dirty="0">
                <a:solidFill>
                  <a:srgbClr val="002060"/>
                </a:solidFill>
                <a:latin typeface="Bell MT" pitchFamily="18" charset="0"/>
              </a:rPr>
              <a:t>It is one of the major </a:t>
            </a:r>
            <a:r>
              <a:rPr lang="en-US" sz="2400" b="1" dirty="0">
                <a:solidFill>
                  <a:srgbClr val="FF0000"/>
                </a:solidFill>
                <a:latin typeface="Bell MT" pitchFamily="18" charset="0"/>
              </a:rPr>
              <a:t>First Line Extension Programs of ICAR. </a:t>
            </a:r>
          </a:p>
          <a:p>
            <a:pPr algn="just"/>
            <a:endParaRPr lang="en-US" sz="2400" dirty="0"/>
          </a:p>
        </p:txBody>
      </p:sp>
      <p:sp>
        <p:nvSpPr>
          <p:cNvPr id="4" name="Rectangle 3"/>
          <p:cNvSpPr/>
          <p:nvPr/>
        </p:nvSpPr>
        <p:spPr>
          <a:xfrm>
            <a:off x="5181600" y="838200"/>
            <a:ext cx="3810000" cy="381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Andalus" pitchFamily="18" charset="-78"/>
                <a:cs typeface="Andalus" pitchFamily="18" charset="-78"/>
              </a:rPr>
              <a:t>Seeing is believing is the principle</a:t>
            </a:r>
          </a:p>
        </p:txBody>
      </p:sp>
      <p:pic>
        <p:nvPicPr>
          <p:cNvPr id="5" name="Picture 4" descr="G:\Omender October\OMENDER\Projects\FLD Cotton\FLD 2017-18\Pics 2017\IMG-20180321-WA0055.jpg"/>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1600" y="1371600"/>
            <a:ext cx="3810000" cy="2057400"/>
          </a:xfrm>
          <a:prstGeom prst="rect">
            <a:avLst/>
          </a:prstGeom>
          <a:ln>
            <a:noFill/>
          </a:ln>
          <a:effectLst>
            <a:outerShdw blurRad="292100" dist="139700" dir="2700000" algn="tl" rotWithShape="0">
              <a:srgbClr val="333333">
                <a:alpha val="65000"/>
              </a:srgbClr>
            </a:outerShdw>
          </a:effectLst>
        </p:spPr>
      </p:pic>
      <p:sp>
        <p:nvSpPr>
          <p:cNvPr id="6" name="Rectangle 5"/>
          <p:cNvSpPr/>
          <p:nvPr/>
        </p:nvSpPr>
        <p:spPr>
          <a:xfrm>
            <a:off x="5257800" y="3657600"/>
            <a:ext cx="3733800" cy="381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Andalus" pitchFamily="18" charset="-78"/>
                <a:cs typeface="Andalus" pitchFamily="18" charset="-78"/>
              </a:rPr>
              <a:t>Yield enhancement is the motive</a:t>
            </a:r>
          </a:p>
        </p:txBody>
      </p:sp>
      <p:pic>
        <p:nvPicPr>
          <p:cNvPr id="7" name="Picture 2" descr="Image result for cotton field with full bloom"/>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181600" y="4191000"/>
            <a:ext cx="3810000" cy="2286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4114800" cy="563562"/>
          </a:xfrm>
          <a:solidFill>
            <a:srgbClr val="FFFF00"/>
          </a:solidFill>
        </p:spPr>
        <p:txBody>
          <a:bodyPr>
            <a:normAutofit fontScale="90000"/>
          </a:bodyPr>
          <a:lstStyle/>
          <a:p>
            <a:r>
              <a:rPr lang="en-US" sz="3200" b="1" dirty="0">
                <a:solidFill>
                  <a:srgbClr val="003300"/>
                </a:solidFill>
                <a:latin typeface="AR JULIAN" pitchFamily="2" charset="0"/>
              </a:rPr>
              <a:t>FLD in Cotton</a:t>
            </a:r>
          </a:p>
        </p:txBody>
      </p:sp>
      <p:sp>
        <p:nvSpPr>
          <p:cNvPr id="3" name="Content Placeholder 2"/>
          <p:cNvSpPr>
            <a:spLocks noGrp="1"/>
          </p:cNvSpPr>
          <p:nvPr>
            <p:ph idx="1"/>
          </p:nvPr>
        </p:nvSpPr>
        <p:spPr>
          <a:xfrm>
            <a:off x="3200400" y="1219200"/>
            <a:ext cx="5638800" cy="5486400"/>
          </a:xfrm>
        </p:spPr>
        <p:txBody>
          <a:bodyPr>
            <a:normAutofit fontScale="92500" lnSpcReduction="10000"/>
          </a:bodyPr>
          <a:lstStyle/>
          <a:p>
            <a:pPr algn="just"/>
            <a:r>
              <a:rPr lang="en-US" sz="2400" b="1" dirty="0">
                <a:solidFill>
                  <a:srgbClr val="002060"/>
                </a:solidFill>
                <a:latin typeface="Bell MT" pitchFamily="18" charset="0"/>
              </a:rPr>
              <a:t>The Indian Council of Agricultural Research introduced the </a:t>
            </a:r>
            <a:r>
              <a:rPr lang="en-US" sz="2400" b="1" dirty="0">
                <a:solidFill>
                  <a:srgbClr val="FF0000"/>
                </a:solidFill>
                <a:latin typeface="Bell MT" pitchFamily="18" charset="0"/>
              </a:rPr>
              <a:t>Lab to Land program in the golden jubilee year 1979</a:t>
            </a:r>
            <a:r>
              <a:rPr lang="en-US" sz="2400" b="1" dirty="0">
                <a:solidFill>
                  <a:srgbClr val="002060"/>
                </a:solidFill>
                <a:latin typeface="Bell MT" pitchFamily="18" charset="0"/>
              </a:rPr>
              <a:t> for efficient transfer of technology.  </a:t>
            </a:r>
          </a:p>
          <a:p>
            <a:pPr algn="just"/>
            <a:endParaRPr lang="en-US" sz="2400" b="1" dirty="0">
              <a:solidFill>
                <a:srgbClr val="002060"/>
              </a:solidFill>
              <a:latin typeface="Bell MT" pitchFamily="18" charset="0"/>
            </a:endParaRPr>
          </a:p>
          <a:p>
            <a:pPr algn="just"/>
            <a:r>
              <a:rPr lang="en-US" sz="2400" b="1" dirty="0">
                <a:solidFill>
                  <a:srgbClr val="FF0000"/>
                </a:solidFill>
                <a:latin typeface="Bell MT" pitchFamily="18" charset="0"/>
              </a:rPr>
              <a:t>The idea behind the program </a:t>
            </a:r>
            <a:r>
              <a:rPr lang="en-US" sz="2400" b="1" dirty="0">
                <a:solidFill>
                  <a:srgbClr val="002060"/>
                </a:solidFill>
                <a:latin typeface="Bell MT" pitchFamily="18" charset="0"/>
              </a:rPr>
              <a:t>was that the viable technologies developed by the researchers should have an on farm field testing and the farmers should be convinced about the technologies for wider adoption in short span of time. </a:t>
            </a:r>
          </a:p>
          <a:p>
            <a:pPr algn="just">
              <a:buNone/>
            </a:pPr>
            <a:r>
              <a:rPr lang="en-US" sz="2400" b="1" dirty="0">
                <a:solidFill>
                  <a:srgbClr val="002060"/>
                </a:solidFill>
                <a:latin typeface="Bell MT" pitchFamily="18" charset="0"/>
              </a:rPr>
              <a:t>  </a:t>
            </a:r>
          </a:p>
          <a:p>
            <a:pPr algn="just"/>
            <a:r>
              <a:rPr lang="en-US" sz="2400" b="1" dirty="0">
                <a:solidFill>
                  <a:srgbClr val="FF0000"/>
                </a:solidFill>
                <a:latin typeface="Bell MT" pitchFamily="18" charset="0"/>
              </a:rPr>
              <a:t>This program was expanded to cotton crop</a:t>
            </a:r>
            <a:r>
              <a:rPr lang="en-US" sz="2400" b="1" dirty="0">
                <a:solidFill>
                  <a:srgbClr val="002060"/>
                </a:solidFill>
                <a:latin typeface="Bell MT" pitchFamily="18" charset="0"/>
              </a:rPr>
              <a:t> also, implemented in a big way and gained much popularity in early eighties among cotton growers. </a:t>
            </a:r>
          </a:p>
          <a:p>
            <a:endParaRPr lang="en-US" sz="2400" b="1" dirty="0">
              <a:solidFill>
                <a:srgbClr val="003300"/>
              </a:solidFill>
            </a:endParaRPr>
          </a:p>
        </p:txBody>
      </p:sp>
      <p:pic>
        <p:nvPicPr>
          <p:cNvPr id="4" name="Picture 3" descr="E:\M. TECH Davara\Farm, FLD ,vardhaman relience photo\DSC09862.JPG"/>
          <p:cNvPicPr/>
          <p:nvPr/>
        </p:nvPicPr>
        <p:blipFill>
          <a:blip r:embed="rId2" cstate="email">
            <a:extLst>
              <a:ext uri="{28A0092B-C50C-407E-A947-70E740481C1C}">
                <a14:useLocalDpi xmlns:a14="http://schemas.microsoft.com/office/drawing/2010/main"/>
              </a:ext>
            </a:extLst>
          </a:blip>
          <a:srcRect/>
          <a:stretch>
            <a:fillRect/>
          </a:stretch>
        </p:blipFill>
        <p:spPr bwMode="auto">
          <a:xfrm>
            <a:off x="228600" y="990600"/>
            <a:ext cx="2514600" cy="1676400"/>
          </a:xfrm>
          <a:prstGeom prst="rect">
            <a:avLst/>
          </a:prstGeom>
          <a:ln>
            <a:noFill/>
          </a:ln>
          <a:effectLst>
            <a:softEdge rad="112500"/>
          </a:effectLst>
        </p:spPr>
      </p:pic>
      <p:pic>
        <p:nvPicPr>
          <p:cNvPr id="5" name="Picture 4" descr="20171020_120646"/>
          <p:cNvPicPr/>
          <p:nvPr/>
        </p:nvPicPr>
        <p:blipFill>
          <a:blip r:embed="rId3" cstate="email">
            <a:extLst>
              <a:ext uri="{28A0092B-C50C-407E-A947-70E740481C1C}">
                <a14:useLocalDpi xmlns:a14="http://schemas.microsoft.com/office/drawing/2010/main"/>
              </a:ext>
            </a:extLst>
          </a:blip>
          <a:srcRect/>
          <a:stretch>
            <a:fillRect/>
          </a:stretch>
        </p:blipFill>
        <p:spPr bwMode="auto">
          <a:xfrm>
            <a:off x="304800" y="2971800"/>
            <a:ext cx="2438400" cy="1676400"/>
          </a:xfrm>
          <a:prstGeom prst="rect">
            <a:avLst/>
          </a:prstGeom>
          <a:ln>
            <a:noFill/>
          </a:ln>
          <a:effectLst>
            <a:softEdge rad="112500"/>
          </a:effectLst>
        </p:spPr>
      </p:pic>
      <p:pic>
        <p:nvPicPr>
          <p:cNvPr id="6" name="Picture 5" descr="G:\FLD final reports 2017-18\final by lalitha\FLDS 2017-2018\Nanded 8\Cotton___Green_gram__2_.jpg"/>
          <p:cNvPicPr/>
          <p:nvPr/>
        </p:nvPicPr>
        <p:blipFill>
          <a:blip r:embed="rId4" cstate="email">
            <a:extLst>
              <a:ext uri="{28A0092B-C50C-407E-A947-70E740481C1C}">
                <a14:useLocalDpi xmlns:a14="http://schemas.microsoft.com/office/drawing/2010/main"/>
              </a:ext>
            </a:extLst>
          </a:blip>
          <a:srcRect/>
          <a:stretch>
            <a:fillRect/>
          </a:stretch>
        </p:blipFill>
        <p:spPr bwMode="auto">
          <a:xfrm>
            <a:off x="304800" y="4876800"/>
            <a:ext cx="2438400" cy="1676400"/>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5638800" cy="563562"/>
          </a:xfrm>
          <a:solidFill>
            <a:srgbClr val="FFFF00"/>
          </a:solidFill>
        </p:spPr>
        <p:txBody>
          <a:bodyPr>
            <a:normAutofit fontScale="90000"/>
          </a:bodyPr>
          <a:lstStyle/>
          <a:p>
            <a:r>
              <a:rPr lang="en-US" sz="3600" b="1" dirty="0">
                <a:solidFill>
                  <a:srgbClr val="003300"/>
                </a:solidFill>
                <a:latin typeface="Andalus" pitchFamily="18" charset="-78"/>
                <a:cs typeface="Andalus" pitchFamily="18" charset="-78"/>
              </a:rPr>
              <a:t>Objectives </a:t>
            </a:r>
          </a:p>
        </p:txBody>
      </p:sp>
      <p:sp>
        <p:nvSpPr>
          <p:cNvPr id="3" name="Content Placeholder 2"/>
          <p:cNvSpPr>
            <a:spLocks noGrp="1"/>
          </p:cNvSpPr>
          <p:nvPr>
            <p:ph idx="1"/>
          </p:nvPr>
        </p:nvSpPr>
        <p:spPr>
          <a:xfrm>
            <a:off x="2819400" y="1219200"/>
            <a:ext cx="6172200" cy="5257800"/>
          </a:xfrm>
        </p:spPr>
        <p:txBody>
          <a:bodyPr>
            <a:normAutofit fontScale="92500" lnSpcReduction="20000"/>
          </a:bodyPr>
          <a:lstStyle/>
          <a:p>
            <a:pPr lvl="0" algn="just"/>
            <a:r>
              <a:rPr lang="en-US" sz="2600" b="1" dirty="0">
                <a:solidFill>
                  <a:srgbClr val="002060"/>
                </a:solidFill>
                <a:latin typeface="Bell MT" pitchFamily="18" charset="0"/>
                <a:cs typeface="Andalus" pitchFamily="18" charset="-78"/>
              </a:rPr>
              <a:t>To demonstrate the usefulness of the latest improved crop production and protection technologies to the farmers as well as extension workers with a view to reduce the time gap between technology generation and its adoption.</a:t>
            </a:r>
          </a:p>
          <a:p>
            <a:pPr lvl="0" algn="just"/>
            <a:endParaRPr lang="en-US" sz="2600" dirty="0">
              <a:latin typeface="Bell MT" pitchFamily="18" charset="0"/>
              <a:cs typeface="Andalus" pitchFamily="18" charset="-78"/>
            </a:endParaRPr>
          </a:p>
          <a:p>
            <a:pPr lvl="0" algn="just"/>
            <a:r>
              <a:rPr lang="en-US" sz="2600" b="1" dirty="0">
                <a:solidFill>
                  <a:srgbClr val="C00000"/>
                </a:solidFill>
                <a:latin typeface="Bell MT" pitchFamily="18" charset="0"/>
                <a:cs typeface="Andalus" pitchFamily="18" charset="-78"/>
              </a:rPr>
              <a:t>To enable scientists to obtain direct feedback from cotton farmers and suitably reorient their research programs and develop appropriate technology packages</a:t>
            </a:r>
            <a:r>
              <a:rPr lang="en-US" sz="2600" dirty="0">
                <a:latin typeface="Bell MT" pitchFamily="18" charset="0"/>
                <a:cs typeface="Andalus" pitchFamily="18" charset="-78"/>
              </a:rPr>
              <a:t>.</a:t>
            </a:r>
          </a:p>
          <a:p>
            <a:pPr lvl="0" algn="just"/>
            <a:endParaRPr lang="en-US" sz="2600" dirty="0">
              <a:latin typeface="Bell MT" pitchFamily="18" charset="0"/>
              <a:cs typeface="Andalus" pitchFamily="18" charset="-78"/>
            </a:endParaRPr>
          </a:p>
          <a:p>
            <a:pPr lvl="0" algn="just"/>
            <a:r>
              <a:rPr lang="en-US" sz="2600" b="1" dirty="0">
                <a:solidFill>
                  <a:srgbClr val="006600"/>
                </a:solidFill>
                <a:latin typeface="Bell MT" pitchFamily="18" charset="0"/>
                <a:cs typeface="Andalus" pitchFamily="18" charset="-78"/>
              </a:rPr>
              <a:t>To create effective linkage among scientists, extension personnel and farmers.</a:t>
            </a:r>
          </a:p>
          <a:p>
            <a:endParaRPr lang="en-US" dirty="0"/>
          </a:p>
        </p:txBody>
      </p:sp>
      <p:sp>
        <p:nvSpPr>
          <p:cNvPr id="1026" name="AutoShape 2" descr="Resultado de imagem para images for objectiv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Resultado de imagem para images for objectiv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0" name="AutoShape 6" descr="data:image/jpeg;base64,/9j/4AAQSkZJRgABAQAAAQABAAD/2wCEAAkGBxMTEBUTExMVFRUWFxcXFRcXGBcXGBgZGBUYGBcWFRgdHSggGh0lGxUXITEhJSkrLi4uFx8zODMsNygtLisBCgoKDg0OGxAQGy8mICYtLS0vLi0tLS0vLS0tLS0tLS8vLS8tLy0tLS0tLS0tLS0tLS0tLS0tLS0tLS0tLS0tLf/AABEIALEA6AMBEQACEQEDEQH/xAAcAAEAAgIDAQAAAAAAAAAAAAAABgcEBQECAwj/xABFEAABAwIDBQUECAQEBAcAAAABAAIDBBEFBiESMUFhcQcTUYGRIjJCoRQjUmJygrHBM0OS0SRTsvBjc5OiFRaDwtLh8f/EABsBAQACAwEBAAAAAAAAAAAAAAAEBQECAwYH/8QANREAAgEDAgMGBAUEAwEAAAAAAAECAwQRITEFEkETIlFhcYEyobHBI5HR4fAUM0JSFSTxYv/aAAwDAQACEQMRAD8AvFAEAQBAEAQBAEAQBAEAQBAEAQBAEAQBAEBo8y5qp6Jv1riXkXbG3Vx58hzKk0LWpWfd28TjVrwp7kCqO1ie/sU0bW/ee5x9QArKPCoY1kyE7+XREhyr2jRVMgimZ3MjtGna2mOPhew2TyKjXHDpU1zQeV8ztRvFN4loycKtJoQBAEAQBAEAQBAEAQBAEAQBAEAQBAEAQBAEAQBAEBG88ZnFFBcWdM+4iaeW955C49QpdnbOvPXZbke4r9lHzKNqqh8j3SSOL3uN3OO8nmvSRiorlWxTNtvL3PGyyYOrjYdFkM+lsPlLoY3He5jSepaCV5CaxJpHoYvKRkLUyEAQBAEAQBAEAQBAEAQBAEAQBAEAQBAEAQBAEAQFDZ5xY1NbK692MJjZ4bLTYkdXXK9NZ0uypJdXqykuKnPUb9iPKUcDhAdJNx6Ih0PpelAbGwXAs1o9AF5F6s9CtEejJWncQehBWGmtwmnsd1gyEAQBAEAQBAEAQBAEAQBAEAQBAEAQBAEAQBAYuKVPdwSyfYY53o0lb0o801HxZrN4i2fOLdy9azzy2OChk4QHIYsYNHLwOtRqDcuPmVwuIxUHLY6UXJyS3MrKUUrq6nEBIf3jTcX0aHAvJ5bN73VLOb5XllpGC5lhH0ioJNCAIAgCAIAgCAIAgCAIAgCAIAgCAIAgCAIAgNNnI2w+p/5Tv0Ui0/vR9Tjcf2pehQJXqCjOLIYcjkBDm5ZCNpLLMJNvCMvCcDqK1+xTxlzQfakOjAfvO3dANVS3d0pvHQtba3cV5ly5LybFQMJB7yZw9uQi2n2WDg35lVk5uRYRgokmutDc5QBAEAQBAEAQBAarH8w09IzameAT7rBq91vst/daTqRgtSVa2Va5ly0458+i9WVrjHajUvJEDGQt4Fw239d+yPmoUrqT+FYPSUOAUIL8WTk/LRfqaKLNeJSutHPO8+EbQfk1pWiq1XsyTKxsaa70Yr1f7m4pMdxyMX7ud4/4kO1+liuqnXXT5EKpb8KntJL0l+pvsL7TtkhlbTvhP2mtdbzY4bQ8rrpG5/3WCFV4Llc1vNSXhlfbT6E9w+vinYJIZGyMPxNII6HwPJSVJNZRS1KU6cuWaw/MyVk0CAIAgCAIAgIrnzHaeOmlhe8GSRhaGN1cLjQu+yOqnWVvUlNTS0T3exEuq0IxcW9X0KTuvRblI2Fk1bNlgmAVFW/ZhjJHF50Y3q79hquFe5p0V3n7dTtRt51X3V7ll4P2Z0sYBnLp3cQdI7/hGpHUlUVxfVKr8EW9C0hT82e+PZsjph3FKxhc3Q20jZysN55LrbWDqLmqaL5s0uLxU+7DV/QhNdjVRMbySvPIHZHoNFbU7elT+GKK2depPdmJBVPYbse5p8QSF0lCMlhpHNSlF5TLEyRmZ85MM2rwLtd9oDeHcxoqW+tFT78NvoWtncup3ZbkvVaTwgCAIAgCAg2dc/tpnGCn2ZJ/iO9kX4rb3cvVRq1woaLcu+G8HlcYnU0j83+3n+RUOJ4k+SQvkeXvO9zjr05Dkq9tyeWewjTp0IKnTWETXJHZ93zBU1m02M6si90vHi/iGnwG9S6NvnWR53iPGHBunR36vw9CxI9iJuxCxsbBuDAAPkpqSWiPMTnKo+aTyzBr8Uii/iyxx33bbg0noCblYlKMd2b0qFWr/bi36LJrZMfopRsuqIHDwe4W/wC7RadpTemUSFZXlN8yhJeif2MNuAmF/f4fL3TjqWX24JORHDqCteyx3qbx9CQuIOouyuo8y8dpL+eZLct5jbUXjkb3VQwe3E7/AFxn4mcxu4reE86PRkS4tuzXPB80Hs/s/Bm9XQihAEAQGNiGIRQML5XtY0cSd/IDieQW9OnOo+WCyzSc4wWZPBWuZu0SR5MdMO7bxeffPTgwep6K3p2NOiuas8vw6e5W1LudV8tLReJ2ynkN8xE9ZtBpO0IzcPfzffVo5e8eNtyj3N/KfdhojvQtFHvS3JRi+QaOc7Ww6J3jEQ2/UEEfJcqN/WprCeV5nSrZ0qjy1h+R5Yf2c0UZu5r5T/xHXHo0AHzWanEa89M49DELGjHpn1JVBC1jQ1jQ1o3ACwHkoTberJSWCM58zAaeIRxm0sgOv2WjQu6m9h5+CnWFsqsuaWyIl5X7OPKt2VbtK/KbA21gYG2hnBN+zGhLpJJz7rRsN5k6u9AB6qr4nVXKoe5YWFPVz9ixVTFoEAQBAEBCO0zNxpIhDCfr5QbH/LbuLup3DzUa4rciwty54Rw7+on2lRd1fN+H6lMxAhhed7jvKrXue3jhI33Zvl4VtZ9YLxRAPkHAm/sMPIkHyBUm3p80tdil4veOhR7r70tF92XbiE3wjgrI8SQTO2ZzTjuoiO9Iu52/u2ndYfaPBRbivyd2O5e8H4Urj8ar8C6eL/QquprC5xcSXOO9zjcnzUHfVnq8qK5YLC8EeBqD4oa5M7CccmgN4pC3kNWnq3ct4TlDZke4taVdYqRz9fzJ7hGPR12y1x7iqZrE9vj9y/TVhv5qZCpGro9GeduLKrYtyh3qb3T+/wBmWJlzGTMDHKA2eO3eNG4g7pI772m3kdF2jLOj3KqtSUcThrF7fo/NfublbnA4JQEPzFnuKIEQbMjhoXk/VN8x755D1VnbcNnPvVNF8/2K+vfxj3aer+RW1RWVNdOANuWR3u6a2O8tG6Nn3ip869K2jy01giRpVK8uaepZOUMjR01pZbSTbx9iM/cB1LvvHysqWtcSqMtaVCNNExUc7BAEAJQFI5ixT6RUyS/CTZn4G6N9d/mvTW9Lsqaj/MlBWqdpNyNaCu5yOr5QN5A6nX03oDGkxAcAT8ljI0Jnk7tDhp4hBNCWgE+2z2r3NyXNOt+iq7qynUk5xfsWFveQhHlaLMwnFIamMSQvD2HS44HiCN4PIqqqU5U5cslgsYTjNZizMWhuEAQHSaQNaXHQAEnoEbwZjFyaS3ZROPh1RPLUSbzcgeDR7rfIKonJyk2z6HbUoUKUacen16s0OJx7EbG8r+q5olN6Fs9jmHiPDzLb2pnucfwt9lo6aE+as7aOIZPE8brc9xy/6o31bOGhz3bmguPQC67t4WSphBzkox3bwULjtc+SVz3+887R5X4eQsPJU+XJts+kKnGjTjThslg88AweSrqGQRb3alx3NaPecei6wg5PCIV1cxt6bnIuLDcoUVM0NbC2R3xSSAOc4+Ivo0cgp8KMI9DyFfiNxWllywvBHXEso0cwIdC1p+1H7Dh5j91mVKEuhijxC5pPKk/R6orjM+U5qI94wufFfR40cw8Nq27qFDq0XDVbHpLHidO67k1iXh0fp+hJsq5ifUAOBAq4BdtzYTM+JjuthfwNiu1KpzrzRV31mrWWV/blv/8AL/bp+RZMePRuhbIy7i4XDNzgdxa4fCQdLclJi+YpakHTk4srLM2cZZvYcQAd0MZ0/wDVf8XTQL0tK1o22r1fj+i6HnqlxVuNFojWZdy9UV8mmjG75CD3TPuxj43fIcVEur7oiTb2hcOXsvw0cexE3U++92r3nxcf2GgVRObk8ss4wUVhG1WpsYVZi0EX8WaKP8T2t/UrpCjUn8MW/Y0lUhHdo00+eqMe498v/LY4j+ogD5qVDh1xLpj1I8r2jHqaet7SAPch/wCpIB8mB37KRHhePjml/PY4viGfgi2YQzDiVWCyKE7LgQSyMsFjofrZCR6C6dnZ0nltt/zwMc91U0SSRDcbw6ppTsyU5YODzeRp6OHs+WisadzCrrF/qQalCdP4l+hpH1bz8R8tP0XXLOR4rABQwbLB8Aqap2zDE53i4izBzLjouVWvTprMmdadGdR91F3ZMy6KGm7ra2nuO3I7gXEAacgAAqG5rutPmLuhRVKHKb5RzsEAQEfz1XCKjdrbbLWep1+QK43EsQLPhNHtLleWpUuIVV43W46Ktb0PaQiuZGpzM2xb+H+yx1OieY+7LryEy2FU1v8AKB9SVa0fgR4HiLzdT9TDzK7/AAs3NtvUgLFf+2zbhizd0/Uo/Gh9c4c1Vo91N5SLE7F6MCKqqOJLYm8gBtO9dpvop1rHRs8tx6q+aNP3Js96lnnzw/8AEomuDXSxtcdwc5oJ6AnVYcknhs6Ro1JLmjFteKTM6enDmkOALSLEHUEFZNE2nlFawZQ+j4ozZe5kNnSscN/sWvFf8w8lEVHlqLGx6CfE1WspcyTlon79f51JLV14H3W3vYb9/wDdSzzxqKXK0Mk/eyB7IiS50YuHSE62vva25/spMrqo44ZwVtBPKJ1BiTgBHBCyNoFmg6AeA2RZRmzvggdXnutfp3sMX3Yoy93S7i7Veijw62hvl+5SO+rS2WDT1OMTSmz5p5T9kvLb/kZqei6f9alska/9ipu2Z2GZTrJdWU4iB+KQBh/7rv8AkFwqcUgvhOkOHyfxEoouze9jUVDnfdjFh/U6/wAgFAqcRqy20JkLGnHck+G5XpINY4GXHxOu939TrlQ51Zz+JkqNOMdkc4hmejgOzJURgj4QdojqG3sulO0rVFmMWc53NKGkpI13/n3D3eyZTY79qN9vPRdv+OuFry/NHP8AraPidm5dwyrb3jIoZAfijNteeyRY9VzdW4ovlba9Tfs6FVZSTPEdnGHf5Lv+pJ/8lt/X1/8Ab5I1/oqPh82bGjyhQxG7KaO/iRtH1ddcpXNWW8mdI0Kcdoo3TGACwAA8BoFwOx2QBAEAQFedsUxENM3gZXOP5Yzb/Uot18KRfcAX4s5eX3KsdLtaX3nVQWepi8NGdmqPRh8WhGKb7r9WXB2dy7WFU/Jhb6EhWdF5gjw3Eo4up+p4ZiZenl/Df0IP7LNb+2zHDXi6p+pSmaItmofzN1V9We6TzCL8ix+xuQGgqGcRNtHo6NoH+kqfa/CzynHV+NF+X3ZJK51mk8lJKMpTGJXd64v1cTckqmy28s+lRhCnTUKawktCZdnucXM/w8xL4yPqiTq132Lne0/K3NTracnozy3GbWlH8SGkuq8fM2uYZpJ43GNzhI3WPZBs0+mt92vopUk2tCioyjGa5lldSL4HUTunH0gSEgte28bohdjrloO7XT0XODb0ZKuIU4RUqePDdPcsCKaWZrZGRyua+7m2AAseF+R8V0TyskOcHB8rPeHBqpx/htZze/aPo2+qyanai7PKfaL53PlcSTshxZGL+AbYnzKkO5qYSycewhnOCT0GGQwi0UTIx91oHzXBtvc6pJbGWsGTUZhzHBSNvI67j7rG6ud5cBzKk29rUrvEVp4nCvcQorMvyKqx/N9TVEgu7uPhGwkf1O3u+Q5L0FvYUqOuMvxZTVrypV8l4IjmyphFOEMm4yli76Wqje02a5zWSDg5pNteYvcKNd0FWpNPdao721V06ia9y+F5M9EEAQBAEAQBAVx20xnuaZ3hI5v9TL/+1RbrZF7wJ/iTXl9ysAAFBPU5Nri47ylieOAIPkj2TENJyj7lgdjFaH0L4uMUhHk/2gf19FYW0swweS45S5bnm8V9NCRV8AO0w7nAtPmLLu1lYKiE3CSkt08/kUrnCmN2OI1tsu/E02PzCqZLD1PoVGSlDu7br0eqN12L4gGVU0BNhPGLc3RkkD0c5SbWWJYKTjlFypRmuj+pY1ZDoQpx5YqXOWH2lOmv+9VVVocs2j3vD7hV7aMs6rR+pF/pMjC2x1aRsggHcRa3mt6dSSwiNd2dKSlLZvcvF9SIPqpQLi/tAWDtfS/JWR4si+bsXp3SiOVz4wBdlr7JBO/nuV1w104029MvxKi/7VzSWcIxcMxl8QtTV+yL3DHWLddTo4KZK3t6m8F7EVXFxDq/fUkdFnesb78UM48Y3bLvS5B+SjT4XSfwya9SRDiU18Ucm6pe0GnP8aOaE/eYXD1bf9FEnwusvhwyXDiFJ76G+w/Haab+FPG8+AcNrzadQodShVp/FFolQrU5/C0zT5vza2mHdxWfMR1azwLufgFLsrB13zS0j9SNdXipLljrL6FT1c75Hl8ji97t7jvK9HCEYLlisIo5ScnmTyzHLVsYOpahk6ELAJDkfAHVNS02PdRuDnu4aG4aD4m3ooN9cqlTa6v+ZJVpQdSon0Rdq8wX4QBAEAQBAEBDe1el28PLhvjkY/yvsn5OK411mBZcJqclwvPKKSfL4KuPY5N9hB7ylkj4ts4ee9OjRnOJxl7G07J8SEFe6ImzZm2/My5b8i5SLWWJY8So49QcqKmv8X8n/EW1icet1PPJFZZ5w/23C2kgMjPxCwkb/pPmq+5hiWfE9fwS47SjyveOnt0+6K5o6qSnnZLGbPjcHN6g7jyO49VxjJp5RZ1qUakHCWzPoGkro6qBlTFq141H2XfE08wVaRkpLKPB16MqNRwl0NPjuAx1Ldl9wR7rm6OaeXj0K1qU4zWGdbS8q20uam/VdGaTBOz2Nk7ZZpe8DHBzWbOzdw1Beb6gHWy5wt1F5Jl1xadaHIljJLcWpBIDfVSCoKIznM8VMse1djXWAIBtoL2vu8lHlWlGTUWXdvZU50IzlFMmOT8r0dRWCGaI7L4C9oa97LOa5tzoRwd0UtV6ie5TO3pum3jVP6/+Ezk7JqL4JKmPpJf9QV3jeVVsyLK2pvoeD+zF7f4dfMOT2tcF1jxGqjlKwpMj2YMm4jCfYbHVN37TWNDgfAtvfzCnUeI8yxJpMiVbHleYptESqaqaN1poHscfxtv/AFXupkLh40S9iNKjrq37nUYu3iHDyH7LorldUaOg+h6sxGI/FbrcLoq9N9TV0proewladzmnzC2U4vZmvLJdCTZTydJVnbfdkA+Li/xDP7qDeX8aPdjrL6Eu2s5VdZaL6lt4fQRwRiOJoaxu4D9SeJ5rzs5ynLmk8su4QjBYitDJWhsEAQBAEAQBAYWN0AnppYT/ADGOb5kaH1ssSWVg6UqjpzU10PmoXbcOFnAkOHgRoQfNVbWD3UJqSyjLwfEBHM0n3Xey7oVrtqdF3k4mTijHQTiSM2c1wew8wbhYTcXlHSpCNam4y2awy9cGxJlXSslZrcA28DxH+/BW0ZKSyj59Woyo1HTlujS5hwzvoi0aPadqMng4DceRBIPVa1afPHB3sLt21ZT6bP0Kbxmj1Lg0tNyHNO9rhvaVVbPDPeZU4qUXlM2OQ83OoZS14LqeQjvGje08Hs5+I4+QUijV5H5FVxGwVzDK+JbfoXLE+OVglheJI3atc39/A8irBNNZR4+pTlTk4zWGAFk0MLGsSZTwukebBo9TwA6rEpKKyzpSpSqzUILVnz/XSulkc46ue4nzcdB81WczlLPie4dKFGio9Iot3CKfucXpGjjFO30az+ysX8S9zxtNZoVH5x+5aK3IoQBAaPN+Wo66nMT/AGXDWN/FjuB6cCPBdKVR05ZRpUgprDPnXFKKelmdDMCyRhsRvBHBzTxaeBVtCq2sxZWSp8rw0eH01/HYPVjD+y37SRryI6PqCfhYOjbLDm2Z5UWB2W54+jOFLUO+ocfq3H+W48Cfsn5KPXo9otN/r/Oh2pVuzeu30LvBVWWJygCAIAgCAIAgCAoftXwb6NWukAtHUAyN8NsWEg+YP5lCrwxLJ6fhVzz0uR7r6EDc8qPgtubDyiU08/0iAX99gt1HArmyXBp6+JvuzbMhpZzBIfq5D7N9zXcR5/qOal21XD5WUXG7Hnj20Fqt/NfsWtWRA+03UFTjyhA86ZdL7zwtu+31rB8YHxN+8PmFFuKHN3o7l9wjinY/g1X3ej8P2KvqacHVqgnqXh6o98Fx6ppHEwSlgPvN0LD1adPNdIVJR2ItxaUbhYqRz9STt7T6i3tQxE+I2gPRd1dS8CqlwGk3pN/IjOOZgnqjeV2g3NGjR5cfNcKlWU9yytbCjbfAtfF7mVkfCjPWx3F2RnvH+Gh9kebrei6W8Myz4EXi9yqdBxW8tP1LFoZNvHoGj+XDI4/m/wBhS281EvI89CPLZyl4yS/JfuWYupACAIAgIvnnJsWIRC9mTMB7qTwvva/xabeXBdqVZ035HKpSU0fP2L4VNTSmGdhY8cDuI+007iOasoyUllECUXF4ZhrY1ObIC6ex7NT5mOpJjtOjaHROO8svYtPNumvgVDu6a+Ne5Ltpv4H7FlqCSwgCAIAgCAIAgI7nvLgrqN0Qt3jfbiJ4PA3dCND1Wk4cywSbW4dCopfmfNj4y1xY4FrmkggixBG8EeKr2sHrYVFJZRm4ZUmN1x/+8lrKOSRSq8r1NtWxBw227j8iuZNaTWSfZCzjtAU9QfaHuuPxDx6+KsaFbnWHueM4pw10JdpTXcfy/bwJrKziPJSCnIbmfJrZyZISIpTqR8Dz4uA908x5rhVoKeq3Lax4rUt+5LWPzXoVxieFywu2Z4nRnxtdp5hw0PqoUqUo7o9JRv6FZd2RrzG3xWuGSedGXheESVDtmFhf4u3MHNzjp+66QpSkQrjiFGitXr4Fq4HhEdDTkXBcfakfuuQPk0cB18VPhBQWEeSurmdzU5peyMLsovUV9XVkeyGtjZ+Yk2H5WD+pcqT5pORO4hT7ChTo9dW/UtVSCoCAIAgCA1GY8uU9bH3c7Nq3uuGj2Hxa7h03FbwqSg8o1nBSWGU/mPssq4CXQf4mP7thIBzafe/L6KdC5jL4tCHO3kttSGzUErDZ8UjT4OY4fqF3Uk9mcWmuhZfY5lyZs76qRjo2BhYzaFi8uOpAOtgBvPj1UW5qLl5USbem88zLeUElhAEAQBAEAQBAEBU/a7kgvvXUzLuA+vYN7gP5jRxI4jiOmvCrTzqi14fecn4c9unkVPE4EXCi4L7myZ9HVluh3cQucoEmhcY7sjJkbuc02O8EaFaJ4Jk4xmsNZTJjljPJYBHUajcHf38Cp1K4T0keUv8Ag0oNzoarw6r9V8yeQVkcguxwKlFEdpGgixAI8DqEBr34NTE3+jw38e7Z/ZY5V4HTtZ4xzP8AMyC5rG2FmgcBYBZOZXWd8ziQGCE+z8bhx+63xUWvV/xiX3CrB57eqtFsvv6Fo9nuBGjoWRuFpH/WS/idwPQADyXalDljgrL247es59OnoSVdCIEAQBAEAQBAdXMB3gFAdkAQBAEAQBAEAQBAEB1c4ICnu0Ps72XOqqFtwbmWAadXxD9W+nguFSlnVFpaX3L3am3iVox4PXcfHzUfBbqaeqPWKoLei0lTzsSaN04aSMoStcuTTRYxqRnqjKo6+aI3jkI5cF0hWnHYhXPDrevrKOH4rf8Ac3tPnmoaLOa13yUhXS6oqKnAZf4TXuekmfpiNImjzP8AZZd1HojlHgVb/KS+b+yNHiePVE4O2+zeLW6Dz4rjOvKWi0LK34TQovml3n57fl+pL+zHJZke2rnZaJpDoWu/mO4PI4NHC+868NetCj/kyFxTiKa7Km/V/YuFSzzwQBAEAQBAEAQBAEAQBAEAQBAEAQBAdJXaIDTYhWFqAimKY+9vigWpW2ZnxzPL9jYlO9zR734xx671pKCkSqNxOnotiMukI3jzC4um0WELuMtzqKgcCtXHO53jXcdYs9WYlbeubo+BKjxNr4j3bibDxPpda9gzt/ylPqZ1HDJKbMFubrNH7n5LdW0jhU4zSXwpsnuVspQNcJJ/r3DUNI+rB/D8XnpyUiFCMSnueKVq3dWiLUpJrhditM1AEAQBAEAQBAEAQBAEAQBAEAQBAEAQHV7boDAqqEOQGixDLzXAk2sgIpiGUw4+yLfr/wDSxk3SZqZMiX4LBnB4HIAO8XWNDdKXRnA7Pm/ZHomhv3/EzIMjAfD8lk0aXVm2pMo7Pw/JNRmBvaHDHR7rj9FjUziDJHQVAGjhbmN3mtkznKnjY2oWTmEAQBAEAQBAEAQBAEAQBAEAQBAEAQBAcFAYk7drosM3Wh4mnCwbZOPoo8EGTj6IDwTBnnwerMPbxCzg0c2z2FOBuAWTQ5MYQHGyOSA830o4aLGDZTaOYHlpsd36JsbPEtUZiycwgCAIAgCAIAgCAIAgCAIAgCAIAgCA4cgOhahnIDEGTjYWBk7tbZZMHJCA83XWDKweZjQ2ycd2hnJ2aCEMPU7lt1k12O0e6yBndDAQBAEAQBAEAQBAEAQBAEAQBAEAQHCAIAgAQHKA4cgOqA4QBGDhYMnZiyDkb0MHZAEAQBAEAQBAEAQBAEAQBAf/2Q=="/>
          <p:cNvSpPr>
            <a:spLocks noChangeAspect="1" noChangeArrowheads="1"/>
          </p:cNvSpPr>
          <p:nvPr/>
        </p:nvSpPr>
        <p:spPr bwMode="auto">
          <a:xfrm>
            <a:off x="155575" y="-1012825"/>
            <a:ext cx="2762250" cy="211455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2290" name="Picture 2" descr="Image result for objectives"/>
          <p:cNvPicPr>
            <a:picLocks noChangeAspect="1" noChangeArrowheads="1"/>
          </p:cNvPicPr>
          <p:nvPr/>
        </p:nvPicPr>
        <p:blipFill>
          <a:blip r:embed="rId2"/>
          <a:srcRect/>
          <a:stretch>
            <a:fillRect/>
          </a:stretch>
        </p:blipFill>
        <p:spPr bwMode="auto">
          <a:xfrm>
            <a:off x="152400" y="2286000"/>
            <a:ext cx="2438400" cy="22860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2055</Words>
  <Application>Microsoft Macintosh PowerPoint</Application>
  <PresentationFormat>On-screen Show (4:3)</PresentationFormat>
  <Paragraphs>300</Paragraphs>
  <Slides>23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Algerian</vt:lpstr>
      <vt:lpstr>Andalus</vt:lpstr>
      <vt:lpstr>AR JULIAN</vt:lpstr>
      <vt:lpstr>Arial</vt:lpstr>
      <vt:lpstr>Bell MT</vt:lpstr>
      <vt:lpstr>Book Antiqua</vt:lpstr>
      <vt:lpstr>Calibri</vt:lpstr>
      <vt:lpstr>Times New Roman</vt:lpstr>
      <vt:lpstr>Office Theme</vt:lpstr>
      <vt:lpstr>  Front Line Demonstration in Cotton - As a Good Transfer of Technology Practice Advocated for Africa from the Experiences of India   </vt:lpstr>
      <vt:lpstr>PowerPoint Presentation</vt:lpstr>
      <vt:lpstr>PowerPoint Presentation</vt:lpstr>
      <vt:lpstr>Introduction</vt:lpstr>
      <vt:lpstr> History of Demonstrations in Cotton </vt:lpstr>
      <vt:lpstr>PowerPoint Presentation</vt:lpstr>
      <vt:lpstr> Demonstration in Indian context  </vt:lpstr>
      <vt:lpstr>FLD in Cotton</vt:lpstr>
      <vt:lpstr>Objectives </vt:lpstr>
      <vt:lpstr> Implementing Agencies and Fund Flow Mechanism </vt:lpstr>
      <vt:lpstr>Methodology Adopted</vt:lpstr>
      <vt:lpstr> Number of demonstrations conducted year wise and the budgetary outlay (1996-97 to 2016-17) </vt:lpstr>
      <vt:lpstr>Average yield obtained in FLDs conducted Nationwide from 1997-98 to 2017-18 (SCY kg/ha) (Source: FLD Annual Report published by PC (Cotton Improvement) ICAR-AICRP (Cotton) (from 1997-98 to 2017-18))</vt:lpstr>
      <vt:lpstr> Average Seed Cotton Yield of FLD and Farmers’ practices  (Source: FLD Annual Report published by PC (Cotton Improvement) ICAR-AICRP (Cotton) (from 1997-98 to 2017-18)) </vt:lpstr>
      <vt:lpstr>  Gap between Average FLD yield and Average Farmers’ practice yield (Source: FLD Annual Report published by PC (Cotton Improvement) ICAR-AICRP (Cotton) (from 1997-98 to 2017-18)) </vt:lpstr>
      <vt:lpstr>Possibility of Increasing average seed cotton yield of Farmers ’by proper TOT intervention viz., FLD </vt:lpstr>
      <vt:lpstr>Special features of this TOT program</vt:lpstr>
      <vt:lpstr> Challenges faced in Conduct of FLDs </vt:lpstr>
      <vt:lpstr>FLD – a Good TOT Practice to be advocated for Africa</vt:lpstr>
      <vt:lpstr>   Other Suggestions to enhance the cotton production in Africa Seven Sayings to enhance the cotton production and value of byproducts in Africa  </vt:lpstr>
      <vt:lpstr> Acknowledgment  </vt:lpstr>
      <vt:lpstr>PowerPoint Presentation</vt:lpstr>
      <vt:lpstr>PowerPoint Presentation</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Front Line Demonstration in Cotton - As a Good Transfer of Technology Practice Advocated for Africa from the Experiences of India   </dc:title>
  <dc:creator>CICR</dc:creator>
  <cp:lastModifiedBy>Keshav Kranthi</cp:lastModifiedBy>
  <cp:revision>43</cp:revision>
  <dcterms:created xsi:type="dcterms:W3CDTF">2006-08-16T00:00:00Z</dcterms:created>
  <dcterms:modified xsi:type="dcterms:W3CDTF">2018-07-24T16:54:40Z</dcterms:modified>
</cp:coreProperties>
</file>