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1" r:id="rId2"/>
    <p:sldId id="338" r:id="rId3"/>
    <p:sldId id="339" r:id="rId4"/>
    <p:sldId id="309" r:id="rId5"/>
    <p:sldId id="290" r:id="rId6"/>
    <p:sldId id="257" r:id="rId7"/>
    <p:sldId id="340" r:id="rId8"/>
    <p:sldId id="295" r:id="rId9"/>
    <p:sldId id="296" r:id="rId10"/>
    <p:sldId id="297" r:id="rId11"/>
    <p:sldId id="298" r:id="rId12"/>
    <p:sldId id="333" r:id="rId13"/>
    <p:sldId id="300" r:id="rId14"/>
    <p:sldId id="301" r:id="rId15"/>
    <p:sldId id="302" r:id="rId16"/>
    <p:sldId id="303" r:id="rId17"/>
    <p:sldId id="307" r:id="rId18"/>
    <p:sldId id="314" r:id="rId19"/>
    <p:sldId id="286" r:id="rId20"/>
    <p:sldId id="315" r:id="rId21"/>
    <p:sldId id="323" r:id="rId22"/>
    <p:sldId id="324" r:id="rId23"/>
    <p:sldId id="325" r:id="rId24"/>
    <p:sldId id="327" r:id="rId25"/>
    <p:sldId id="258" r:id="rId26"/>
    <p:sldId id="337" r:id="rId27"/>
    <p:sldId id="259" r:id="rId28"/>
    <p:sldId id="278" r:id="rId29"/>
    <p:sldId id="288" r:id="rId30"/>
    <p:sldId id="284" r:id="rId31"/>
    <p:sldId id="282" r:id="rId32"/>
    <p:sldId id="341" r:id="rId33"/>
    <p:sldId id="342" r:id="rId34"/>
    <p:sldId id="343" r:id="rId35"/>
    <p:sldId id="344" r:id="rId36"/>
    <p:sldId id="345" r:id="rId37"/>
    <p:sldId id="346" r:id="rId38"/>
    <p:sldId id="355" r:id="rId39"/>
    <p:sldId id="351" r:id="rId40"/>
    <p:sldId id="352" r:id="rId41"/>
    <p:sldId id="354" r:id="rId42"/>
    <p:sldId id="329" r:id="rId43"/>
    <p:sldId id="330" r:id="rId44"/>
    <p:sldId id="331" r:id="rId45"/>
    <p:sldId id="356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0DB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>
      <p:cViewPr>
        <p:scale>
          <a:sx n="116" d="100"/>
          <a:sy n="116" d="100"/>
        </p:scale>
        <p:origin x="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0042-C6AE-420E-BF47-78DA3A0762D9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6B28-7002-4B20-AE02-AA336E865E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147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F2682-1BF6-4B40-ADB1-3E3412050044}" type="slidenum">
              <a:rPr lang="en-US" altLang="zh-CN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A50CD-F91D-4E8B-A077-B30B85DECF03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6B28-7002-4B20-AE02-AA336E865ED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047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67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32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93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0586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034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1867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017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77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769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65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62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334D-3F19-46E5-9F63-E53EDF44F6EB}" type="datetimeFigureOut">
              <a:rPr lang="zh-CN" altLang="en-US" smtClean="0"/>
              <a:pPr/>
              <a:t>2018-2-3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C384-9171-4905-B2B6-69C5DD568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7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196752"/>
            <a:ext cx="748883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Construct a High-density Genetic Map and </a:t>
            </a:r>
            <a:r>
              <a:rPr lang="en-US" altLang="zh-CN" sz="28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Its Application </a:t>
            </a:r>
            <a:r>
              <a:rPr lang="en-US" altLang="zh-CN" sz="28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to Genetic Regulation Analysis </a:t>
            </a:r>
            <a:r>
              <a:rPr lang="en-US" altLang="zh-CN" sz="28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for Yield </a:t>
            </a:r>
            <a:r>
              <a:rPr lang="en-US" altLang="zh-CN" sz="28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and Fiber Quality Traits</a:t>
            </a:r>
            <a:endParaRPr lang="zh-CN" altLang="en-US" sz="28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786190"/>
            <a:ext cx="72152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Youlu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 Yuan  </a:t>
            </a:r>
            <a:endParaRPr lang="en-US" altLang="zh-CN" sz="2800" b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</a:endParaRPr>
          </a:p>
          <a:p>
            <a:pPr algn="ctr"/>
            <a:r>
              <a:rPr lang="en-US" altLang="zh-CN" sz="2800" b="1" dirty="0" smtClean="0">
                <a:latin typeface="Times New Roman" pitchFamily="18" charset="0"/>
              </a:rPr>
              <a:t>Institute of Cotton Research, CAAS</a:t>
            </a:r>
          </a:p>
          <a:p>
            <a:pPr algn="ctr"/>
            <a:r>
              <a:rPr lang="en-US" altLang="zh-CN" sz="2800" b="1" dirty="0" smtClean="0">
                <a:latin typeface="Times New Roman" pitchFamily="18" charset="0"/>
              </a:rPr>
              <a:t>State Key Laboratory of Cotton Biology China</a:t>
            </a:r>
          </a:p>
          <a:p>
            <a:pPr algn="ctr"/>
            <a:r>
              <a:rPr lang="en-US" altLang="zh-CN" sz="2800" b="1" dirty="0" smtClean="0">
                <a:solidFill>
                  <a:srgbClr val="00B050"/>
                </a:solidFill>
                <a:latin typeface="Times New Roman" pitchFamily="18" charset="0"/>
              </a:rPr>
              <a:t>yuanyoulu@caas.cn</a:t>
            </a:r>
          </a:p>
        </p:txBody>
      </p:sp>
      <p:pic>
        <p:nvPicPr>
          <p:cNvPr id="8" name="Picture 6" descr="所徽 正式 01 信纸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0"/>
            <a:ext cx="1643042" cy="16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 descr="IMG_39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18" cy="13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01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769" name="Group 313"/>
          <p:cNvGraphicFramePr>
            <a:graphicFrameLocks noGrp="1"/>
          </p:cNvGraphicFramePr>
          <p:nvPr/>
        </p:nvGraphicFramePr>
        <p:xfrm>
          <a:off x="381000" y="457200"/>
          <a:ext cx="8382000" cy="6227765"/>
        </p:xfrm>
        <a:graphic>
          <a:graphicData uri="http://schemas.openxmlformats.org/drawingml/2006/table">
            <a:tbl>
              <a:tblPr/>
              <a:tblGrid>
                <a:gridCol w="1752600"/>
                <a:gridCol w="1447800"/>
                <a:gridCol w="1828800"/>
                <a:gridCol w="1676400"/>
                <a:gridCol w="16764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parents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Fiber strength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cN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tex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Fiber length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Micronaire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2003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25.00±0.31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27.22±0.14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3.94±0.11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32.31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28.55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4.33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2004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25.00±0.21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28.68±0.11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4.39±0.11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35.88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±0.44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29.04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4.29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2007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25.65±1.20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27.44±0.01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4.68±0.18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33.75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±1.06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31.14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4.50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Anyang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25.60±0.71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28.18±0.08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5.35±0.12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32.60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31.24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5.00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Quzhou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26.70±1.56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27.54±0.87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5.37±0.03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34.50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30.21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4.28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2008 Linqing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sGK9708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24.20±0.28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26.67±0.11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5.19±0.14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0-153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33.40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±1.27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30.00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4.54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±0.23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Rot="1" noChangeArrowheads="1"/>
          </p:cNvSpPr>
          <p:nvPr/>
        </p:nvSpPr>
        <p:spPr bwMode="auto">
          <a:xfrm>
            <a:off x="0" y="16764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sGK9708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  <a:cs typeface="Arial" charset="0"/>
              </a:rPr>
              <a:t>♀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×0-153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  <a:cs typeface="Arial" charset="0"/>
              </a:rPr>
              <a:t>♂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F</a:t>
            </a: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1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  <a:r>
              <a:rPr lang="en-US" altLang="zh-CN" sz="2000" b="1" dirty="0">
                <a:solidFill>
                  <a:srgbClr val="0066FF"/>
                </a:solidFill>
                <a:latin typeface="Wingdings 2" pitchFamily="18" charset="2"/>
              </a:rPr>
              <a:t>U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 </a:t>
            </a:r>
            <a:endParaRPr lang="en-US" altLang="zh-CN" sz="2000" b="1" baseline="-25000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↓</a:t>
            </a:r>
            <a:r>
              <a:rPr lang="en-US" altLang="zh-CN" sz="2000" b="1" dirty="0">
                <a:solidFill>
                  <a:srgbClr val="0066FF"/>
                </a:solidFill>
                <a:latin typeface="Wingdings 2" pitchFamily="18" charset="2"/>
              </a:rPr>
              <a:t>U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 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zh-CN" altLang="en-US" sz="2000" b="1" baseline="-25000" dirty="0">
                <a:solidFill>
                  <a:srgbClr val="0066FF"/>
                </a:solidFill>
                <a:latin typeface="Arial" charset="0"/>
              </a:rPr>
              <a:t>：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3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                 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       </a:t>
            </a:r>
            <a:endParaRPr lang="en-US" altLang="zh-CN" sz="2000" baseline="-25000" dirty="0">
              <a:solidFill>
                <a:srgbClr val="0066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</a:t>
            </a:r>
            <a:r>
              <a:rPr lang="en-US" altLang="zh-CN" sz="2000" b="1" dirty="0">
                <a:solidFill>
                  <a:srgbClr val="0066FF"/>
                </a:solidFill>
                <a:latin typeface="Arial" charset="0"/>
              </a:rPr>
              <a:t>F 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2</a:t>
            </a:r>
            <a:r>
              <a:rPr lang="zh-CN" altLang="en-US" sz="2000" b="1" baseline="-25000" dirty="0">
                <a:solidFill>
                  <a:srgbClr val="0066FF"/>
                </a:solidFill>
                <a:latin typeface="Arial" charset="0"/>
              </a:rPr>
              <a:t>：</a:t>
            </a:r>
            <a:r>
              <a:rPr lang="en-US" altLang="zh-CN" sz="2000" b="1" baseline="-25000" dirty="0">
                <a:solidFill>
                  <a:srgbClr val="0066FF"/>
                </a:solidFill>
                <a:latin typeface="Arial" charset="0"/>
              </a:rPr>
              <a:t>6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baseline="-25000" dirty="0">
                <a:solidFill>
                  <a:srgbClr val="0066FF"/>
                </a:solidFill>
                <a:latin typeface="Arial" charset="0"/>
              </a:rPr>
              <a:t>                                                      </a:t>
            </a: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       </a:t>
            </a:r>
            <a:endParaRPr lang="en-US" altLang="zh-CN" sz="2000" baseline="-25000" dirty="0">
              <a:solidFill>
                <a:srgbClr val="0066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Arial" charset="0"/>
              </a:rPr>
              <a:t>                                 </a:t>
            </a:r>
            <a:r>
              <a:rPr lang="en-US" altLang="zh-CN" sz="2000" dirty="0">
                <a:solidFill>
                  <a:srgbClr val="FF0066"/>
                </a:solidFill>
                <a:latin typeface="Arial" charset="0"/>
              </a:rPr>
              <a:t>F </a:t>
            </a:r>
            <a:r>
              <a:rPr lang="en-US" altLang="zh-CN" sz="2000" baseline="-25000" dirty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zh-CN" altLang="en-US" sz="2000" baseline="-25000" dirty="0">
                <a:solidFill>
                  <a:srgbClr val="FF0066"/>
                </a:solidFill>
                <a:latin typeface="Arial" charset="0"/>
              </a:rPr>
              <a:t>：</a:t>
            </a:r>
            <a:r>
              <a:rPr lang="en-US" altLang="zh-CN" sz="2000" baseline="-25000" dirty="0">
                <a:solidFill>
                  <a:srgbClr val="FF0066"/>
                </a:solidFill>
                <a:latin typeface="Arial" charset="0"/>
              </a:rPr>
              <a:t>8(RIL)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2590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5908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7030A0"/>
                </a:solidFill>
                <a:latin typeface="Times New Roman" pitchFamily="18" charset="0"/>
              </a:rPr>
              <a:t>Procedure of RIL construction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4495800" y="2819400"/>
            <a:ext cx="426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250 </a:t>
            </a:r>
            <a:r>
              <a:rPr lang="en-US" altLang="zh-CN" dirty="0">
                <a:latin typeface="Times New Roman" pitchFamily="18" charset="0"/>
              </a:rPr>
              <a:t>plants grown in Anyang Henan Province </a:t>
            </a:r>
          </a:p>
          <a:p>
            <a:pPr algn="ctr"/>
            <a:r>
              <a:rPr lang="en-US" altLang="zh-CN" dirty="0">
                <a:latin typeface="Times New Roman" pitchFamily="18" charset="0"/>
              </a:rPr>
              <a:t>in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2003</a:t>
            </a:r>
            <a:r>
              <a:rPr lang="en-US" altLang="zh-CN" dirty="0"/>
              <a:t> 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4495800" y="3733800"/>
            <a:ext cx="373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196 </a:t>
            </a:r>
            <a:r>
              <a:rPr lang="en-US" altLang="zh-CN">
                <a:latin typeface="Times New Roman" pitchFamily="18" charset="0"/>
              </a:rPr>
              <a:t>family lines were selected</a:t>
            </a:r>
            <a:r>
              <a:rPr lang="en-US" altLang="zh-CN"/>
              <a:t> </a:t>
            </a:r>
            <a:r>
              <a:rPr lang="en-US" altLang="zh-CN">
                <a:latin typeface="Times New Roman" pitchFamily="18" charset="0"/>
              </a:rPr>
              <a:t>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2004</a:t>
            </a:r>
            <a:r>
              <a:rPr lang="en-US" altLang="zh-CN"/>
              <a:t> </a:t>
            </a:r>
          </a:p>
          <a:p>
            <a:pPr algn="ctr"/>
            <a:endParaRPr lang="en-US" altLang="zh-CN"/>
          </a:p>
        </p:txBody>
      </p: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4495800" y="4724400"/>
            <a:ext cx="396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Two</a:t>
            </a:r>
            <a:r>
              <a:rPr lang="en-US" altLang="zh-CN">
                <a:latin typeface="Times New Roman" pitchFamily="18" charset="0"/>
              </a:rPr>
              <a:t> plants were selected for purification</a:t>
            </a:r>
            <a:r>
              <a:rPr lang="en-US" altLang="zh-CN"/>
              <a:t> </a:t>
            </a:r>
          </a:p>
        </p:txBody>
      </p:sp>
      <p:sp>
        <p:nvSpPr>
          <p:cNvPr id="17418" name="AutoShape 20"/>
          <p:cNvSpPr>
            <a:spLocks noChangeArrowheads="1"/>
          </p:cNvSpPr>
          <p:nvPr/>
        </p:nvSpPr>
        <p:spPr bwMode="auto">
          <a:xfrm>
            <a:off x="3124200" y="3200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AutoShape 21"/>
          <p:cNvSpPr>
            <a:spLocks noChangeArrowheads="1"/>
          </p:cNvSpPr>
          <p:nvPr/>
        </p:nvSpPr>
        <p:spPr bwMode="auto">
          <a:xfrm>
            <a:off x="3124200" y="3962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0" name="AutoShape 22"/>
          <p:cNvSpPr>
            <a:spLocks noChangeArrowheads="1"/>
          </p:cNvSpPr>
          <p:nvPr/>
        </p:nvSpPr>
        <p:spPr bwMode="auto">
          <a:xfrm>
            <a:off x="3124200" y="48768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4495800" y="55626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>
                <a:latin typeface="Times New Roman" pitchFamily="18" charset="0"/>
              </a:rPr>
              <a:t>Grown in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Anyang</a:t>
            </a:r>
            <a:r>
              <a:rPr lang="en-US" altLang="zh-CN">
                <a:latin typeface="Times New Roman" pitchFamily="18" charset="0"/>
              </a:rPr>
              <a:t> 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2007</a:t>
            </a:r>
            <a:r>
              <a:rPr lang="en-US" altLang="zh-CN">
                <a:latin typeface="Times New Roman" pitchFamily="18" charset="0"/>
              </a:rPr>
              <a:t>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>
                <a:latin typeface="Times New Roman" pitchFamily="18" charset="0"/>
              </a:rPr>
              <a:t>in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Anyang</a:t>
            </a:r>
            <a:r>
              <a:rPr lang="en-US" altLang="zh-CN">
                <a:latin typeface="Times New Roman" pitchFamily="18" charset="0"/>
              </a:rPr>
              <a:t>, </a:t>
            </a: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Quzhou</a:t>
            </a:r>
            <a:r>
              <a:rPr lang="en-US" altLang="zh-CN">
                <a:latin typeface="Times New Roman" pitchFamily="18" charset="0"/>
              </a:rPr>
              <a:t> Hebei Province,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zh-CN" b="1">
                <a:solidFill>
                  <a:srgbClr val="3333CC"/>
                </a:solidFill>
                <a:latin typeface="Times New Roman" pitchFamily="18" charset="0"/>
              </a:rPr>
              <a:t>Linqing</a:t>
            </a:r>
            <a:r>
              <a:rPr lang="en-US" altLang="zh-CN">
                <a:latin typeface="Times New Roman" pitchFamily="18" charset="0"/>
              </a:rPr>
              <a:t> Shandong Province in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2008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7422" name="AutoShape 24"/>
          <p:cNvSpPr>
            <a:spLocks noChangeArrowheads="1"/>
          </p:cNvSpPr>
          <p:nvPr/>
        </p:nvSpPr>
        <p:spPr bwMode="auto">
          <a:xfrm>
            <a:off x="3276600" y="5943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533400" y="6488113"/>
            <a:ext cx="286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Sun et </a:t>
            </a:r>
            <a:r>
              <a:rPr lang="en-US" altLang="zh-CN" dirty="0" err="1"/>
              <a:t>al.</a:t>
            </a:r>
            <a:r>
              <a:rPr lang="en-US" altLang="zh-CN" b="1" dirty="0" err="1"/>
              <a:t>Mol</a:t>
            </a:r>
            <a:r>
              <a:rPr lang="en-US" altLang="zh-CN" b="1" dirty="0"/>
              <a:t> </a:t>
            </a:r>
            <a:r>
              <a:rPr lang="en-US" altLang="zh-CN" b="1" dirty="0" smtClean="0"/>
              <a:t>Breeding,2012</a:t>
            </a:r>
            <a:endParaRPr lang="zh-CN" altLang="en-US" b="1" dirty="0"/>
          </a:p>
        </p:txBody>
      </p:sp>
      <p:pic>
        <p:nvPicPr>
          <p:cNvPr id="17424" name="Picture 6" descr="所徽 正式 01 信纸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8443361"/>
              </p:ext>
            </p:extLst>
          </p:nvPr>
        </p:nvGraphicFramePr>
        <p:xfrm>
          <a:off x="251520" y="1196748"/>
          <a:ext cx="8392905" cy="4104460"/>
        </p:xfrm>
        <a:graphic>
          <a:graphicData uri="http://schemas.openxmlformats.org/drawingml/2006/table">
            <a:tbl>
              <a:tblPr/>
              <a:tblGrid>
                <a:gridCol w="1678581"/>
                <a:gridCol w="1678581"/>
                <a:gridCol w="1678581"/>
                <a:gridCol w="1661001"/>
                <a:gridCol w="1696161"/>
              </a:tblGrid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En.2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En.4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Linqing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Linqing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Akesu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Gaoyi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Zhengzhou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Alaer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Shihezi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Kuerle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Anyang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Alaer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Shihezi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Kuerle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855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environments conducted for 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RIL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evaluation</a:t>
            </a:r>
            <a:endParaRPr lang="zh-CN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</a:rPr>
              <a:t>Marker analysis (to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2009</a:t>
            </a:r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</a:rPr>
              <a:t>)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  <a:cs typeface="Arial" charset="0"/>
              </a:rPr>
              <a:t>♦</a:t>
            </a:r>
            <a:r>
              <a:rPr lang="en-US" altLang="zh-CN" sz="2800" b="1" dirty="0" smtClean="0">
                <a:latin typeface="Times New Roman" pitchFamily="18" charset="0"/>
              </a:rPr>
              <a:t>Cotton genome DNA extraction</a:t>
            </a:r>
            <a:r>
              <a:rPr lang="en-US" altLang="zh-CN" sz="2800" dirty="0" smtClean="0">
                <a:latin typeface="Times New Roman" pitchFamily="18" charset="0"/>
              </a:rPr>
              <a:t>: </a:t>
            </a:r>
            <a:r>
              <a:rPr lang="en-US" altLang="zh-CN" sz="2800" dirty="0" smtClean="0">
                <a:solidFill>
                  <a:srgbClr val="006600"/>
                </a:solidFill>
                <a:latin typeface="Times New Roman" pitchFamily="18" charset="0"/>
              </a:rPr>
              <a:t>Paterson et al.(1993) </a:t>
            </a:r>
            <a:r>
              <a:rPr lang="en-US" altLang="zh-CN" sz="2800" dirty="0" smtClean="0">
                <a:latin typeface="Times New Roman" pitchFamily="18" charset="0"/>
              </a:rPr>
              <a:t>with some modification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baseline="-250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CN" sz="2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  <a:sym typeface="Symbol" pitchFamily="18" charset="2"/>
              </a:rPr>
              <a:t>183</a:t>
            </a:r>
            <a:r>
              <a:rPr lang="en-US" altLang="zh-CN" sz="2800" dirty="0" smtClean="0">
                <a:latin typeface="Times New Roman" pitchFamily="18" charset="0"/>
                <a:sym typeface="Symbol" pitchFamily="18" charset="2"/>
              </a:rPr>
              <a:t>)    </a:t>
            </a:r>
            <a:r>
              <a:rPr lang="en-US" altLang="zh-CN" sz="2800" b="1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RIL</a:t>
            </a:r>
            <a:r>
              <a:rPr lang="en-US" altLang="zh-CN" sz="28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  <a:sym typeface="Symbol" pitchFamily="18" charset="2"/>
              </a:rPr>
              <a:t>196</a:t>
            </a:r>
            <a:r>
              <a:rPr lang="en-US" altLang="zh-CN" sz="2800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  <a:cs typeface="Arial" charset="0"/>
              </a:rPr>
              <a:t>♦ </a:t>
            </a:r>
            <a:r>
              <a:rPr lang="en-US" altLang="zh-CN" sz="2800" b="1" dirty="0" smtClean="0">
                <a:latin typeface="Times New Roman" pitchFamily="18" charset="0"/>
              </a:rPr>
              <a:t>A total of </a:t>
            </a:r>
            <a:r>
              <a:rPr lang="en-US" altLang="zh-CN" sz="2800" b="1" dirty="0" smtClean="0">
                <a:solidFill>
                  <a:srgbClr val="FF3399"/>
                </a:solidFill>
                <a:latin typeface="Times New Roman" pitchFamily="18" charset="0"/>
              </a:rPr>
              <a:t>5742 </a:t>
            </a:r>
            <a:r>
              <a:rPr lang="en-US" altLang="zh-CN" sz="2800" b="1" dirty="0" smtClean="0">
                <a:solidFill>
                  <a:srgbClr val="000066"/>
                </a:solidFill>
                <a:latin typeface="Times New Roman" pitchFamily="18" charset="0"/>
              </a:rPr>
              <a:t>SSR </a:t>
            </a:r>
            <a:r>
              <a:rPr lang="en-US" altLang="zh-CN" sz="2800" dirty="0" smtClean="0">
                <a:latin typeface="Times New Roman" pitchFamily="18" charset="0"/>
              </a:rPr>
              <a:t>primer pairs were used to screen for polymorphism between the two parents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 smtClean="0">
                <a:latin typeface="Times New Roman" pitchFamily="18" charset="0"/>
              </a:rPr>
              <a:t>        </a:t>
            </a:r>
            <a:r>
              <a:rPr lang="en-US" altLang="zh-CN" sz="1400" b="1" dirty="0" smtClean="0">
                <a:latin typeface="Times New Roman" pitchFamily="18" charset="0"/>
              </a:rPr>
              <a:t>BNL</a:t>
            </a:r>
            <a:r>
              <a:rPr lang="en-US" altLang="zh-CN" sz="1400" dirty="0" smtClean="0">
                <a:latin typeface="Times New Roman" pitchFamily="18" charset="0"/>
              </a:rPr>
              <a:t> (Brookhaven National Laboratory, NY),</a:t>
            </a:r>
            <a:r>
              <a:rPr lang="en-US" altLang="zh-CN" sz="1400" b="1" dirty="0" smtClean="0">
                <a:latin typeface="Times New Roman" pitchFamily="18" charset="0"/>
              </a:rPr>
              <a:t>NAU</a:t>
            </a:r>
            <a:r>
              <a:rPr lang="en-US" altLang="zh-CN" sz="1400" dirty="0" smtClean="0">
                <a:latin typeface="Times New Roman" pitchFamily="18" charset="0"/>
              </a:rPr>
              <a:t> (Nanjing Agricultural University, China),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 smtClean="0">
                <a:latin typeface="Times New Roman" pitchFamily="18" charset="0"/>
              </a:rPr>
              <a:t>        </a:t>
            </a:r>
            <a:r>
              <a:rPr lang="en-US" altLang="zh-CN" sz="1400" b="1" dirty="0" smtClean="0">
                <a:latin typeface="Times New Roman" pitchFamily="18" charset="0"/>
              </a:rPr>
              <a:t>CIR</a:t>
            </a:r>
            <a:r>
              <a:rPr lang="en-US" altLang="zh-CN" sz="1400" dirty="0" smtClean="0">
                <a:latin typeface="Times New Roman" pitchFamily="18" charset="0"/>
              </a:rPr>
              <a:t>(French Agricultural Research Centre for </a:t>
            </a:r>
            <a:r>
              <a:rPr lang="en-US" altLang="zh-CN" sz="1400" dirty="0" err="1" smtClean="0">
                <a:latin typeface="Times New Roman" pitchFamily="18" charset="0"/>
              </a:rPr>
              <a:t>InternationalDevelopment</a:t>
            </a:r>
            <a:r>
              <a:rPr lang="en-US" altLang="zh-CN" sz="1400" dirty="0" smtClean="0">
                <a:latin typeface="Times New Roman" pitchFamily="18" charset="0"/>
              </a:rPr>
              <a:t>, FRA),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dirty="0" smtClean="0">
                <a:latin typeface="Times New Roman" pitchFamily="18" charset="0"/>
              </a:rPr>
              <a:t>        </a:t>
            </a:r>
            <a:r>
              <a:rPr lang="en-US" altLang="zh-CN" sz="1400" b="1" dirty="0" smtClean="0">
                <a:latin typeface="Times New Roman" pitchFamily="18" charset="0"/>
              </a:rPr>
              <a:t>CM</a:t>
            </a:r>
            <a:r>
              <a:rPr lang="en-US" altLang="zh-CN" sz="1400" dirty="0" smtClean="0">
                <a:latin typeface="Times New Roman" pitchFamily="18" charset="0"/>
              </a:rPr>
              <a:t> and </a:t>
            </a:r>
            <a:r>
              <a:rPr lang="en-US" altLang="zh-CN" sz="1400" b="1" dirty="0" smtClean="0">
                <a:latin typeface="Times New Roman" pitchFamily="18" charset="0"/>
              </a:rPr>
              <a:t>JESPR</a:t>
            </a:r>
            <a:r>
              <a:rPr lang="en-US" altLang="zh-CN" sz="1400" dirty="0" smtClean="0">
                <a:latin typeface="Times New Roman" pitchFamily="18" charset="0"/>
              </a:rPr>
              <a:t> (Texas A&amp;M University, USA), </a:t>
            </a:r>
            <a:r>
              <a:rPr lang="en-US" altLang="zh-CN" sz="1400" b="1" dirty="0" smtClean="0">
                <a:latin typeface="Times New Roman" pitchFamily="18" charset="0"/>
              </a:rPr>
              <a:t>TM </a:t>
            </a:r>
            <a:r>
              <a:rPr lang="en-US" altLang="zh-CN" sz="1400" dirty="0" smtClean="0">
                <a:latin typeface="Times New Roman" pitchFamily="18" charset="0"/>
              </a:rPr>
              <a:t>and </a:t>
            </a:r>
            <a:r>
              <a:rPr lang="en-US" altLang="zh-CN" sz="1400" b="1" dirty="0" smtClean="0">
                <a:latin typeface="Times New Roman" pitchFamily="18" charset="0"/>
              </a:rPr>
              <a:t>MGHES</a:t>
            </a:r>
            <a:r>
              <a:rPr lang="en-US" altLang="zh-CN" sz="1400" dirty="0" smtClean="0">
                <a:latin typeface="Times New Roman" pitchFamily="18" charset="0"/>
              </a:rPr>
              <a:t> (USDA-ARS, Texas),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1400" b="1" dirty="0" smtClean="0">
                <a:latin typeface="Times New Roman" pitchFamily="18" charset="0"/>
              </a:rPr>
              <a:t>        MUCS </a:t>
            </a:r>
            <a:r>
              <a:rPr lang="en-US" altLang="zh-CN" sz="1400" dirty="0" smtClean="0">
                <a:latin typeface="Times New Roman" pitchFamily="18" charset="0"/>
              </a:rPr>
              <a:t>and </a:t>
            </a:r>
            <a:r>
              <a:rPr lang="en-US" altLang="zh-CN" sz="1400" b="1" dirty="0" smtClean="0">
                <a:latin typeface="Times New Roman" pitchFamily="18" charset="0"/>
              </a:rPr>
              <a:t>MUSS </a:t>
            </a:r>
            <a:r>
              <a:rPr lang="en-US" altLang="zh-CN" sz="1400" dirty="0" smtClean="0">
                <a:latin typeface="Times New Roman" pitchFamily="18" charset="0"/>
              </a:rPr>
              <a:t>(University of California Davis, USA), </a:t>
            </a:r>
            <a:r>
              <a:rPr lang="en-US" altLang="zh-CN" sz="1400" b="1" dirty="0" smtClean="0">
                <a:latin typeface="Times New Roman" pitchFamily="18" charset="0"/>
              </a:rPr>
              <a:t>and DPL </a:t>
            </a:r>
            <a:r>
              <a:rPr lang="en-US" altLang="zh-CN" sz="1400" dirty="0" smtClean="0">
                <a:latin typeface="Times New Roman" pitchFamily="18" charset="0"/>
              </a:rPr>
              <a:t>(Delta and Pine Land, USA).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201</a:t>
            </a:r>
            <a:r>
              <a:rPr lang="en-US" altLang="zh-CN" sz="2800" dirty="0" smtClean="0">
                <a:latin typeface="Times New Roman" pitchFamily="18" charset="0"/>
              </a:rPr>
              <a:t> SSRs 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3.5%</a:t>
            </a:r>
            <a:r>
              <a:rPr lang="en-US" altLang="zh-CN" sz="2800" dirty="0" smtClean="0">
                <a:latin typeface="Times New Roman" pitchFamily="18" charset="0"/>
              </a:rPr>
              <a:t>) showed polymorphisms between the two parents</a:t>
            </a:r>
            <a:endParaRPr lang="zh-CN" alt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polymorphic loci,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were localized into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linkage groups, covering a total map distance of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959.4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approximately </a:t>
            </a:r>
            <a:r>
              <a:rPr lang="en-US" altLang="zh-CN" sz="28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21.32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of the total length of the cotton genome (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et al. 2004).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One hundred and ten loci 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48.0%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 showed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 segregation distortions</a:t>
            </a:r>
            <a:endParaRPr lang="zh-CN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sz="4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</a:rPr>
              <a:t>population (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183</a:t>
            </a:r>
            <a:r>
              <a:rPr lang="en-US" altLang="zh-CN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</a:rPr>
              <a:t>plants)</a:t>
            </a:r>
          </a:p>
        </p:txBody>
      </p:sp>
      <p:pic>
        <p:nvPicPr>
          <p:cNvPr id="23556" name="Picture 6" descr="所徽 正式 01 信纸用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1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137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所徽 正式 01 信纸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057400" y="6324600"/>
            <a:ext cx="534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Part of linkage groups for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b="1"/>
              <a:t>population 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rgbClr val="7030A0"/>
                </a:solidFill>
                <a:latin typeface="Times New Roman" pitchFamily="18" charset="0"/>
              </a:rPr>
              <a:t>RIL population (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</a:rPr>
              <a:t>196</a:t>
            </a:r>
            <a:r>
              <a:rPr lang="en-US" altLang="zh-CN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itchFamily="18" charset="0"/>
              </a:rPr>
              <a:t>lines</a:t>
            </a:r>
            <a:r>
              <a:rPr lang="en-US" altLang="zh-CN" sz="4000" dirty="0" smtClean="0">
                <a:solidFill>
                  <a:srgbClr val="7030A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polymorphic loci, 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loci were localized into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linkage groups with a total map distance of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700.9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approximately </a:t>
            </a:r>
            <a:r>
              <a:rPr lang="en-US" altLang="zh-C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15.75%</a:t>
            </a:r>
            <a:r>
              <a:rPr lang="en-US" altLang="zh-CN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the total length of the cotton genome.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♣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Severe segregation distortions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were observed with 93 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43.3%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 out of 217 loci.</a:t>
            </a:r>
          </a:p>
          <a:p>
            <a:pPr eaLnBrk="1" hangingPunct="1">
              <a:buFontTx/>
              <a:buNone/>
            </a:pPr>
            <a:r>
              <a:rPr lang="en-US" altLang="zh-CN" sz="2600" dirty="0" smtClean="0">
                <a:latin typeface="Times New Roman" pitchFamily="18" charset="0"/>
              </a:rPr>
              <a:t>    </a:t>
            </a:r>
          </a:p>
        </p:txBody>
      </p:sp>
      <p:pic>
        <p:nvPicPr>
          <p:cNvPr id="25605" name="Picture 6" descr="所徽 正式 01 信纸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1219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5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359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QTLs could be identified in both early and advanced generations</a:t>
            </a:r>
            <a:endParaRPr lang="zh-CN" altLang="en-US" sz="359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05713750"/>
              </p:ext>
            </p:extLst>
          </p:nvPr>
        </p:nvGraphicFramePr>
        <p:xfrm>
          <a:off x="457200" y="1412776"/>
          <a:ext cx="822960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00200"/>
                <a:gridCol w="2895600"/>
                <a:gridCol w="1676400"/>
              </a:tblGrid>
              <a:tr h="34732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Traits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486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Strength(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qFS-C7-1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07AY, 08AY, 08QZ, and 08LQ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17.73—27.86</a:t>
                      </a:r>
                      <a:endParaRPr lang="zh-CN" altLang="en-US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486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qFSC25-1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07AY, 08AY, 08QZ, and 08LQ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14.25—21.36</a:t>
                      </a:r>
                      <a:endParaRPr lang="zh-CN" altLang="en-US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2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Length(</a:t>
                      </a: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qFL-C7-1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08LQ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486"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Micronaire</a:t>
                      </a: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07AY, 08AY, 08QZ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21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qFM-C14-1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08QZ</a:t>
                      </a:r>
                      <a:endParaRPr lang="zh-CN" alt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21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qFM-C16-1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08LQ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21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qFM-C19-1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07AY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08AY.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321"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uniformity </a:t>
                      </a: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(1)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qFU-C7-1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07AY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08AY</a:t>
                      </a:r>
                      <a:endParaRPr lang="zh-CN" altLang="en-US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Elongation</a:t>
                      </a:r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qFE-C15-1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and F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2:3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, RILs (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07AY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08AY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altLang="zh-CN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000760" y="6488668"/>
            <a:ext cx="2969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 et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Breeding,2012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14313" y="228600"/>
            <a:ext cx="8701087" cy="7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genetic map constructed by SSR markers</a:t>
            </a:r>
            <a:endParaRPr lang="zh-CN" altLang="zh-CN" sz="3200" b="1" dirty="0">
              <a:solidFill>
                <a:srgbClr val="7030A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The map harbored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793 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markers and spanned a 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total distance of </a:t>
            </a:r>
            <a:r>
              <a:rPr lang="en-US" altLang="zh-CN" sz="2000" b="1" dirty="0" smtClean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4110</a:t>
            </a:r>
            <a:r>
              <a:rPr lang="en-US" altLang="zh-CN" sz="20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cM 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with </a:t>
            </a:r>
            <a:r>
              <a:rPr lang="en-US" altLang="zh-CN" sz="2000" b="1" dirty="0" smtClean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5.2</a:t>
            </a:r>
            <a:r>
              <a:rPr lang="en-US" altLang="zh-CN" sz="20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cM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between adjust markers, covered the</a:t>
            </a:r>
            <a:r>
              <a:rPr lang="en-US" altLang="zh-CN" sz="20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66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93.2</a:t>
            </a:r>
            <a:r>
              <a:rPr lang="en-US" altLang="zh-CN" sz="2000" b="1" dirty="0" smtClean="0">
                <a:solidFill>
                  <a:srgbClr val="FF0066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%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of the whole genome of upland cotton(to </a:t>
            </a:r>
            <a:r>
              <a:rPr lang="en-US" altLang="zh-CN" sz="2000" b="1" dirty="0" smtClean="0">
                <a:solidFill>
                  <a:srgbClr val="310DB3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2016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graphicFrame>
        <p:nvGraphicFramePr>
          <p:cNvPr id="20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2802279"/>
              </p:ext>
            </p:extLst>
          </p:nvPr>
        </p:nvGraphicFramePr>
        <p:xfrm>
          <a:off x="539552" y="3017979"/>
          <a:ext cx="8077200" cy="3435357"/>
        </p:xfrm>
        <a:graphic>
          <a:graphicData uri="http://schemas.openxmlformats.org/drawingml/2006/table">
            <a:tbl>
              <a:tblPr/>
              <a:tblGrid>
                <a:gridCol w="1481137"/>
                <a:gridCol w="1030288"/>
                <a:gridCol w="1079500"/>
                <a:gridCol w="1566862"/>
                <a:gridCol w="1030288"/>
                <a:gridCol w="1889125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Marker’s Name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Marker’s Name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SWU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DOW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JESPR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CGR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CSHES82a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DPL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MUCS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HAU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BNL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COT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PGML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GH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ICRI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NBRI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MUSS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TMK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SHH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TMP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SHIN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MGHES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TMB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3331264"/>
              </p:ext>
            </p:extLst>
          </p:nvPr>
        </p:nvGraphicFramePr>
        <p:xfrm>
          <a:off x="323528" y="1412776"/>
          <a:ext cx="8640960" cy="34377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42409"/>
                <a:gridCol w="1492529"/>
                <a:gridCol w="1335421"/>
                <a:gridCol w="2120963"/>
                <a:gridCol w="1649638"/>
              </a:tblGrid>
              <a:tr h="9572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Trait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Stable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QTL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the most environment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QTL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the largest PVE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Fiber length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13.1 %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Fiber </a:t>
                      </a:r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uniformity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18.2 %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Micronaire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16.7%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Fiber </a:t>
                      </a:r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elongation</a:t>
                      </a:r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17.9 %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Fiber</a:t>
                      </a:r>
                      <a:r>
                        <a:rPr lang="en-US" altLang="zh-CN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strength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310DB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CN" altLang="en-US" b="1" dirty="0">
                        <a:solidFill>
                          <a:srgbClr val="310DB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26.7 %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3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zh-CN" altLang="en-US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zh-CN" altLang="en-US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696" y="116632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SSR Map: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4" y="5805264"/>
            <a:ext cx="441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b="1" dirty="0">
                <a:solidFill>
                  <a:srgbClr val="310DB3"/>
                </a:solidFill>
              </a:rPr>
              <a:t>Jamshed et al. BMC Genomics (2016) 17:197</a:t>
            </a:r>
            <a:endParaRPr lang="zh-CN" altLang="en-US" b="1" dirty="0">
              <a:solidFill>
                <a:srgbClr val="310D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>
                <a:solidFill>
                  <a:srgbClr val="FF3300"/>
                </a:solidFill>
              </a:rPr>
              <a:t>♦ </a:t>
            </a:r>
            <a:r>
              <a:rPr lang="en-US" altLang="zh-CN" smtClean="0"/>
              <a:t>Cotton plays a important role in the world economy by producing </a:t>
            </a:r>
            <a:r>
              <a:rPr lang="en-US" altLang="zh-CN" b="1" smtClean="0">
                <a:solidFill>
                  <a:srgbClr val="0070C0"/>
                </a:solidFill>
              </a:rPr>
              <a:t>natural fiber </a:t>
            </a:r>
            <a:r>
              <a:rPr lang="en-US" altLang="zh-CN" smtClean="0"/>
              <a:t>for textile industry and </a:t>
            </a:r>
            <a:r>
              <a:rPr lang="en-US" altLang="zh-CN" b="1" smtClean="0">
                <a:solidFill>
                  <a:srgbClr val="0070C0"/>
                </a:solidFill>
              </a:rPr>
              <a:t>edible oil </a:t>
            </a:r>
            <a:r>
              <a:rPr lang="en-US" altLang="zh-CN" smtClean="0"/>
              <a:t>for human consumption</a:t>
            </a:r>
          </a:p>
          <a:p>
            <a:pPr>
              <a:buFontTx/>
              <a:buNone/>
            </a:pPr>
            <a:r>
              <a:rPr lang="en-US" altLang="zh-CN" smtClean="0">
                <a:solidFill>
                  <a:srgbClr val="FF3300"/>
                </a:solidFill>
              </a:rPr>
              <a:t>♦ </a:t>
            </a:r>
            <a:r>
              <a:rPr lang="en-US" altLang="zh-CN" smtClean="0"/>
              <a:t>Modern high-speed textile operations around the world require </a:t>
            </a:r>
            <a:r>
              <a:rPr lang="en-US" altLang="zh-CN" smtClean="0">
                <a:solidFill>
                  <a:srgbClr val="CC3300"/>
                </a:solidFill>
              </a:rPr>
              <a:t>long</a:t>
            </a:r>
            <a:r>
              <a:rPr lang="en-US" altLang="zh-CN" smtClean="0"/>
              <a:t>, </a:t>
            </a:r>
            <a:r>
              <a:rPr lang="en-US" altLang="zh-CN" smtClean="0">
                <a:solidFill>
                  <a:srgbClr val="CC3300"/>
                </a:solidFill>
              </a:rPr>
              <a:t>strong</a:t>
            </a:r>
            <a:r>
              <a:rPr lang="en-US" altLang="zh-CN" smtClean="0"/>
              <a:t> and </a:t>
            </a:r>
            <a:r>
              <a:rPr lang="en-US" altLang="zh-CN" smtClean="0">
                <a:solidFill>
                  <a:srgbClr val="CC3300"/>
                </a:solidFill>
              </a:rPr>
              <a:t>fine</a:t>
            </a:r>
            <a:r>
              <a:rPr lang="en-US" altLang="zh-CN" smtClean="0"/>
              <a:t> cotton fibers.</a:t>
            </a:r>
            <a:endParaRPr lang="zh-CN" altLang="en-US" smtClean="0"/>
          </a:p>
        </p:txBody>
      </p:sp>
      <p:pic>
        <p:nvPicPr>
          <p:cNvPr id="4099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3" y="4495800"/>
            <a:ext cx="31892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照片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4450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143000" y="1125538"/>
            <a:ext cx="2209800" cy="5029200"/>
            <a:chOff x="39688" y="0"/>
            <a:chExt cx="2877330" cy="6858000"/>
          </a:xfrm>
        </p:grpSpPr>
        <p:pic>
          <p:nvPicPr>
            <p:cNvPr id="2560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88" y="0"/>
              <a:ext cx="117951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8355" y="2228850"/>
              <a:ext cx="1438663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 t="19812"/>
          <a:stretch>
            <a:fillRect/>
          </a:stretch>
        </p:blipFill>
        <p:spPr bwMode="auto">
          <a:xfrm>
            <a:off x="3717925" y="933450"/>
            <a:ext cx="182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 t="9566" b="38889"/>
          <a:stretch>
            <a:fillRect/>
          </a:stretch>
        </p:blipFill>
        <p:spPr bwMode="auto">
          <a:xfrm>
            <a:off x="6357938" y="1077913"/>
            <a:ext cx="17954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b="1">
                <a:latin typeface="仿宋_GB2312" pitchFamily="49" charset="-122"/>
                <a:ea typeface="仿宋_GB2312" pitchFamily="49" charset="-122"/>
              </a:rPr>
              <a:t>     </a:t>
            </a:r>
            <a:r>
              <a:rPr lang="en-US" altLang="zh-CN" b="1">
                <a:latin typeface="仿宋_GB2312" pitchFamily="49" charset="-122"/>
                <a:ea typeface="仿宋_GB2312" pitchFamily="49" charset="-122"/>
              </a:rPr>
              <a:t>Chr 25                  Chr 7                  Chr 6    </a:t>
            </a:r>
            <a:endParaRPr lang="zh-CN" altLang="en-US" b="1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1" y="2132856"/>
            <a:ext cx="813690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Genetics map construction and QTL identification with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32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cotton</a:t>
            </a:r>
            <a:r>
              <a:rPr lang="en-US" altLang="zh-CN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zh-CN" sz="32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chip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602128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Zhang </a:t>
            </a:r>
            <a:r>
              <a:rPr lang="en-US" altLang="zh-CN" b="1" dirty="0" err="1" smtClean="0">
                <a:solidFill>
                  <a:srgbClr val="FF0066"/>
                </a:solidFill>
              </a:rPr>
              <a:t>zhen</a:t>
            </a:r>
            <a:r>
              <a:rPr lang="en-US" altLang="zh-CN" b="1" dirty="0" smtClean="0">
                <a:solidFill>
                  <a:srgbClr val="FF0066"/>
                </a:solidFill>
              </a:rPr>
              <a:t> </a:t>
            </a:r>
            <a:r>
              <a:rPr lang="en-US" altLang="zh-CN" b="1" dirty="0" err="1" smtClean="0">
                <a:solidFill>
                  <a:srgbClr val="FF0066"/>
                </a:solidFill>
              </a:rPr>
              <a:t>etal</a:t>
            </a:r>
            <a:r>
              <a:rPr lang="en-US" altLang="zh-CN" b="1" dirty="0" smtClean="0">
                <a:solidFill>
                  <a:srgbClr val="FF0066"/>
                </a:solidFill>
              </a:rPr>
              <a:t>., </a:t>
            </a:r>
            <a:r>
              <a:rPr lang="en-US" altLang="zh-CN" b="1" i="1" dirty="0" smtClean="0">
                <a:solidFill>
                  <a:srgbClr val="FF0066"/>
                </a:solidFill>
              </a:rPr>
              <a:t>Crop Sci. 2017</a:t>
            </a:r>
            <a:r>
              <a:rPr lang="zh-CN" altLang="en-US" b="1" i="1" dirty="0" smtClean="0">
                <a:solidFill>
                  <a:srgbClr val="FF0066"/>
                </a:solidFill>
              </a:rPr>
              <a:t>，</a:t>
            </a:r>
            <a:r>
              <a:rPr lang="en-US" altLang="zh-CN" b="1" i="1" dirty="0" smtClean="0">
                <a:solidFill>
                  <a:srgbClr val="FF0066"/>
                </a:solidFill>
              </a:rPr>
              <a:t>57:774–788 </a:t>
            </a:r>
            <a:endParaRPr lang="zh-CN" altLang="en-US" b="1" i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4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3" y="1448780"/>
            <a:ext cx="8215413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96" y="260648"/>
            <a:ext cx="80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63K SNP Array</a:t>
            </a:r>
            <a:endParaRPr lang="zh-CN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4183390"/>
              </p:ext>
            </p:extLst>
          </p:nvPr>
        </p:nvGraphicFramePr>
        <p:xfrm>
          <a:off x="179513" y="836707"/>
          <a:ext cx="8712967" cy="5934041"/>
        </p:xfrm>
        <a:graphic>
          <a:graphicData uri="http://schemas.openxmlformats.org/drawingml/2006/table">
            <a:tbl>
              <a:tblPr/>
              <a:tblGrid>
                <a:gridCol w="667323"/>
                <a:gridCol w="768051"/>
                <a:gridCol w="730278"/>
                <a:gridCol w="730278"/>
                <a:gridCol w="730278"/>
                <a:gridCol w="667323"/>
                <a:gridCol w="599022"/>
                <a:gridCol w="609713"/>
                <a:gridCol w="604367"/>
                <a:gridCol w="604367"/>
                <a:gridCol w="604367"/>
                <a:gridCol w="604367"/>
                <a:gridCol w="793233"/>
              </a:tblGrid>
              <a:tr h="545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No.Chromosome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SSR.Markers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SNP 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of Markers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SDMs_Num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SDMs_Per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Genetic Distance (cM)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Average Distance (cM)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Gap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No.Gap more than 5cM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X2_Value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P_Value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SDR_Region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74.52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52.85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104.60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7.92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55.90%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95.37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121.62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106.61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48.70%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162.05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69.80%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40.40%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194.96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13.59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96.45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126.18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100.59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30.20%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92.47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103.81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98.40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47.30%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114.01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14.90%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89.03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1.94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6.95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72.10%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93.43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Chr26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8.50%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109.62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3.19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2316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2393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/>
                        </a:rPr>
                        <a:t>2865.73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/>
                        </a:rPr>
                        <a:t>1.20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28.17 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339" marR="6339" marT="63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456" y="114392"/>
            <a:ext cx="8079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63K SNP Array</a:t>
            </a:r>
            <a:endParaRPr lang="zh-CN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4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64"/>
            <a:ext cx="5832648" cy="5112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317839"/>
            <a:ext cx="675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Chip Map</a:t>
            </a:r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202464"/>
            <a:ext cx="3099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1. This research identified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QTLs for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fiber strength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them were  stable.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2. These stable QTLs could explain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4.24%-13.55%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observed phenotypic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2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9168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Genetics map construction and QTL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identification for </a:t>
            </a:r>
            <a:r>
              <a:rPr lang="en-US" altLang="zh-C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boll weight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3200" b="1" dirty="0" err="1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endParaRPr lang="en-US" altLang="zh-CN" sz="32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5445224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66"/>
                </a:solidFill>
              </a:rPr>
              <a:t>Zhang </a:t>
            </a:r>
            <a:r>
              <a:rPr lang="en-US" altLang="zh-CN" b="1" dirty="0" err="1" smtClean="0">
                <a:solidFill>
                  <a:srgbClr val="FF0066"/>
                </a:solidFill>
              </a:rPr>
              <a:t>zhen</a:t>
            </a:r>
            <a:r>
              <a:rPr lang="en-US" altLang="zh-CN" b="1" dirty="0" smtClean="0">
                <a:solidFill>
                  <a:srgbClr val="FF0066"/>
                </a:solidFill>
              </a:rPr>
              <a:t> </a:t>
            </a:r>
            <a:r>
              <a:rPr lang="en-US" altLang="zh-CN" b="1" dirty="0" err="1" smtClean="0">
                <a:solidFill>
                  <a:srgbClr val="FF0066"/>
                </a:solidFill>
              </a:rPr>
              <a:t>etal</a:t>
            </a:r>
            <a:r>
              <a:rPr lang="en-US" altLang="zh-CN" b="1" dirty="0" smtClean="0">
                <a:solidFill>
                  <a:srgbClr val="FF0066"/>
                </a:solidFill>
              </a:rPr>
              <a:t>. </a:t>
            </a:r>
            <a:r>
              <a:rPr lang="en-US" altLang="zh-CN" b="1" i="1" dirty="0" smtClean="0">
                <a:solidFill>
                  <a:srgbClr val="FF00FF"/>
                </a:solidFill>
              </a:rPr>
              <a:t>BMC plant  biology, 2016</a:t>
            </a:r>
            <a:endParaRPr lang="zh-CN" altLang="en-US" b="1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2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D:\我的文档\Tencent Files\290012645\FileRecv\all.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3" t="5969" r="7407" b="2985"/>
          <a:stretch>
            <a:fillRect/>
          </a:stretch>
        </p:blipFill>
        <p:spPr bwMode="auto">
          <a:xfrm>
            <a:off x="379568" y="1340768"/>
            <a:ext cx="524815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161913" y="1124744"/>
            <a:ext cx="2571750" cy="54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Enzyme </a:t>
            </a: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digestion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Modification of restriction </a:t>
            </a: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fragment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Connect the adapter</a:t>
            </a:r>
            <a:endParaRPr kumimoji="0" lang="en-US" altLang="zh-CN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PCR</a:t>
            </a:r>
            <a:endParaRPr kumimoji="0" lang="en-US" altLang="zh-CN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Mix the Sample</a:t>
            </a:r>
            <a:endParaRPr kumimoji="0" lang="en-US" altLang="zh-CN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kumimoji="0" lang="en-US" altLang="zh-CN" sz="20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Cataphoresis</a:t>
            </a:r>
            <a:r>
              <a:rPr kumimoji="0" lang="en-US" altLang="zh-CN" sz="2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and select the restriction fragments that were fitness</a:t>
            </a:r>
            <a:endParaRPr kumimoji="0" lang="zh-CN" altLang="en-US" sz="20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332656"/>
            <a:ext cx="796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Technical process of the </a:t>
            </a:r>
            <a:r>
              <a:rPr lang="en-US" altLang="zh-CN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endParaRPr lang="zh-CN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5911"/>
            <a:ext cx="8739234" cy="4320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96" y="260648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SLAF-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5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9918760"/>
              </p:ext>
            </p:extLst>
          </p:nvPr>
        </p:nvGraphicFramePr>
        <p:xfrm>
          <a:off x="251520" y="908720"/>
          <a:ext cx="8640959" cy="5760628"/>
        </p:xfrm>
        <a:graphic>
          <a:graphicData uri="http://schemas.openxmlformats.org/drawingml/2006/table">
            <a:tbl>
              <a:tblPr/>
              <a:tblGrid>
                <a:gridCol w="807567"/>
                <a:gridCol w="692200"/>
                <a:gridCol w="784493"/>
                <a:gridCol w="853713"/>
                <a:gridCol w="669126"/>
                <a:gridCol w="715273"/>
                <a:gridCol w="819103"/>
                <a:gridCol w="888323"/>
                <a:gridCol w="611443"/>
                <a:gridCol w="553759"/>
                <a:gridCol w="692200"/>
                <a:gridCol w="553759"/>
              </a:tblGrid>
              <a:tr h="604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 Number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Marker Number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Distance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Distance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 Gap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Nmuber of Gap(&gt;5cM)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SDMs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Persentage of SDMs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_Value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P_value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SDR Region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RHs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27.61%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136.88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0.44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159.93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21.56%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142.01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24.42%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92.62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25.74%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132.96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21.90%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12.78%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112.62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27.27%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178.26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31.14%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185.33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7.28%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173.03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58.33%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27.59%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178.54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38.10%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101.64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8.82%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136.45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94.13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16.51%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48.44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163.73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16.67%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65.91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127.61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21.83%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76.99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1.39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124.21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50.60%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4.62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Chr26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20.00%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2.13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3259.37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7.02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251" marR="6251" marT="6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</a:p>
                  </a:txBody>
                  <a:tcPr marL="6251" marR="6251" marT="62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696" y="116632"/>
            <a:ext cx="69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 constructed by SLAF-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9123"/>
            <a:ext cx="4680520" cy="52774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260648"/>
            <a:ext cx="782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QTL identification by 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Map: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450915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1. This research identified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146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QTLs for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boll weight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of them were  stable.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2. These stable QTLs could explain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4.15%-14.70%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observed phenotypic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6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458200" cy="5105400"/>
          </a:xfrm>
        </p:spPr>
        <p:txBody>
          <a:bodyPr/>
          <a:lstStyle/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</a:t>
            </a:r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3300"/>
                </a:solidFill>
              </a:rPr>
              <a:t>♦</a:t>
            </a:r>
            <a:r>
              <a:rPr lang="en-US" altLang="zh-CN" dirty="0" smtClean="0"/>
              <a:t>Conventional breeding procedure had difficulty in further improving fiber quality due to its </a:t>
            </a:r>
            <a:r>
              <a:rPr lang="en-US" altLang="zh-CN" dirty="0" smtClean="0">
                <a:solidFill>
                  <a:srgbClr val="0070C0"/>
                </a:solidFill>
              </a:rPr>
              <a:t>high cost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0070C0"/>
                </a:solidFill>
              </a:rPr>
              <a:t>long duration</a:t>
            </a:r>
            <a:r>
              <a:rPr lang="en-US" altLang="zh-CN" dirty="0" smtClean="0"/>
              <a:t>, and </a:t>
            </a:r>
            <a:r>
              <a:rPr lang="en-US" altLang="zh-CN" dirty="0" smtClean="0">
                <a:solidFill>
                  <a:srgbClr val="0070C0"/>
                </a:solidFill>
              </a:rPr>
              <a:t>low selective efficiency</a:t>
            </a:r>
            <a:r>
              <a:rPr lang="en-US" altLang="zh-CN" dirty="0" smtClean="0"/>
              <a:t>. </a:t>
            </a:r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endParaRPr lang="en-US" altLang="zh-CN" dirty="0" smtClean="0"/>
          </a:p>
          <a:p>
            <a:pPr algn="just" eaLnBrk="1" fontAlgn="ctr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3300"/>
                </a:solidFill>
              </a:rPr>
              <a:t>♦ DNA markers </a:t>
            </a:r>
            <a:r>
              <a:rPr lang="en-US" altLang="zh-CN" dirty="0" smtClean="0"/>
              <a:t>provide an opportunity to overcome the shortcoming of conventional breeding in cotton.</a:t>
            </a:r>
          </a:p>
        </p:txBody>
      </p:sp>
      <p:pic>
        <p:nvPicPr>
          <p:cNvPr id="5123" name="Picture 1" descr="C:\Users\DELL\AppData\Roaming\Tencent\Users\1170138698\QQ\WinTemp\RichOle\@ZJPB{I`0R_W13%DN55@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4140419"/>
              </p:ext>
            </p:extLst>
          </p:nvPr>
        </p:nvGraphicFramePr>
        <p:xfrm>
          <a:off x="179512" y="2833068"/>
          <a:ext cx="8064896" cy="27561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787"/>
                <a:gridCol w="1910787"/>
                <a:gridCol w="1910787"/>
                <a:gridCol w="2332535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Markers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Distance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Distance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SSR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4110 </a:t>
                      </a:r>
                      <a:r>
                        <a:rPr lang="en-US" altLang="zh-CN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 </a:t>
                      </a:r>
                      <a:r>
                        <a:rPr lang="en-US" altLang="zh-CN" sz="1800" b="1" dirty="0" err="1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800" b="1" dirty="0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6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SLAF</a:t>
                      </a:r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Seq</a:t>
                      </a:r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3259.37 </a:t>
                      </a:r>
                      <a:r>
                        <a:rPr lang="en-US" altLang="zh-CN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 </a:t>
                      </a:r>
                      <a:r>
                        <a:rPr lang="en-US" altLang="zh-CN" sz="1800" b="1" dirty="0" err="1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Chip Map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</a:t>
                      </a:r>
                      <a:endParaRPr lang="zh-CN" alt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2,856.73 </a:t>
                      </a:r>
                      <a:r>
                        <a:rPr lang="en-US" altLang="zh-CN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 </a:t>
                      </a:r>
                      <a:r>
                        <a:rPr lang="en-US" altLang="zh-CN" sz="1800" b="1" dirty="0" err="1" smtClean="0">
                          <a:solidFill>
                            <a:srgbClr val="310DB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lang="zh-CN" altLang="en-US" b="1" dirty="0">
                        <a:solidFill>
                          <a:srgbClr val="310DB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79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</a:t>
                      </a:r>
                      <a:endParaRPr lang="zh-CN" altLang="en-US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8295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5197.17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zh-CN" altLang="en-US" b="1" dirty="0"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7504" y="2114272"/>
            <a:ext cx="39493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three maps comparison:</a:t>
            </a:r>
            <a:endParaRPr lang="zh-CN" alt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31" y="201049"/>
            <a:ext cx="954055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Genome-wide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consensus map construction and its utilization  </a:t>
            </a:r>
            <a:endParaRPr lang="zh-CN" alt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623"/>
            <a:ext cx="9144000" cy="40735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537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6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altLang="zh-CN" sz="36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genetic map</a:t>
            </a:r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6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8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6200000">
            <a:off x="-2057300" y="2713484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US" altLang="zh-CN" sz="2400" dirty="0" smtClean="0"/>
              <a:t>Fig 1. Marker density analysis across the whole genome in the integrated linkage map</a:t>
            </a:r>
            <a:endParaRPr lang="zh-CN" alt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511" y="116633"/>
            <a:ext cx="6626913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34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The detail information of the combine map:</a:t>
            </a:r>
            <a:endParaRPr lang="zh-CN" altLang="en-US" sz="32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8052392"/>
              </p:ext>
            </p:extLst>
          </p:nvPr>
        </p:nvGraphicFramePr>
        <p:xfrm>
          <a:off x="323527" y="857232"/>
          <a:ext cx="8496945" cy="5693643"/>
        </p:xfrm>
        <a:graphic>
          <a:graphicData uri="http://schemas.openxmlformats.org/drawingml/2006/table">
            <a:tbl>
              <a:tblPr/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843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No.Chr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MarkerNum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Total_CM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Aver_CM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 Gap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SLAF Marker 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ChipNum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SSRNum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Nmuber of Gap(&gt;5cM)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SDMs（P=0.05）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SDMs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_Value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P_value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SDR Region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RHs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181.81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151.99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11.182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8.82%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191.94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16.295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208.85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221.34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34.33%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207.63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16.981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41.99%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168.99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25.64%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14.155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23.94%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199.12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33.94%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154.86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212.73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207.22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8.36%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234.63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2.977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65.61%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226.61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9.41%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1.49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245.76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32.58%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199.41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16.587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236.88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23.662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219.65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13.951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27.78%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226.79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13.514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28.67%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221.93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2.95%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152.86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244.88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13.294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36.09%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7.95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14.68%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230.04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24.358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70.54%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chr26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240.62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1.59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16.073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14.47%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8295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5197.17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24.358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2316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2108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359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b="1" dirty="0" smtClean="0"/>
              <a:t>Statistical </a:t>
            </a:r>
            <a:r>
              <a:rPr lang="en-US" altLang="zh-CN" sz="3200" b="1" dirty="0"/>
              <a:t>analysis of the parents and the </a:t>
            </a:r>
            <a:r>
              <a:rPr lang="en-US" altLang="zh-CN" sz="3200" b="1" dirty="0">
                <a:solidFill>
                  <a:srgbClr val="310DB3"/>
                </a:solidFill>
              </a:rPr>
              <a:t>RIL</a:t>
            </a:r>
            <a:r>
              <a:rPr lang="en-US" altLang="zh-CN" sz="3200" b="1" dirty="0"/>
              <a:t> population across </a:t>
            </a:r>
            <a:r>
              <a:rPr lang="en-US" altLang="zh-CN" sz="3200" b="1" dirty="0">
                <a:solidFill>
                  <a:srgbClr val="FF0066"/>
                </a:solidFill>
              </a:rPr>
              <a:t>22</a:t>
            </a:r>
            <a:r>
              <a:rPr lang="en-US" altLang="zh-CN" sz="3200" b="1" dirty="0"/>
              <a:t> environments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9514" y="2276872"/>
          <a:ext cx="8784973" cy="2880360"/>
        </p:xfrm>
        <a:graphic>
          <a:graphicData uri="http://schemas.openxmlformats.org/drawingml/2006/table">
            <a:tbl>
              <a:tblPr/>
              <a:tblGrid>
                <a:gridCol w="486272"/>
                <a:gridCol w="534711"/>
                <a:gridCol w="635199"/>
                <a:gridCol w="702207"/>
                <a:gridCol w="1025985"/>
                <a:gridCol w="1080120"/>
                <a:gridCol w="864096"/>
                <a:gridCol w="864096"/>
                <a:gridCol w="533970"/>
                <a:gridCol w="717140"/>
                <a:gridCol w="717140"/>
                <a:gridCol w="624037"/>
              </a:tblGrid>
              <a:tr h="2790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Traits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Parents</a:t>
                      </a:r>
                      <a:r>
                        <a:rPr lang="zh-CN" sz="1400" b="1" baseline="30000" dirty="0">
                          <a:latin typeface="Times New Roman"/>
                          <a:ea typeface="宋体"/>
                          <a:cs typeface="Times New Roman"/>
                        </a:rPr>
                        <a:t>†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宋体"/>
                          <a:cs typeface="Times New Roman"/>
                        </a:rPr>
                        <a:t>RIL population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90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P1-P2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宋体"/>
                          <a:cs typeface="Times New Roman"/>
                        </a:rPr>
                        <a:t>P</a:t>
                      </a:r>
                      <a:r>
                        <a:rPr lang="en-US" sz="1400" b="1" dirty="0">
                          <a:latin typeface="Times New Roman"/>
                          <a:ea typeface="宋体"/>
                          <a:cs typeface="Times New Roman"/>
                        </a:rPr>
                        <a:t>-value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Range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standard error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SD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variance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Skewness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Kurtosis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32.79</a:t>
                      </a:r>
                      <a:endParaRPr lang="zh-CN" sz="1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26.79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6.00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26.89-36.20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30.51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2.52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29.67</a:t>
                      </a:r>
                      <a:endParaRPr lang="zh-CN" sz="1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28.06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1.62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26.70-32.32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29.45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1.19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4.68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4.77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‡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3.47-5.22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4.45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4.46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5.25</a:t>
                      </a:r>
                      <a:endParaRPr lang="zh-CN" sz="1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-0.79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&lt;0.001***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3.76-5.55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39.04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41.63</a:t>
                      </a:r>
                      <a:endParaRPr lang="zh-CN" sz="1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-2.59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&lt;0.01**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36.09-44.48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40.33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1.86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3.45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-0.02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-0.63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11.06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-0.61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8.66-12.52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10.42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0.05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0.70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0.49</a:t>
                      </a:r>
                      <a:endParaRPr lang="zh-CN" sz="1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0.24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0.27</a:t>
                      </a:r>
                      <a:endParaRPr lang="zh-CN" sz="1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3645" marR="636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5445224"/>
            <a:ext cx="36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†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P1: 0-153, P2: sGK9708. </a:t>
            </a:r>
            <a:r>
              <a:rPr kumimoji="0" lang="en-US" altLang="zh-CN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ns: not significant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9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Correlation </a:t>
            </a:r>
            <a:r>
              <a:rPr lang="en-US" altLang="zh-CN" sz="3200" b="1" dirty="0"/>
              <a:t>analysis of the traits relating to fiber quality and yield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43608" y="2204864"/>
          <a:ext cx="7272807" cy="3409696"/>
        </p:xfrm>
        <a:graphic>
          <a:graphicData uri="http://schemas.openxmlformats.org/drawingml/2006/table">
            <a:tbl>
              <a:tblPr/>
              <a:tblGrid>
                <a:gridCol w="917083"/>
                <a:gridCol w="1349130"/>
                <a:gridCol w="1172508"/>
                <a:gridCol w="1330109"/>
                <a:gridCol w="1156204"/>
                <a:gridCol w="1347773"/>
              </a:tblGrid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24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0.732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-0.321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-0.364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-0.095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0.285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0.523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0.588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0.233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-0.070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0.462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-0.192</a:t>
                      </a:r>
                      <a:r>
                        <a:rPr lang="en-US" sz="2400" b="1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0.428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-0.410</a:t>
                      </a:r>
                      <a:r>
                        <a:rPr lang="en-US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5805264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**: significant correlation at the level of 0.01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 smtClean="0"/>
              <a:t>QTLs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identified in single environment and in multiple environments</a:t>
            </a:r>
            <a:endParaRPr lang="zh-CN" altLang="en-US" sz="32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99592" y="2060848"/>
          <a:ext cx="7488832" cy="3840480"/>
        </p:xfrm>
        <a:graphic>
          <a:graphicData uri="http://schemas.openxmlformats.org/drawingml/2006/table">
            <a:tbl>
              <a:tblPr/>
              <a:tblGrid>
                <a:gridCol w="2499636"/>
                <a:gridCol w="710224"/>
                <a:gridCol w="710224"/>
                <a:gridCol w="892817"/>
                <a:gridCol w="892817"/>
                <a:gridCol w="891557"/>
                <a:gridCol w="891557"/>
              </a:tblGrid>
              <a:tr h="51434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No. </a:t>
                      </a:r>
                      <a:r>
                        <a:rPr lang="en-US" sz="2400" b="1" dirty="0" err="1"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宋体"/>
                          <a:cs typeface="Times New Roman"/>
                        </a:rPr>
                        <a:t>No. QTLs</a:t>
                      </a:r>
                      <a:endParaRPr lang="zh-CN" sz="24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3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FL 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FS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1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177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156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253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179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187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2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98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66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3 </a:t>
                      </a:r>
                      <a:r>
                        <a:rPr lang="en-US" sz="2400" b="1" kern="1200" dirty="0" err="1">
                          <a:solidFill>
                            <a:srgbClr val="310DB3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solidFill>
                          <a:srgbClr val="310DB3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44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4 Env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5 Env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04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299318" cy="42930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00" y="1476756"/>
            <a:ext cx="4254896" cy="4250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2520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QTL identification and distribution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7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/>
              <a:t>Clustering </a:t>
            </a:r>
            <a:r>
              <a:rPr lang="en-US" altLang="zh-CN" sz="2800" b="1" dirty="0"/>
              <a:t>information of the QTLs identified at least in three environments</a:t>
            </a:r>
            <a:endParaRPr lang="zh-CN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71602" y="1772818"/>
          <a:ext cx="7200798" cy="4328240"/>
        </p:xfrm>
        <a:graphic>
          <a:graphicData uri="http://schemas.openxmlformats.org/drawingml/2006/table">
            <a:tbl>
              <a:tblPr/>
              <a:tblGrid>
                <a:gridCol w="2525816"/>
                <a:gridCol w="717662"/>
                <a:gridCol w="717662"/>
                <a:gridCol w="717662"/>
                <a:gridCol w="717662"/>
                <a:gridCol w="1012246"/>
                <a:gridCol w="792088"/>
              </a:tblGrid>
              <a:tr h="66007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No. </a:t>
                      </a:r>
                      <a:r>
                        <a:rPr lang="en-US" sz="2400" b="1" dirty="0" err="1"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No. QTLs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00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FL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FS 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FM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BW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LP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SI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at least in 3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Env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44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58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</a:t>
                      </a:r>
                      <a:endParaRPr lang="zh-CN" sz="2400" b="1" dirty="0">
                        <a:solidFill>
                          <a:srgbClr val="00206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32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solidFill>
                          <a:srgbClr val="FF0066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92D05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Positive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26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2400" b="1" dirty="0">
                        <a:solidFill>
                          <a:srgbClr val="00B05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Negative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clustered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b="1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C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2400" b="1" dirty="0">
                        <a:solidFill>
                          <a:srgbClr val="FFC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24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2"/>
          <a:stretch/>
        </p:blipFill>
        <p:spPr bwMode="auto">
          <a:xfrm>
            <a:off x="611560" y="684688"/>
            <a:ext cx="8352928" cy="6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Summery of QTL Clusters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7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79512" y="620713"/>
            <a:ext cx="914501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the sequencing of (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raimondii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2012 ,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2013)</a:t>
            </a:r>
            <a:endParaRPr lang="zh-CN" altLang="en-US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sequencing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arboreum</a:t>
            </a:r>
            <a:r>
              <a:rPr lang="zh-CN" alt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r>
              <a:rPr lang="en-US" altLang="zh-CN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2014</a:t>
            </a:r>
            <a:r>
              <a:rPr lang="en-US" altLang="zh-CN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CN" alt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55600" indent="-355600"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sequencing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Gossypium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barbadense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2015,2016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7" name="图片 5" descr="863计划-重大标志性成果统计表（主题专家组用）-特色植物功能基因组学研究与应用（课题1-棉花）-封面文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43685"/>
            <a:ext cx="1581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Users\Administrator\Desktop\large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51622"/>
            <a:ext cx="164306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51520" y="2276872"/>
            <a:ext cx="7830514" cy="2076811"/>
            <a:chOff x="-202" y="2337"/>
            <a:chExt cx="14050" cy="5755"/>
          </a:xfrm>
        </p:grpSpPr>
        <p:pic>
          <p:nvPicPr>
            <p:cNvPr id="368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24277"/>
            <a:stretch>
              <a:fillRect/>
            </a:stretch>
          </p:blipFill>
          <p:spPr bwMode="auto">
            <a:xfrm>
              <a:off x="-202" y="2337"/>
              <a:ext cx="7412" cy="57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4" name="Picture 4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19" y="2337"/>
              <a:ext cx="6380" cy="18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5" name="Picture 2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9" y="4280"/>
              <a:ext cx="6380" cy="187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876" name="Picture 3"/>
            <p:cNvPicPr preferRelativeResize="0">
              <a:picLocks noChangeArrowheads="1"/>
            </p:cNvPicPr>
            <p:nvPr/>
          </p:nvPicPr>
          <p:blipFill>
            <a:blip r:embed="rId7" cstate="print"/>
            <a:srcRect t="38330"/>
            <a:stretch>
              <a:fillRect/>
            </a:stretch>
          </p:blipFill>
          <p:spPr bwMode="auto">
            <a:xfrm>
              <a:off x="7468" y="6220"/>
              <a:ext cx="6380" cy="18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6871" name="Picture 7" descr="C:\Users\Administrator\Desktop\homecov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233" y="4427786"/>
            <a:ext cx="15716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文本框 5"/>
          <p:cNvSpPr txBox="1">
            <a:spLocks noChangeArrowheads="1"/>
          </p:cNvSpPr>
          <p:nvPr/>
        </p:nvSpPr>
        <p:spPr bwMode="auto">
          <a:xfrm>
            <a:off x="237832" y="116632"/>
            <a:ext cx="8763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  <a:ea typeface="黑体" pitchFamily="2" charset="-122"/>
                <a:sym typeface="Arial" pitchFamily="34" charset="0"/>
              </a:rPr>
              <a:t>The progress of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ea typeface="黑体" pitchFamily="2" charset="-122"/>
                <a:sym typeface="Arial" pitchFamily="34" charset="0"/>
              </a:rPr>
              <a:t>cotton genome research in China</a:t>
            </a:r>
            <a:endParaRPr lang="zh-CN" altLang="en-US" sz="3200" b="1" dirty="0">
              <a:solidFill>
                <a:srgbClr val="7030A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012160" y="4451622"/>
            <a:ext cx="24156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050296"/>
                </a:solidFill>
                <a:ea typeface="楷体" pitchFamily="49" charset="-122"/>
              </a:rPr>
              <a:t>1.Nature </a:t>
            </a:r>
            <a:r>
              <a:rPr lang="en-US" altLang="zh-CN" sz="1400" b="1" i="1" dirty="0">
                <a:solidFill>
                  <a:srgbClr val="050296"/>
                </a:solidFill>
                <a:ea typeface="楷体" pitchFamily="49" charset="-122"/>
              </a:rPr>
              <a:t>Genetics, </a:t>
            </a:r>
            <a:r>
              <a:rPr lang="en-US" altLang="zh-CN" sz="1400" b="1" i="1" dirty="0" smtClean="0">
                <a:solidFill>
                  <a:srgbClr val="050296"/>
                </a:solidFill>
                <a:ea typeface="楷体" pitchFamily="49" charset="-122"/>
              </a:rPr>
              <a:t>2012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2.Nature ,2012</a:t>
            </a:r>
            <a:endParaRPr lang="en-US" altLang="zh-CN" sz="1400" b="1" i="1" dirty="0">
              <a:solidFill>
                <a:srgbClr val="FF0000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050296"/>
                </a:solidFill>
                <a:ea typeface="楷体" pitchFamily="49" charset="-122"/>
              </a:rPr>
              <a:t>3.Nature Gen, 2014</a:t>
            </a:r>
            <a:endParaRPr lang="en-US" altLang="zh-CN" sz="1400" b="1" i="1" dirty="0">
              <a:solidFill>
                <a:srgbClr val="050296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050296"/>
                </a:solidFill>
                <a:ea typeface="楷体" pitchFamily="49" charset="-122"/>
              </a:rPr>
              <a:t>4.Nature Biotech,2015</a:t>
            </a:r>
            <a:endParaRPr lang="en-US" altLang="zh-CN" sz="1400" b="1" i="1" dirty="0">
              <a:solidFill>
                <a:srgbClr val="050296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i="1" dirty="0" smtClean="0">
                <a:solidFill>
                  <a:srgbClr val="050296"/>
                </a:solidFill>
                <a:ea typeface="楷体" pitchFamily="49" charset="-122"/>
              </a:rPr>
              <a:t>5.Nature biotech,2015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6.Scientific Reports,2015</a:t>
            </a:r>
            <a:endParaRPr lang="en-US" altLang="zh-CN" sz="1400" b="1" i="1" dirty="0" smtClean="0">
              <a:solidFill>
                <a:srgbClr val="050296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7.Scientific Reports,2015</a:t>
            </a:r>
            <a:endParaRPr lang="en-US" altLang="zh-CN" sz="1400" b="1" i="1" dirty="0">
              <a:solidFill>
                <a:srgbClr val="050296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1305364"/>
              </p:ext>
            </p:extLst>
          </p:nvPr>
        </p:nvGraphicFramePr>
        <p:xfrm>
          <a:off x="395537" y="813971"/>
          <a:ext cx="8496942" cy="5855388"/>
        </p:xfrm>
        <a:graphic>
          <a:graphicData uri="http://schemas.openxmlformats.org/drawingml/2006/table">
            <a:tbl>
              <a:tblPr/>
              <a:tblGrid>
                <a:gridCol w="1262294"/>
                <a:gridCol w="904331"/>
                <a:gridCol w="904331"/>
                <a:gridCol w="904331"/>
                <a:gridCol w="904331"/>
                <a:gridCol w="904331"/>
                <a:gridCol w="904331"/>
                <a:gridCol w="904331"/>
                <a:gridCol w="904331"/>
              </a:tblGrid>
              <a:tr h="177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QTL Name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Position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Additive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LOD1_L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LOD1_R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LOD2_L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LOD2_R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qFS-chr7-2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20.91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4.46%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5.06%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6.27%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10.27%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qFL-chr7-5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4.59%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6.31%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qFM-chr7-1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8.69%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3.56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10.88%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qSI-chr7-3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2.72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4.90%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2.43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4.14%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2.47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4.62%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20.80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5464" marR="5464" marT="5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28.61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8.35%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25.90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 </a:t>
                      </a:r>
                    </a:p>
                  </a:txBody>
                  <a:tcPr marL="5464" marR="5464" marT="54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418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qCluster-chr7-1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2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921652"/>
              </p:ext>
            </p:extLst>
          </p:nvPr>
        </p:nvGraphicFramePr>
        <p:xfrm>
          <a:off x="323528" y="620682"/>
          <a:ext cx="8280917" cy="6120686"/>
        </p:xfrm>
        <a:graphic>
          <a:graphicData uri="http://schemas.openxmlformats.org/drawingml/2006/table">
            <a:tbl>
              <a:tblPr/>
              <a:tblGrid>
                <a:gridCol w="1751405"/>
                <a:gridCol w="816189"/>
                <a:gridCol w="816189"/>
                <a:gridCol w="816189"/>
                <a:gridCol w="816189"/>
                <a:gridCol w="816189"/>
                <a:gridCol w="816189"/>
                <a:gridCol w="816189"/>
                <a:gridCol w="816189"/>
              </a:tblGrid>
              <a:tr h="235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QTL Name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Position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Additive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LOD1_L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LOD1_R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LOD2_L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LOD2_R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qFS-chr25-2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qFL-chr25-7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9.14%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7.13%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13.48%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6.49%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12.33%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0066"/>
                          </a:solidFill>
                          <a:effectLst/>
                          <a:latin typeface="Times New Roman"/>
                        </a:rPr>
                        <a:t>qLP-chr25-7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-0.66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4.14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-0.84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-0.73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114.10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-1.27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9.05%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7.20%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-0.67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5.81%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qBW-chr25-11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3.89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-0.13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121.40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122.60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-0.15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8.32%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116.30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123.70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6.92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14.66%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118.00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　</a:t>
                      </a:r>
                    </a:p>
                  </a:txBody>
                  <a:tcPr marL="7253" marR="7253" marT="7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119.31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6.08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14.08%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118.20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117.50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122.80 </a:t>
                      </a:r>
                    </a:p>
                  </a:txBody>
                  <a:tcPr marL="7253" marR="7253" marT="7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qCluster-chr25-1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2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4"/>
          <p:cNvSpPr>
            <a:spLocks noChangeArrowheads="1"/>
          </p:cNvSpPr>
          <p:nvPr/>
        </p:nvSpPr>
        <p:spPr bwMode="auto">
          <a:xfrm>
            <a:off x="647001" y="192112"/>
            <a:ext cx="7416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mapping the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QTLs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Chr25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fiber quality and their functional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</a:p>
          <a:p>
            <a:pPr algn="ctr"/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b="1" dirty="0" smtClean="0">
                <a:latin typeface="楷体" pitchFamily="49" charset="-122"/>
              </a:rPr>
              <a:t> </a:t>
            </a:r>
            <a:endParaRPr lang="zh-CN" altLang="en-US" sz="3200" b="1" dirty="0">
              <a:solidFill>
                <a:srgbClr val="FF0066"/>
              </a:solidFill>
              <a:latin typeface="楷体" pitchFamily="49" charset="-122"/>
            </a:endParaRPr>
          </a:p>
        </p:txBody>
      </p:sp>
      <p:pic>
        <p:nvPicPr>
          <p:cNvPr id="31747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5029200" y="5827713"/>
            <a:ext cx="3833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Functional verification of the candidate genes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3" cstate="print"/>
          <a:srcRect l="23737"/>
          <a:stretch>
            <a:fillRect/>
          </a:stretch>
        </p:blipFill>
        <p:spPr bwMode="auto">
          <a:xfrm>
            <a:off x="5181600" y="1306513"/>
            <a:ext cx="364966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矩形 24"/>
          <p:cNvSpPr>
            <a:spLocks noChangeArrowheads="1"/>
          </p:cNvSpPr>
          <p:nvPr/>
        </p:nvSpPr>
        <p:spPr bwMode="auto">
          <a:xfrm>
            <a:off x="357188" y="5827713"/>
            <a:ext cx="3833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Fine mapping the QTLs for fiber quality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One. 2015; 10(8): e0135430. </a:t>
            </a:r>
          </a:p>
          <a:p>
            <a:pPr algn="ctr"/>
            <a:endParaRPr lang="en-US" altLang="zh-CN" sz="20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72543"/>
            <a:ext cx="83820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683568" y="260648"/>
            <a:ext cx="7086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Cloning </a:t>
            </a:r>
            <a:r>
              <a:rPr lang="en-US" altLang="zh-CN" sz="2800" b="1" dirty="0" smtClean="0">
                <a:solidFill>
                  <a:srgbClr val="FF0066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11</a:t>
            </a:r>
            <a:r>
              <a:rPr lang="en-US" altLang="zh-CN" sz="2800" b="1" dirty="0" smtClean="0">
                <a:solidFill>
                  <a:srgbClr val="7030A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 genes in the confidence intervals of the QTLs for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  <a:sym typeface="Times New Roman" panose="02020603050405020304" pitchFamily="18" charset="0"/>
              </a:rPr>
              <a:t>fiber strength</a:t>
            </a:r>
            <a:endParaRPr lang="zh-CN" altLang="en-US" sz="2800" b="1" dirty="0">
              <a:solidFill>
                <a:srgbClr val="00B050"/>
              </a:solidFill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504" y="-814248"/>
            <a:ext cx="9906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Preliminary functional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verification of the </a:t>
            </a:r>
            <a:r>
              <a:rPr lang="en-US" altLang="zh-CN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genes</a:t>
            </a:r>
            <a:endParaRPr lang="en-US" altLang="zh-C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  <a:cs typeface="+mj-cs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154113" y="1366838"/>
            <a:ext cx="2960687" cy="4143375"/>
            <a:chOff x="544581" y="1295400"/>
            <a:chExt cx="2960620" cy="3990975"/>
          </a:xfrm>
        </p:grpSpPr>
        <p:pic>
          <p:nvPicPr>
            <p:cNvPr id="337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581" y="1295400"/>
              <a:ext cx="2960620" cy="399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TextBox 11"/>
            <p:cNvSpPr txBox="1">
              <a:spLocks noChangeArrowheads="1"/>
            </p:cNvSpPr>
            <p:nvPr/>
          </p:nvSpPr>
          <p:spPr bwMode="auto">
            <a:xfrm>
              <a:off x="2686489" y="1371600"/>
              <a:ext cx="7425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WT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256" y="1354138"/>
            <a:ext cx="32543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SC0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077200" cy="1828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zh-CN" sz="5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44768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Genetics map construction with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markers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Genetics map construction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markers discovered by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cotton63K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chip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Genetics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map construction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4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markers discovered by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SLAF-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(specific locus amplified fragment sequencing )</a:t>
            </a:r>
            <a:endParaRPr lang="en-US" altLang="zh-CN" sz="2400" b="1" dirty="0">
              <a:solidFill>
                <a:srgbClr val="310D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Genome-wide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consensus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map construction and its utilization 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28572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Major marker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7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132856"/>
            <a:ext cx="835292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Genetics map construction and QTL identification with </a:t>
            </a:r>
            <a:r>
              <a:rPr lang="en-US" altLang="zh-CN" sz="3600" b="1" dirty="0">
                <a:solidFill>
                  <a:srgbClr val="310DB3"/>
                </a:solidFill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markers</a:t>
            </a:r>
          </a:p>
        </p:txBody>
      </p:sp>
    </p:spTree>
    <p:extLst>
      <p:ext uri="{BB962C8B-B14F-4D97-AF65-F5344CB8AC3E}">
        <p14:creationId xmlns="" xmlns:p14="http://schemas.microsoft.com/office/powerpoint/2010/main" val="24910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3733800" y="1752600"/>
            <a:ext cx="4762500" cy="40608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zh-CN" sz="1800" b="1" smtClean="0">
                <a:solidFill>
                  <a:srgbClr val="00B0F0"/>
                </a:solidFill>
              </a:rPr>
              <a:t>Shen et al. (2001), Guo et al. (2005),and Shi et al. (2007)</a:t>
            </a:r>
            <a:r>
              <a:rPr lang="en-US" altLang="zh-CN" sz="1800" b="1" u="sng" smtClean="0">
                <a:solidFill>
                  <a:srgbClr val="00B0F0"/>
                </a:solidFill>
              </a:rPr>
              <a:t>   </a:t>
            </a:r>
          </a:p>
          <a:p>
            <a:pPr marL="0" indent="0" algn="just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one</a:t>
            </a:r>
            <a:r>
              <a:rPr lang="en-US" altLang="zh-CN" sz="2800" smtClean="0"/>
              <a:t> Major QTL of fiber strength from</a:t>
            </a:r>
            <a:r>
              <a:rPr lang="zh-CN" altLang="en-US" sz="2800" smtClean="0"/>
              <a:t>：</a:t>
            </a:r>
            <a:r>
              <a:rPr lang="en-US" altLang="zh-CN" sz="2800" smtClean="0">
                <a:solidFill>
                  <a:srgbClr val="0070C0"/>
                </a:solidFill>
              </a:rPr>
              <a:t>7235</a:t>
            </a:r>
          </a:p>
          <a:p>
            <a:pPr marL="0" indent="0" algn="just">
              <a:buFontTx/>
              <a:buNone/>
            </a:pPr>
            <a:r>
              <a:rPr lang="en-US" altLang="zh-CN" sz="2800" smtClean="0"/>
              <a:t>developed by crossing </a:t>
            </a:r>
            <a:r>
              <a:rPr lang="en-US" altLang="zh-CN" sz="2800" i="1" smtClean="0"/>
              <a:t>G</a:t>
            </a:r>
            <a:r>
              <a:rPr lang="en-US" altLang="zh-CN" sz="2800" smtClean="0"/>
              <a:t>. </a:t>
            </a:r>
            <a:r>
              <a:rPr lang="en-US" altLang="zh-CN" sz="2800" i="1" smtClean="0"/>
              <a:t>anomalum</a:t>
            </a:r>
            <a:r>
              <a:rPr lang="en-US" altLang="zh-CN" sz="2800" smtClean="0"/>
              <a:t> with </a:t>
            </a:r>
            <a:r>
              <a:rPr lang="en-US" altLang="zh-CN" sz="2800" i="1" smtClean="0"/>
              <a:t>G</a:t>
            </a:r>
            <a:r>
              <a:rPr lang="en-US" altLang="zh-CN" sz="2800" smtClean="0"/>
              <a:t>. </a:t>
            </a:r>
            <a:r>
              <a:rPr lang="en-US" altLang="zh-CN" sz="2800" i="1" smtClean="0"/>
              <a:t>hirsutum</a:t>
            </a:r>
            <a:r>
              <a:rPr lang="en-US" altLang="zh-CN" sz="2800" smtClean="0"/>
              <a:t> L., then backcrossing with Acala 3080 and PD 4381</a:t>
            </a:r>
            <a:endParaRPr lang="zh-CN" altLang="en-US" sz="2800" smtClean="0"/>
          </a:p>
        </p:txBody>
      </p:sp>
      <p:pic>
        <p:nvPicPr>
          <p:cNvPr id="7171" name="图片 4" descr="C:\Users\Administrator\Desktop\染色体\QTL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34956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1568450" y="3500438"/>
            <a:ext cx="1203325" cy="180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886200" y="5486400"/>
            <a:ext cx="424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</a:rPr>
              <a:t>Zhang and Yuan et al., (2003),TAG</a:t>
            </a:r>
            <a:endParaRPr lang="zh-CN" altLang="en-US" b="1">
              <a:solidFill>
                <a:srgbClr val="0070C0"/>
              </a:solidFill>
            </a:endParaRPr>
          </a:p>
          <a:p>
            <a:r>
              <a:rPr lang="en-US" altLang="zh-CN" b="1">
                <a:solidFill>
                  <a:srgbClr val="0070C0"/>
                </a:solidFill>
              </a:rPr>
              <a:t>Shen et al.,(2005), Mol Breed</a:t>
            </a:r>
          </a:p>
        </p:txBody>
      </p:sp>
      <p:sp>
        <p:nvSpPr>
          <p:cNvPr id="71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chemeClr val="tx1"/>
                </a:solidFill>
              </a:rPr>
              <a:t>  Cotton fiber quality  molecular marker-assisted selection</a:t>
            </a:r>
            <a:endParaRPr lang="zh-CN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294456" y="1484784"/>
            <a:ext cx="83820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  <a:cs typeface="Arial" charset="0"/>
              </a:rPr>
              <a:t>►►</a:t>
            </a:r>
            <a:r>
              <a:rPr lang="en-US" altLang="zh-CN" sz="2800" dirty="0" smtClean="0">
                <a:latin typeface="Times New Roman" pitchFamily="18" charset="0"/>
              </a:rPr>
              <a:t>Therefore, we constructed 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en-US" altLang="zh-CN" sz="2800" b="1" baseline="-25000" dirty="0" smtClean="0">
                <a:solidFill>
                  <a:srgbClr val="3333CC"/>
                </a:solidFill>
                <a:latin typeface="Times New Roman" pitchFamily="18" charset="0"/>
              </a:rPr>
              <a:t>2</a:t>
            </a:r>
            <a:r>
              <a:rPr lang="en-US" altLang="zh-CN" sz="2800" dirty="0" smtClean="0">
                <a:latin typeface="Times New Roman" pitchFamily="18" charset="0"/>
              </a:rPr>
              <a:t>, 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en-US" altLang="zh-CN" sz="2800" b="1" baseline="-25000" dirty="0" smtClean="0">
                <a:solidFill>
                  <a:srgbClr val="3333CC"/>
                </a:solidFill>
                <a:latin typeface="Times New Roman" pitchFamily="18" charset="0"/>
              </a:rPr>
              <a:t>2:3</a:t>
            </a:r>
            <a:r>
              <a:rPr lang="en-US" altLang="zh-CN" sz="2800" dirty="0" smtClean="0">
                <a:latin typeface="Times New Roman" pitchFamily="18" charset="0"/>
              </a:rPr>
              <a:t>, and </a:t>
            </a:r>
            <a:r>
              <a:rPr lang="en-US" altLang="zh-CN" sz="2800" b="1" dirty="0" smtClean="0">
                <a:solidFill>
                  <a:srgbClr val="3333CC"/>
                </a:solidFill>
                <a:latin typeface="Times New Roman" pitchFamily="18" charset="0"/>
              </a:rPr>
              <a:t>RILs </a:t>
            </a:r>
            <a:r>
              <a:rPr lang="en-US" altLang="zh-CN" sz="2800" dirty="0" smtClean="0">
                <a:latin typeface="Times New Roman" pitchFamily="18" charset="0"/>
              </a:rPr>
              <a:t>populations to screen  stable QTL associated to fiber quality across multiple generations and environments.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</a:rPr>
              <a:t>Up to 2001,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</a:rPr>
              <a:t>A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few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stable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or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common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</a:rPr>
              <a:t>QTLs have been reported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200" b="1" dirty="0" smtClean="0">
                <a:solidFill>
                  <a:srgbClr val="7030A0"/>
                </a:solidFill>
                <a:latin typeface="Times New Roman" pitchFamily="18" charset="0"/>
              </a:rPr>
              <a:t>Parents selection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98301"/>
            <a:ext cx="6019800" cy="4906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2400" dirty="0" smtClean="0">
              <a:solidFill>
                <a:srgbClr val="FF3399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b="1" dirty="0" smtClean="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0-153</a:t>
            </a: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altLang="zh-CN" sz="3260" i="1" dirty="0" smtClean="0">
                <a:latin typeface="Times New Roman" pitchFamily="18" charset="0"/>
                <a:sym typeface="Symbol" pitchFamily="18" charset="2"/>
              </a:rPr>
              <a:t>G. </a:t>
            </a:r>
            <a:r>
              <a:rPr lang="en-US" altLang="zh-CN" sz="3260" i="1" dirty="0" err="1" smtClean="0">
                <a:latin typeface="Times New Roman" pitchFamily="18" charset="0"/>
                <a:sym typeface="Symbol" pitchFamily="18" charset="2"/>
              </a:rPr>
              <a:t>arboreum</a:t>
            </a: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3260" b="1" dirty="0" smtClean="0">
                <a:latin typeface="Times New Roman" pitchFamily="18" charset="0"/>
                <a:sym typeface="Symbol" pitchFamily="18" charset="2"/>
              </a:rPr>
              <a:t>introgression line </a:t>
            </a: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with superior fiber quality from Sichuan agricultural university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60" b="1" dirty="0" smtClean="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sGK9708</a:t>
            </a: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: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altLang="zh-CN" sz="3260" b="1" dirty="0" smtClean="0">
                <a:latin typeface="Times New Roman" pitchFamily="18" charset="0"/>
                <a:sym typeface="Symbol" pitchFamily="18" charset="2"/>
              </a:rPr>
              <a:t>the selected line </a:t>
            </a:r>
            <a:r>
              <a:rPr lang="en-US" altLang="zh-CN" sz="3260" dirty="0" smtClean="0">
                <a:latin typeface="Times New Roman" pitchFamily="18" charset="0"/>
                <a:sym typeface="Symbol" pitchFamily="18" charset="2"/>
              </a:rPr>
              <a:t>from the commercial transgenic cultivar CCRI41, resistant to budworm, bred in cotton research institute, CAAS, China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 dirty="0" smtClean="0">
              <a:latin typeface="Times New Roman" pitchFamily="18" charset="0"/>
            </a:endParaRPr>
          </a:p>
        </p:txBody>
      </p:sp>
      <p:pic>
        <p:nvPicPr>
          <p:cNvPr id="15364" name="Picture 8" descr="sGKz8-0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838200"/>
            <a:ext cx="1828800" cy="2667000"/>
          </a:xfrm>
          <a:noFill/>
        </p:spPr>
      </p:pic>
      <p:pic>
        <p:nvPicPr>
          <p:cNvPr id="15365" name="Picture 9" descr="sGKz8吐絮期(small)"/>
          <p:cNvPicPr>
            <a:picLocks noChangeAspect="1" noChangeArrowheads="1"/>
          </p:cNvPicPr>
          <p:nvPr/>
        </p:nvPicPr>
        <p:blipFill>
          <a:blip r:embed="rId3" cstate="print"/>
          <a:srcRect t="9189"/>
          <a:stretch>
            <a:fillRect/>
          </a:stretch>
        </p:blipFill>
        <p:spPr bwMode="auto">
          <a:xfrm>
            <a:off x="6858000" y="3505200"/>
            <a:ext cx="1878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6934200" y="914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Arial" charset="0"/>
              </a:rPr>
              <a:t>0-153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6705600" y="3581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latin typeface="Arial" charset="0"/>
              </a:rPr>
              <a:t>sGK9708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3644</Words>
  <Application>Microsoft Office PowerPoint</Application>
  <PresentationFormat>全屏显示(4:3)</PresentationFormat>
  <Paragraphs>2266</Paragraphs>
  <Slides>45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  Cotton fiber quality  molecular marker-assisted selection</vt:lpstr>
      <vt:lpstr>幻灯片 8</vt:lpstr>
      <vt:lpstr>Parents selection </vt:lpstr>
      <vt:lpstr>幻灯片 10</vt:lpstr>
      <vt:lpstr>幻灯片 11</vt:lpstr>
      <vt:lpstr>幻灯片 12</vt:lpstr>
      <vt:lpstr>Marker analysis (to 2009)</vt:lpstr>
      <vt:lpstr>F2 population (183 plants)</vt:lpstr>
      <vt:lpstr>幻灯片 15</vt:lpstr>
      <vt:lpstr>RIL population (196 lines)</vt:lpstr>
      <vt:lpstr>9 QTLs could be identified in both early and advanced generations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Fig 1. Marker density analysis across the whole genome in the integrated linkage map</vt:lpstr>
      <vt:lpstr>幻灯片 33</vt:lpstr>
      <vt:lpstr>Statistical analysis of the parents and the RIL population across 22 environments</vt:lpstr>
      <vt:lpstr>Correlation analysis of the traits relating to fiber quality and yield</vt:lpstr>
      <vt:lpstr>QTLs identified in single environment and in multiple environments</vt:lpstr>
      <vt:lpstr>幻灯片 37</vt:lpstr>
      <vt:lpstr>Clustering information of the QTLs identified at least in three environments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148</cp:revision>
  <dcterms:created xsi:type="dcterms:W3CDTF">2016-04-19T07:02:12Z</dcterms:created>
  <dcterms:modified xsi:type="dcterms:W3CDTF">2018-02-03T02:36:13Z</dcterms:modified>
</cp:coreProperties>
</file>