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71" r:id="rId3"/>
    <p:sldId id="279" r:id="rId4"/>
    <p:sldId id="277" r:id="rId5"/>
    <p:sldId id="257" r:id="rId6"/>
    <p:sldId id="258" r:id="rId7"/>
    <p:sldId id="259" r:id="rId8"/>
    <p:sldId id="260" r:id="rId9"/>
    <p:sldId id="278" r:id="rId10"/>
    <p:sldId id="261" r:id="rId11"/>
    <p:sldId id="280" r:id="rId12"/>
    <p:sldId id="281" r:id="rId13"/>
    <p:sldId id="262" r:id="rId14"/>
    <p:sldId id="284" r:id="rId15"/>
    <p:sldId id="302" r:id="rId16"/>
    <p:sldId id="286" r:id="rId17"/>
    <p:sldId id="287" r:id="rId18"/>
    <p:sldId id="303" r:id="rId19"/>
    <p:sldId id="288" r:id="rId20"/>
    <p:sldId id="300" r:id="rId21"/>
    <p:sldId id="301" r:id="rId22"/>
    <p:sldId id="305" r:id="rId23"/>
    <p:sldId id="263" r:id="rId24"/>
    <p:sldId id="304" r:id="rId25"/>
    <p:sldId id="264" r:id="rId26"/>
    <p:sldId id="299" r:id="rId27"/>
    <p:sldId id="265" r:id="rId28"/>
    <p:sldId id="266" r:id="rId29"/>
    <p:sldId id="290" r:id="rId30"/>
    <p:sldId id="293" r:id="rId31"/>
    <p:sldId id="29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9" d="100"/>
          <a:sy n="139" d="100"/>
        </p:scale>
        <p:origin x="-104" y="-5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4997DF-BB3F-4880-B7A2-DF2ACBB7363B}" type="datetimeFigureOut">
              <a:rPr lang="en-US" smtClean="0"/>
              <a:pPr/>
              <a:t>2/27/18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9EE885-C991-4229-A2CA-7405948E1497}" type="slidenum">
              <a:rPr lang="en-US" smtClean="0"/>
              <a:pPr/>
              <a:t>‹#›</a:t>
            </a:fld>
            <a:endParaRPr lang="en-US"/>
          </a:p>
        </p:txBody>
      </p:sp>
    </p:spTree>
    <p:extLst>
      <p:ext uri="{BB962C8B-B14F-4D97-AF65-F5344CB8AC3E}">
        <p14:creationId xmlns:p14="http://schemas.microsoft.com/office/powerpoint/2010/main" val="3766859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9EE885-C991-4229-A2CA-7405948E1497}"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E935ED-4AA8-4DB6-8BCA-2B89418C6B4B}" type="slidenum">
              <a:rPr lang="en-US" smtClean="0"/>
              <a:pPr/>
              <a:t>14</a:t>
            </a:fld>
            <a:endParaRPr lang="en-US"/>
          </a:p>
        </p:txBody>
      </p:sp>
    </p:spTree>
    <p:extLst>
      <p:ext uri="{BB962C8B-B14F-4D97-AF65-F5344CB8AC3E}">
        <p14:creationId xmlns:p14="http://schemas.microsoft.com/office/powerpoint/2010/main" val="2356457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9EE885-C991-4229-A2CA-7405948E1497}"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1BF415-5546-477F-9823-ECB6AE5C049B}" type="datetime1">
              <a:rPr lang="en-US" smtClean="0"/>
              <a:pPr/>
              <a:t>2/27/18</a:t>
            </a:fld>
            <a:endParaRPr lang="en-US"/>
          </a:p>
        </p:txBody>
      </p:sp>
      <p:sp>
        <p:nvSpPr>
          <p:cNvPr id="5" name="Footer Placeholder 4"/>
          <p:cNvSpPr>
            <a:spLocks noGrp="1"/>
          </p:cNvSpPr>
          <p:nvPr>
            <p:ph type="ftr" sz="quarter" idx="11"/>
          </p:nvPr>
        </p:nvSpPr>
        <p:spPr/>
        <p:txBody>
          <a:bodyPr/>
          <a:lstStyle/>
          <a:p>
            <a:r>
              <a:rPr lang="en-US" smtClean="0"/>
              <a:t>13th meeting of the ICAC Inter-Regional Cooperative Research Network on Cotton for the Mediterranean and Middle East Regions at Luxor, Egypt during 2-6, February 2018</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22FCAE-3C9C-4964-8952-B52D4D6E87CD}" type="datetime1">
              <a:rPr lang="en-US" smtClean="0"/>
              <a:pPr/>
              <a:t>2/27/18</a:t>
            </a:fld>
            <a:endParaRPr lang="en-US"/>
          </a:p>
        </p:txBody>
      </p:sp>
      <p:sp>
        <p:nvSpPr>
          <p:cNvPr id="5" name="Footer Placeholder 4"/>
          <p:cNvSpPr>
            <a:spLocks noGrp="1"/>
          </p:cNvSpPr>
          <p:nvPr>
            <p:ph type="ftr" sz="quarter" idx="11"/>
          </p:nvPr>
        </p:nvSpPr>
        <p:spPr/>
        <p:txBody>
          <a:bodyPr/>
          <a:lstStyle/>
          <a:p>
            <a:r>
              <a:rPr lang="en-US" smtClean="0"/>
              <a:t>13th meeting of the ICAC Inter-Regional Cooperative Research Network on Cotton for the Mediterranean and Middle East Regions at Luxor, Egypt during 2-6, February 2018</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70504C-E12C-41A7-A395-21349282A64E}" type="datetime1">
              <a:rPr lang="en-US" smtClean="0"/>
              <a:pPr/>
              <a:t>2/27/18</a:t>
            </a:fld>
            <a:endParaRPr lang="en-US"/>
          </a:p>
        </p:txBody>
      </p:sp>
      <p:sp>
        <p:nvSpPr>
          <p:cNvPr id="5" name="Footer Placeholder 4"/>
          <p:cNvSpPr>
            <a:spLocks noGrp="1"/>
          </p:cNvSpPr>
          <p:nvPr>
            <p:ph type="ftr" sz="quarter" idx="11"/>
          </p:nvPr>
        </p:nvSpPr>
        <p:spPr/>
        <p:txBody>
          <a:bodyPr/>
          <a:lstStyle/>
          <a:p>
            <a:r>
              <a:rPr lang="en-US" smtClean="0"/>
              <a:t>13th meeting of the ICAC Inter-Regional Cooperative Research Network on Cotton for the Mediterranean and Middle East Regions at Luxor, Egypt during 2-6, February 2018</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5744A9-05DC-46C2-9A56-B0DC94D4BB2B}" type="datetime1">
              <a:rPr lang="en-US" smtClean="0"/>
              <a:pPr/>
              <a:t>2/27/18</a:t>
            </a:fld>
            <a:endParaRPr lang="en-US"/>
          </a:p>
        </p:txBody>
      </p:sp>
      <p:sp>
        <p:nvSpPr>
          <p:cNvPr id="5" name="Footer Placeholder 4"/>
          <p:cNvSpPr>
            <a:spLocks noGrp="1"/>
          </p:cNvSpPr>
          <p:nvPr>
            <p:ph type="ftr" sz="quarter" idx="11"/>
          </p:nvPr>
        </p:nvSpPr>
        <p:spPr/>
        <p:txBody>
          <a:bodyPr/>
          <a:lstStyle/>
          <a:p>
            <a:r>
              <a:rPr lang="en-US" smtClean="0"/>
              <a:t>13th meeting of the ICAC Inter-Regional Cooperative Research Network on Cotton for the Mediterranean and Middle East Regions at Luxor, Egypt during 2-6, February 2018</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DDC6EC-849A-407E-83D4-4F4BBD16F548}" type="datetime1">
              <a:rPr lang="en-US" smtClean="0"/>
              <a:pPr/>
              <a:t>2/27/18</a:t>
            </a:fld>
            <a:endParaRPr lang="en-US"/>
          </a:p>
        </p:txBody>
      </p:sp>
      <p:sp>
        <p:nvSpPr>
          <p:cNvPr id="5" name="Footer Placeholder 4"/>
          <p:cNvSpPr>
            <a:spLocks noGrp="1"/>
          </p:cNvSpPr>
          <p:nvPr>
            <p:ph type="ftr" sz="quarter" idx="11"/>
          </p:nvPr>
        </p:nvSpPr>
        <p:spPr/>
        <p:txBody>
          <a:bodyPr/>
          <a:lstStyle/>
          <a:p>
            <a:r>
              <a:rPr lang="en-US" smtClean="0"/>
              <a:t>13th meeting of the ICAC Inter-Regional Cooperative Research Network on Cotton for the Mediterranean and Middle East Regions at Luxor, Egypt during 2-6, February 2018</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EE8865-80D4-4D82-AE7B-358BB8A3BDB5}" type="datetime1">
              <a:rPr lang="en-US" smtClean="0"/>
              <a:pPr/>
              <a:t>2/27/18</a:t>
            </a:fld>
            <a:endParaRPr lang="en-US"/>
          </a:p>
        </p:txBody>
      </p:sp>
      <p:sp>
        <p:nvSpPr>
          <p:cNvPr id="6" name="Footer Placeholder 5"/>
          <p:cNvSpPr>
            <a:spLocks noGrp="1"/>
          </p:cNvSpPr>
          <p:nvPr>
            <p:ph type="ftr" sz="quarter" idx="11"/>
          </p:nvPr>
        </p:nvSpPr>
        <p:spPr/>
        <p:txBody>
          <a:bodyPr/>
          <a:lstStyle/>
          <a:p>
            <a:r>
              <a:rPr lang="en-US" smtClean="0"/>
              <a:t>13th meeting of the ICAC Inter-Regional Cooperative Research Network on Cotton for the Mediterranean and Middle East Regions at Luxor, Egypt during 2-6, February 2018</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D6BF0F-FA52-4B1C-8ED0-58A4F65242CD}" type="datetime1">
              <a:rPr lang="en-US" smtClean="0"/>
              <a:pPr/>
              <a:t>2/27/18</a:t>
            </a:fld>
            <a:endParaRPr lang="en-US"/>
          </a:p>
        </p:txBody>
      </p:sp>
      <p:sp>
        <p:nvSpPr>
          <p:cNvPr id="8" name="Footer Placeholder 7"/>
          <p:cNvSpPr>
            <a:spLocks noGrp="1"/>
          </p:cNvSpPr>
          <p:nvPr>
            <p:ph type="ftr" sz="quarter" idx="11"/>
          </p:nvPr>
        </p:nvSpPr>
        <p:spPr/>
        <p:txBody>
          <a:bodyPr/>
          <a:lstStyle/>
          <a:p>
            <a:r>
              <a:rPr lang="en-US" smtClean="0"/>
              <a:t>13th meeting of the ICAC Inter-Regional Cooperative Research Network on Cotton for the Mediterranean and Middle East Regions at Luxor, Egypt during 2-6, February 2018</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EF7F15-B742-44F6-983E-F8179A8E3037}" type="datetime1">
              <a:rPr lang="en-US" smtClean="0"/>
              <a:pPr/>
              <a:t>2/27/18</a:t>
            </a:fld>
            <a:endParaRPr lang="en-US"/>
          </a:p>
        </p:txBody>
      </p:sp>
      <p:sp>
        <p:nvSpPr>
          <p:cNvPr id="4" name="Footer Placeholder 3"/>
          <p:cNvSpPr>
            <a:spLocks noGrp="1"/>
          </p:cNvSpPr>
          <p:nvPr>
            <p:ph type="ftr" sz="quarter" idx="11"/>
          </p:nvPr>
        </p:nvSpPr>
        <p:spPr/>
        <p:txBody>
          <a:bodyPr/>
          <a:lstStyle/>
          <a:p>
            <a:r>
              <a:rPr lang="en-US" smtClean="0"/>
              <a:t>13th meeting of the ICAC Inter-Regional Cooperative Research Network on Cotton for the Mediterranean and Middle East Regions at Luxor, Egypt during 2-6, February 2018</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937FC-B50B-47E4-AEC0-BBBA80647A49}" type="datetime1">
              <a:rPr lang="en-US" smtClean="0"/>
              <a:pPr/>
              <a:t>2/27/18</a:t>
            </a:fld>
            <a:endParaRPr lang="en-US"/>
          </a:p>
        </p:txBody>
      </p:sp>
      <p:sp>
        <p:nvSpPr>
          <p:cNvPr id="3" name="Footer Placeholder 2"/>
          <p:cNvSpPr>
            <a:spLocks noGrp="1"/>
          </p:cNvSpPr>
          <p:nvPr>
            <p:ph type="ftr" sz="quarter" idx="11"/>
          </p:nvPr>
        </p:nvSpPr>
        <p:spPr/>
        <p:txBody>
          <a:bodyPr/>
          <a:lstStyle/>
          <a:p>
            <a:r>
              <a:rPr lang="en-US" smtClean="0"/>
              <a:t>13th meeting of the ICAC Inter-Regional Cooperative Research Network on Cotton for the Mediterranean and Middle East Regions at Luxor, Egypt during 2-6, February 2018</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CA6729-C848-4BFE-AC54-08DC520F45F7}" type="datetime1">
              <a:rPr lang="en-US" smtClean="0"/>
              <a:pPr/>
              <a:t>2/27/18</a:t>
            </a:fld>
            <a:endParaRPr lang="en-US"/>
          </a:p>
        </p:txBody>
      </p:sp>
      <p:sp>
        <p:nvSpPr>
          <p:cNvPr id="6" name="Footer Placeholder 5"/>
          <p:cNvSpPr>
            <a:spLocks noGrp="1"/>
          </p:cNvSpPr>
          <p:nvPr>
            <p:ph type="ftr" sz="quarter" idx="11"/>
          </p:nvPr>
        </p:nvSpPr>
        <p:spPr/>
        <p:txBody>
          <a:bodyPr/>
          <a:lstStyle/>
          <a:p>
            <a:r>
              <a:rPr lang="en-US" smtClean="0"/>
              <a:t>13th meeting of the ICAC Inter-Regional Cooperative Research Network on Cotton for the Mediterranean and Middle East Regions at Luxor, Egypt during 2-6, February 2018</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4DC247-C497-4D25-82C1-90218CC02112}" type="datetime1">
              <a:rPr lang="en-US" smtClean="0"/>
              <a:pPr/>
              <a:t>2/27/18</a:t>
            </a:fld>
            <a:endParaRPr lang="en-US"/>
          </a:p>
        </p:txBody>
      </p:sp>
      <p:sp>
        <p:nvSpPr>
          <p:cNvPr id="6" name="Footer Placeholder 5"/>
          <p:cNvSpPr>
            <a:spLocks noGrp="1"/>
          </p:cNvSpPr>
          <p:nvPr>
            <p:ph type="ftr" sz="quarter" idx="11"/>
          </p:nvPr>
        </p:nvSpPr>
        <p:spPr/>
        <p:txBody>
          <a:bodyPr/>
          <a:lstStyle/>
          <a:p>
            <a:r>
              <a:rPr lang="en-US" smtClean="0"/>
              <a:t>13th meeting of the ICAC Inter-Regional Cooperative Research Network on Cotton for the Mediterranean and Middle East Regions at Luxor, Egypt during 2-6, February 2018</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F6F05C-9448-4F81-AA59-38B6BA2CB637}" type="datetime1">
              <a:rPr lang="en-US" smtClean="0"/>
              <a:pPr/>
              <a:t>2/27/18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13th meeting of the ICAC Inter-Regional Cooperative Research Network on Cotton for the Mediterranean and Middle East Regions at Luxor, Egypt during 2-6, February 2018</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gif"/><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924800" cy="3200400"/>
          </a:xfrm>
          <a:noFill/>
          <a:ln>
            <a:noFill/>
          </a:ln>
        </p:spPr>
        <p:txBody>
          <a:bodyPr>
            <a:normAutofit fontScale="90000"/>
          </a:bodyPr>
          <a:lstStyle/>
          <a:p>
            <a:r>
              <a:rPr lang="en-US" b="1" dirty="0" smtClean="0"/>
              <a:t/>
            </a:r>
            <a:br>
              <a:rPr lang="en-US" b="1" dirty="0" smtClean="0"/>
            </a:br>
            <a:r>
              <a:rPr lang="en-US" b="1" dirty="0" smtClean="0"/>
              <a:t/>
            </a:r>
            <a:br>
              <a:rPr lang="en-US" b="1" dirty="0" smtClean="0"/>
            </a:br>
            <a:r>
              <a:rPr lang="en-US" sz="4000" b="1" dirty="0" smtClean="0">
                <a:solidFill>
                  <a:srgbClr val="002060"/>
                </a:solidFill>
                <a:latin typeface="Bell MT" pitchFamily="18" charset="0"/>
              </a:rPr>
              <a:t>Past Experiences, Present Endeavors and Future Exertions in </a:t>
            </a:r>
            <a:br>
              <a:rPr lang="en-US" sz="4000" b="1" dirty="0" smtClean="0">
                <a:solidFill>
                  <a:srgbClr val="002060"/>
                </a:solidFill>
                <a:latin typeface="Bell MT" pitchFamily="18" charset="0"/>
              </a:rPr>
            </a:br>
            <a:r>
              <a:rPr lang="en-US" sz="4000" b="1" dirty="0" smtClean="0">
                <a:solidFill>
                  <a:srgbClr val="002060"/>
                </a:solidFill>
                <a:latin typeface="Bell MT" pitchFamily="18" charset="0"/>
              </a:rPr>
              <a:t>Transfer of Cotton Technologies towards Science- led Sustainable Development in India</a:t>
            </a:r>
            <a:r>
              <a:rPr lang="en-US" sz="4000" dirty="0" smtClean="0">
                <a:latin typeface="Bell MT" pitchFamily="18" charset="0"/>
              </a:rPr>
              <a:t/>
            </a:r>
            <a:br>
              <a:rPr lang="en-US" sz="4000" dirty="0" smtClean="0">
                <a:latin typeface="Bell MT" pitchFamily="18" charset="0"/>
              </a:rPr>
            </a:br>
            <a:r>
              <a:rPr lang="en-US" b="1" dirty="0" smtClean="0"/>
              <a:t> </a:t>
            </a:r>
            <a:r>
              <a:rPr lang="en-US" dirty="0" smtClean="0"/>
              <a:t/>
            </a:r>
            <a:br>
              <a:rPr lang="en-US" dirty="0" smtClean="0"/>
            </a:br>
            <a:endParaRPr lang="en-US" dirty="0"/>
          </a:p>
        </p:txBody>
      </p:sp>
      <p:sp>
        <p:nvSpPr>
          <p:cNvPr id="3" name="Subtitle 2"/>
          <p:cNvSpPr>
            <a:spLocks noGrp="1"/>
          </p:cNvSpPr>
          <p:nvPr>
            <p:ph type="subTitle" idx="1"/>
          </p:nvPr>
        </p:nvSpPr>
        <p:spPr>
          <a:xfrm>
            <a:off x="3429000" y="4191000"/>
            <a:ext cx="5410200" cy="2133600"/>
          </a:xfrm>
          <a:noFill/>
          <a:ln>
            <a:noFill/>
          </a:ln>
        </p:spPr>
        <p:txBody>
          <a:bodyPr>
            <a:normAutofit/>
          </a:bodyPr>
          <a:lstStyle/>
          <a:p>
            <a:pPr algn="r"/>
            <a:r>
              <a:rPr lang="en-US" sz="1400" b="1" u="sng" dirty="0" smtClean="0">
                <a:solidFill>
                  <a:srgbClr val="C00000"/>
                </a:solidFill>
                <a:latin typeface="Bell MT" pitchFamily="18" charset="0"/>
              </a:rPr>
              <a:t>Usha Rani Joshua</a:t>
            </a:r>
            <a:r>
              <a:rPr lang="en-US" sz="1400" b="1" dirty="0" smtClean="0">
                <a:solidFill>
                  <a:srgbClr val="C00000"/>
                </a:solidFill>
                <a:latin typeface="Bell MT" pitchFamily="18" charset="0"/>
              </a:rPr>
              <a:t> Principal Scientist (Agricultural Extension) &amp;</a:t>
            </a:r>
          </a:p>
          <a:p>
            <a:pPr algn="r"/>
            <a:r>
              <a:rPr lang="en-US" sz="1400" b="1" dirty="0" smtClean="0">
                <a:solidFill>
                  <a:srgbClr val="C00000"/>
                </a:solidFill>
                <a:latin typeface="Bell MT" pitchFamily="18" charset="0"/>
              </a:rPr>
              <a:t>Prakash, A.H., Project Coordinator (Cotton Improvement)</a:t>
            </a:r>
          </a:p>
          <a:p>
            <a:pPr algn="r"/>
            <a:r>
              <a:rPr lang="en-US" sz="1400" b="1" dirty="0" smtClean="0">
                <a:solidFill>
                  <a:srgbClr val="C00000"/>
                </a:solidFill>
                <a:latin typeface="Bell MT" pitchFamily="18" charset="0"/>
              </a:rPr>
              <a:t>ICAR – Central Institute for Cotton Research,</a:t>
            </a:r>
          </a:p>
          <a:p>
            <a:pPr algn="r"/>
            <a:r>
              <a:rPr lang="en-US" sz="1400" b="1" dirty="0" smtClean="0">
                <a:solidFill>
                  <a:srgbClr val="C00000"/>
                </a:solidFill>
                <a:latin typeface="Bell MT" pitchFamily="18" charset="0"/>
              </a:rPr>
              <a:t>Regional Station, Coimbatore – 641 003</a:t>
            </a:r>
          </a:p>
          <a:p>
            <a:pPr algn="r"/>
            <a:r>
              <a:rPr lang="en-US" sz="1400" b="1" dirty="0" smtClean="0">
                <a:solidFill>
                  <a:srgbClr val="C00000"/>
                </a:solidFill>
                <a:latin typeface="Bell MT" pitchFamily="18" charset="0"/>
              </a:rPr>
              <a:t>Tamil Nadu, India</a:t>
            </a:r>
          </a:p>
          <a:p>
            <a:pPr algn="r"/>
            <a:r>
              <a:rPr lang="en-US" sz="1400" b="1" dirty="0" smtClean="0">
                <a:solidFill>
                  <a:srgbClr val="C00000"/>
                </a:solidFill>
                <a:latin typeface="Bell MT" pitchFamily="18" charset="0"/>
              </a:rPr>
              <a:t>+91 98432 98422 ushajoshua@rediffmail.com</a:t>
            </a:r>
          </a:p>
          <a:p>
            <a:pPr algn="r"/>
            <a:endParaRPr lang="en-US" sz="1400" dirty="0">
              <a:latin typeface="Bell MT" pitchFamily="18" charset="0"/>
            </a:endParaRPr>
          </a:p>
        </p:txBody>
      </p:sp>
      <p:pic>
        <p:nvPicPr>
          <p:cNvPr id="4" name="Picture 3" descr="animated-ICAR-logo"/>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485900" cy="933450"/>
          </a:xfrm>
          <a:prstGeom prst="rect">
            <a:avLst/>
          </a:prstGeom>
          <a:noFill/>
          <a:ln w="9525">
            <a:noFill/>
            <a:miter lim="800000"/>
            <a:headEnd/>
            <a:tailEnd/>
          </a:ln>
        </p:spPr>
      </p:pic>
      <p:pic>
        <p:nvPicPr>
          <p:cNvPr id="5" name="Picture 4" descr="CICR Logo - All in One (Traditio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7867650" y="0"/>
            <a:ext cx="1276350" cy="933450"/>
          </a:xfrm>
          <a:prstGeom prst="rect">
            <a:avLst/>
          </a:prstGeom>
          <a:noFill/>
          <a:ln w="9525">
            <a:noFill/>
            <a:miter lim="800000"/>
            <a:headEnd/>
            <a:tailEnd/>
          </a:ln>
        </p:spPr>
      </p:pic>
      <p:sp>
        <p:nvSpPr>
          <p:cNvPr id="6" name="Footer Placeholder 5"/>
          <p:cNvSpPr>
            <a:spLocks noGrp="1"/>
          </p:cNvSpPr>
          <p:nvPr>
            <p:ph type="ftr" sz="quarter" idx="11"/>
          </p:nvPr>
        </p:nvSpPr>
        <p:spPr>
          <a:xfrm>
            <a:off x="0" y="6356350"/>
            <a:ext cx="9144000" cy="365125"/>
          </a:xfrm>
        </p:spPr>
        <p:txBody>
          <a:bodyPr/>
          <a:lstStyle/>
          <a:p>
            <a:r>
              <a:rPr lang="en-US" sz="900" dirty="0" smtClean="0">
                <a:solidFill>
                  <a:srgbClr val="002060"/>
                </a:solidFill>
                <a:latin typeface="Book Antiqua" pitchFamily="18" charset="0"/>
              </a:rPr>
              <a:t>13th meeting of the ICAC Inter-Regional Cooperative Research Network on Cotton for the Mediterranean and Middle East Regions at Luxor, Egypt during 2-6, February 2018</a:t>
            </a:r>
            <a:endParaRPr lang="en-US" dirty="0">
              <a:solidFill>
                <a:srgbClr val="002060"/>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609600"/>
            <a:ext cx="3657600" cy="1905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C00000"/>
                </a:solidFill>
                <a:latin typeface="Bell MT" pitchFamily="18" charset="0"/>
              </a:rPr>
              <a:t>“Cotton Extension Scheme” and “Grow More Cotton” campaigns</a:t>
            </a:r>
          </a:p>
          <a:p>
            <a:pPr algn="ctr"/>
            <a:r>
              <a:rPr lang="en-US" sz="2000" b="1" dirty="0" smtClean="0">
                <a:solidFill>
                  <a:srgbClr val="C00000"/>
                </a:solidFill>
                <a:latin typeface="Bell MT" pitchFamily="18" charset="0"/>
              </a:rPr>
              <a:t>sponsored by the Government of India </a:t>
            </a:r>
          </a:p>
          <a:p>
            <a:pPr algn="ctr"/>
            <a:r>
              <a:rPr lang="en-US" sz="2000" b="1" dirty="0" smtClean="0">
                <a:solidFill>
                  <a:srgbClr val="C00000"/>
                </a:solidFill>
                <a:latin typeface="Bell MT" pitchFamily="18" charset="0"/>
              </a:rPr>
              <a:t>1950-51</a:t>
            </a:r>
            <a:endParaRPr lang="en-US" sz="2000" b="1" dirty="0">
              <a:solidFill>
                <a:srgbClr val="C00000"/>
              </a:solidFill>
            </a:endParaRPr>
          </a:p>
        </p:txBody>
      </p:sp>
      <p:sp>
        <p:nvSpPr>
          <p:cNvPr id="5" name="Oval 4"/>
          <p:cNvSpPr/>
          <p:nvPr/>
        </p:nvSpPr>
        <p:spPr>
          <a:xfrm>
            <a:off x="228600" y="304800"/>
            <a:ext cx="1066800" cy="5867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b="1" dirty="0" smtClean="0">
                <a:solidFill>
                  <a:srgbClr val="FF0000"/>
                </a:solidFill>
                <a:latin typeface="Bell MT" pitchFamily="18" charset="0"/>
              </a:rPr>
              <a:t>Post Independence </a:t>
            </a:r>
          </a:p>
          <a:p>
            <a:pPr algn="ctr"/>
            <a:r>
              <a:rPr lang="en-US" sz="2800" b="1" dirty="0" smtClean="0">
                <a:latin typeface="Bell MT" pitchFamily="18" charset="0"/>
              </a:rPr>
              <a:t>Phase I</a:t>
            </a:r>
          </a:p>
          <a:p>
            <a:pPr algn="ctr"/>
            <a:r>
              <a:rPr lang="en-US" b="1" dirty="0" smtClean="0">
                <a:solidFill>
                  <a:srgbClr val="FFFF00"/>
                </a:solidFill>
                <a:latin typeface="Bell MT" pitchFamily="18" charset="0"/>
              </a:rPr>
              <a:t>1947-1969</a:t>
            </a:r>
            <a:endParaRPr lang="en-US" b="1" dirty="0">
              <a:solidFill>
                <a:srgbClr val="FFFF00"/>
              </a:solidFill>
              <a:latin typeface="Bell MT" pitchFamily="18" charset="0"/>
            </a:endParaRPr>
          </a:p>
        </p:txBody>
      </p:sp>
      <p:sp>
        <p:nvSpPr>
          <p:cNvPr id="6" name="Right Arrow 5"/>
          <p:cNvSpPr/>
          <p:nvPr/>
        </p:nvSpPr>
        <p:spPr>
          <a:xfrm>
            <a:off x="5181600" y="1295400"/>
            <a:ext cx="990600" cy="304800"/>
          </a:xfrm>
          <a:prstGeom prst="rightArrow">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300"/>
              </a:solidFill>
            </a:endParaRPr>
          </a:p>
        </p:txBody>
      </p:sp>
      <p:sp>
        <p:nvSpPr>
          <p:cNvPr id="7" name="Rounded Rectangle 6"/>
          <p:cNvSpPr/>
          <p:nvPr/>
        </p:nvSpPr>
        <p:spPr>
          <a:xfrm>
            <a:off x="6172200" y="152400"/>
            <a:ext cx="2743200" cy="35814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latin typeface="Bell MT" pitchFamily="18" charset="0"/>
            </a:endParaRPr>
          </a:p>
          <a:p>
            <a:pPr algn="ctr"/>
            <a:r>
              <a:rPr lang="en-US" sz="1600" b="1" dirty="0" smtClean="0">
                <a:solidFill>
                  <a:srgbClr val="FFFF00"/>
                </a:solidFill>
                <a:latin typeface="Bell MT" pitchFamily="18" charset="0"/>
              </a:rPr>
              <a:t>44 percent increase in cotton area 55 percent increase in production during the 1</a:t>
            </a:r>
            <a:r>
              <a:rPr lang="en-US" sz="1600" b="1" baseline="30000" dirty="0" smtClean="0">
                <a:solidFill>
                  <a:srgbClr val="FFFF00"/>
                </a:solidFill>
                <a:latin typeface="Bell MT" pitchFamily="18" charset="0"/>
              </a:rPr>
              <a:t>st</a:t>
            </a:r>
            <a:r>
              <a:rPr lang="en-US" sz="1600" b="1" dirty="0" smtClean="0">
                <a:solidFill>
                  <a:srgbClr val="FFFF00"/>
                </a:solidFill>
                <a:latin typeface="Bell MT" pitchFamily="18" charset="0"/>
              </a:rPr>
              <a:t>  Plan Period (1951-52 to 1955- 56),</a:t>
            </a:r>
          </a:p>
          <a:p>
            <a:pPr algn="ctr"/>
            <a:endParaRPr lang="en-US" sz="1600" b="1" dirty="0" smtClean="0">
              <a:solidFill>
                <a:srgbClr val="FFFF00"/>
              </a:solidFill>
              <a:latin typeface="Bell MT" pitchFamily="18" charset="0"/>
            </a:endParaRPr>
          </a:p>
          <a:p>
            <a:pPr algn="ctr"/>
            <a:r>
              <a:rPr lang="en-US" sz="1600" b="1" dirty="0" smtClean="0">
                <a:solidFill>
                  <a:srgbClr val="FFFF00"/>
                </a:solidFill>
                <a:latin typeface="Bell MT" pitchFamily="18" charset="0"/>
              </a:rPr>
              <a:t> 24 percent increase due to increased productivity</a:t>
            </a:r>
          </a:p>
          <a:p>
            <a:pPr algn="ctr"/>
            <a:r>
              <a:rPr lang="en-US" sz="1600" b="1" dirty="0" smtClean="0">
                <a:solidFill>
                  <a:srgbClr val="FFFF00"/>
                </a:solidFill>
                <a:latin typeface="Bell MT" pitchFamily="18" charset="0"/>
              </a:rPr>
              <a:t>during 2</a:t>
            </a:r>
            <a:r>
              <a:rPr lang="en-US" sz="1600" b="1" baseline="30000" dirty="0" smtClean="0">
                <a:solidFill>
                  <a:srgbClr val="FFFF00"/>
                </a:solidFill>
                <a:latin typeface="Bell MT" pitchFamily="18" charset="0"/>
              </a:rPr>
              <a:t>nd</a:t>
            </a:r>
            <a:r>
              <a:rPr lang="en-US" sz="1600" b="1" dirty="0" smtClean="0">
                <a:solidFill>
                  <a:srgbClr val="FFFF00"/>
                </a:solidFill>
                <a:latin typeface="Bell MT" pitchFamily="18" charset="0"/>
              </a:rPr>
              <a:t> Plan Period (1956-57 to 1960-61</a:t>
            </a:r>
            <a:r>
              <a:rPr lang="en-US" sz="1600" dirty="0" smtClean="0">
                <a:solidFill>
                  <a:srgbClr val="FFFF00"/>
                </a:solidFill>
                <a:latin typeface="Bell MT" pitchFamily="18" charset="0"/>
              </a:rPr>
              <a:t>)</a:t>
            </a:r>
          </a:p>
          <a:p>
            <a:pPr algn="ctr"/>
            <a:endParaRPr lang="en-US" sz="1600" dirty="0" smtClean="0">
              <a:solidFill>
                <a:srgbClr val="FFFF00"/>
              </a:solidFill>
              <a:latin typeface="Bell MT" pitchFamily="18" charset="0"/>
            </a:endParaRPr>
          </a:p>
          <a:p>
            <a:pPr algn="ctr"/>
            <a:r>
              <a:rPr lang="en-US" sz="1600" dirty="0" smtClean="0">
                <a:solidFill>
                  <a:srgbClr val="FFFF00"/>
                </a:solidFill>
                <a:latin typeface="Bell MT" pitchFamily="18" charset="0"/>
              </a:rPr>
              <a:t>competition from other crops was the challenge</a:t>
            </a:r>
            <a:endParaRPr lang="en-US" sz="1600" dirty="0">
              <a:solidFill>
                <a:srgbClr val="FFFF00"/>
              </a:solidFill>
              <a:latin typeface="Bell MT" pitchFamily="18" charset="0"/>
            </a:endParaRPr>
          </a:p>
        </p:txBody>
      </p:sp>
      <p:sp>
        <p:nvSpPr>
          <p:cNvPr id="8" name="Rectangle 7"/>
          <p:cNvSpPr/>
          <p:nvPr/>
        </p:nvSpPr>
        <p:spPr>
          <a:xfrm>
            <a:off x="1371600" y="3962400"/>
            <a:ext cx="3657600" cy="2362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C00000"/>
                </a:solidFill>
                <a:latin typeface="Bell MT" pitchFamily="18" charset="0"/>
              </a:rPr>
              <a:t>Intensive Cotton Cultivation Scheme (ICCS), popularly known as “Package Programme”, was launched in 1962-63</a:t>
            </a:r>
          </a:p>
          <a:p>
            <a:pPr algn="ctr"/>
            <a:endParaRPr lang="en-US" b="1" dirty="0" smtClean="0">
              <a:solidFill>
                <a:srgbClr val="C00000"/>
              </a:solidFill>
            </a:endParaRPr>
          </a:p>
          <a:p>
            <a:pPr algn="ctr"/>
            <a:r>
              <a:rPr lang="en-US" sz="1100" b="1" dirty="0" smtClean="0">
                <a:solidFill>
                  <a:srgbClr val="C00000"/>
                </a:solidFill>
                <a:latin typeface="Bell MT" pitchFamily="18" charset="0"/>
              </a:rPr>
              <a:t>(special field staff were appointed for dissemination of technical knowledge to farmers, besides providing incentives (Seed, Pesticides, Appliances, Operational cost, Ceiling prices etc.).</a:t>
            </a:r>
            <a:endParaRPr lang="en-US" sz="1100" b="1" dirty="0">
              <a:solidFill>
                <a:srgbClr val="C00000"/>
              </a:solidFill>
              <a:latin typeface="Bell MT" pitchFamily="18" charset="0"/>
            </a:endParaRPr>
          </a:p>
        </p:txBody>
      </p:sp>
      <p:sp>
        <p:nvSpPr>
          <p:cNvPr id="10" name="Rounded Rectangle 9"/>
          <p:cNvSpPr/>
          <p:nvPr/>
        </p:nvSpPr>
        <p:spPr>
          <a:xfrm>
            <a:off x="6096000" y="3886200"/>
            <a:ext cx="2819400" cy="2971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FF00"/>
                </a:solidFill>
                <a:latin typeface="Bell MT" pitchFamily="18" charset="0"/>
              </a:rPr>
              <a:t>12 % increase in production during third plan period </a:t>
            </a:r>
          </a:p>
          <a:p>
            <a:pPr algn="ctr"/>
            <a:r>
              <a:rPr lang="en-US" sz="1600" b="1" dirty="0" smtClean="0">
                <a:solidFill>
                  <a:srgbClr val="FFFF00"/>
                </a:solidFill>
                <a:latin typeface="Bell MT" pitchFamily="18" charset="0"/>
              </a:rPr>
              <a:t>(Due to increase in area and yield)</a:t>
            </a:r>
          </a:p>
          <a:p>
            <a:pPr algn="ctr"/>
            <a:endParaRPr lang="en-US" sz="1600" b="1" dirty="0" smtClean="0">
              <a:solidFill>
                <a:srgbClr val="FFFF00"/>
              </a:solidFill>
              <a:latin typeface="Bell MT" pitchFamily="18" charset="0"/>
            </a:endParaRPr>
          </a:p>
          <a:p>
            <a:pPr algn="ctr"/>
            <a:r>
              <a:rPr lang="en-US" sz="1600" b="1" dirty="0" smtClean="0">
                <a:solidFill>
                  <a:srgbClr val="FFFF00"/>
                </a:solidFill>
                <a:latin typeface="Bell MT" pitchFamily="18" charset="0"/>
              </a:rPr>
              <a:t>Severe drought was the challenge</a:t>
            </a:r>
          </a:p>
          <a:p>
            <a:pPr algn="ctr"/>
            <a:r>
              <a:rPr lang="en-US" b="1" dirty="0" smtClean="0">
                <a:solidFill>
                  <a:srgbClr val="C00000"/>
                </a:solidFill>
                <a:latin typeface="Bell MT" pitchFamily="18" charset="0"/>
              </a:rPr>
              <a:t>5.497 m</a:t>
            </a:r>
            <a:r>
              <a:rPr lang="en-US" b="1" dirty="0" smtClean="0">
                <a:solidFill>
                  <a:srgbClr val="FFFF00"/>
                </a:solidFill>
                <a:latin typeface="Bell MT" pitchFamily="18" charset="0"/>
              </a:rPr>
              <a:t> </a:t>
            </a:r>
            <a:r>
              <a:rPr lang="en-US" b="1" dirty="0" smtClean="0">
                <a:solidFill>
                  <a:srgbClr val="FF0000"/>
                </a:solidFill>
                <a:latin typeface="Bell MT" pitchFamily="18" charset="0"/>
              </a:rPr>
              <a:t>bales by the end of 1968-69</a:t>
            </a:r>
            <a:endParaRPr lang="en-US" b="1" dirty="0">
              <a:solidFill>
                <a:srgbClr val="FF0000"/>
              </a:solidFill>
              <a:latin typeface="Bell MT" pitchFamily="18" charset="0"/>
            </a:endParaRPr>
          </a:p>
        </p:txBody>
      </p:sp>
      <p:sp>
        <p:nvSpPr>
          <p:cNvPr id="11" name="Right Arrow 10"/>
          <p:cNvSpPr/>
          <p:nvPr/>
        </p:nvSpPr>
        <p:spPr>
          <a:xfrm>
            <a:off x="5105400" y="5181600"/>
            <a:ext cx="990600" cy="304800"/>
          </a:xfrm>
          <a:prstGeom prst="rightArrow">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228600" y="228600"/>
            <a:ext cx="1371600" cy="6324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400" b="1" dirty="0" smtClean="0">
              <a:latin typeface="Book Antiqua" pitchFamily="18" charset="0"/>
            </a:endParaRPr>
          </a:p>
          <a:p>
            <a:pPr algn="ctr"/>
            <a:r>
              <a:rPr lang="en-US" sz="2400" b="1" dirty="0" smtClean="0">
                <a:latin typeface="Book Antiqua" pitchFamily="18" charset="0"/>
              </a:rPr>
              <a:t>Post  Independence Era</a:t>
            </a:r>
          </a:p>
          <a:p>
            <a:pPr algn="ctr"/>
            <a:r>
              <a:rPr lang="en-US" sz="2400" b="1" dirty="0" smtClean="0">
                <a:latin typeface="Book Antiqua" pitchFamily="18" charset="0"/>
              </a:rPr>
              <a:t>Phase II</a:t>
            </a:r>
          </a:p>
          <a:p>
            <a:pPr algn="ctr"/>
            <a:r>
              <a:rPr lang="en-US" sz="2400" b="1" dirty="0" smtClean="0">
                <a:latin typeface="Book Antiqua" pitchFamily="18" charset="0"/>
              </a:rPr>
              <a:t>1969-1990</a:t>
            </a:r>
          </a:p>
          <a:p>
            <a:pPr algn="ctr"/>
            <a:endParaRPr lang="en-US" dirty="0"/>
          </a:p>
        </p:txBody>
      </p:sp>
      <p:sp>
        <p:nvSpPr>
          <p:cNvPr id="10" name="Rectangle 9"/>
          <p:cNvSpPr/>
          <p:nvPr/>
        </p:nvSpPr>
        <p:spPr>
          <a:xfrm>
            <a:off x="1981200" y="685800"/>
            <a:ext cx="6934200" cy="457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Book Antiqua" pitchFamily="18" charset="0"/>
              </a:rPr>
              <a:t>ICCC was abolished and transferred to ICAR</a:t>
            </a:r>
            <a:endParaRPr lang="en-US" sz="2000" b="1" dirty="0">
              <a:latin typeface="Book Antiqua" pitchFamily="18" charset="0"/>
            </a:endParaRPr>
          </a:p>
        </p:txBody>
      </p:sp>
      <p:sp>
        <p:nvSpPr>
          <p:cNvPr id="11" name="Rectangle 10"/>
          <p:cNvSpPr/>
          <p:nvPr/>
        </p:nvSpPr>
        <p:spPr>
          <a:xfrm>
            <a:off x="1981200" y="1447800"/>
            <a:ext cx="7162800" cy="457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Book Antiqua" pitchFamily="18" charset="0"/>
              </a:rPr>
              <a:t>All India Coordinated Cotton Improvement Project in 1967</a:t>
            </a:r>
            <a:endParaRPr lang="en-US" sz="2000" b="1" dirty="0">
              <a:latin typeface="Book Antiqua" pitchFamily="18" charset="0"/>
            </a:endParaRPr>
          </a:p>
        </p:txBody>
      </p:sp>
      <p:sp>
        <p:nvSpPr>
          <p:cNvPr id="12" name="Rectangle 11"/>
          <p:cNvSpPr/>
          <p:nvPr/>
        </p:nvSpPr>
        <p:spPr>
          <a:xfrm>
            <a:off x="1981200" y="2286000"/>
            <a:ext cx="6934200" cy="457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Book Antiqua" pitchFamily="18" charset="0"/>
              </a:rPr>
              <a:t>Intensive Cotton Development Program (ICDP) 1979-80</a:t>
            </a:r>
            <a:endParaRPr lang="en-US" sz="2000" b="1" dirty="0">
              <a:latin typeface="Book Antiqua" pitchFamily="18" charset="0"/>
            </a:endParaRPr>
          </a:p>
        </p:txBody>
      </p:sp>
      <p:sp>
        <p:nvSpPr>
          <p:cNvPr id="13" name="Rectangle 12"/>
          <p:cNvSpPr/>
          <p:nvPr/>
        </p:nvSpPr>
        <p:spPr>
          <a:xfrm>
            <a:off x="1981200" y="3048000"/>
            <a:ext cx="6934200" cy="457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Book Antiqua" pitchFamily="18" charset="0"/>
              </a:rPr>
              <a:t>Cotton Corporation of India in 1970</a:t>
            </a:r>
            <a:endParaRPr lang="en-US" sz="2000" b="1" dirty="0">
              <a:latin typeface="Book Antiqua" pitchFamily="18" charset="0"/>
            </a:endParaRPr>
          </a:p>
        </p:txBody>
      </p:sp>
      <p:sp>
        <p:nvSpPr>
          <p:cNvPr id="15" name="Rectangle 14"/>
          <p:cNvSpPr/>
          <p:nvPr/>
        </p:nvSpPr>
        <p:spPr>
          <a:xfrm>
            <a:off x="3124200" y="3733800"/>
            <a:ext cx="5562600" cy="2308324"/>
          </a:xfrm>
          <a:prstGeom prst="rect">
            <a:avLst/>
          </a:prstGeom>
          <a:solidFill>
            <a:schemeClr val="bg1"/>
          </a:solidFill>
        </p:spPr>
        <p:txBody>
          <a:bodyPr wrap="square">
            <a:spAutoFit/>
          </a:bodyPr>
          <a:lstStyle/>
          <a:p>
            <a:pPr algn="ctr"/>
            <a:endParaRPr lang="en-US" b="1" dirty="0" smtClean="0">
              <a:solidFill>
                <a:srgbClr val="FFFF00"/>
              </a:solidFill>
              <a:latin typeface="Book Antiqua" pitchFamily="18" charset="0"/>
            </a:endParaRPr>
          </a:p>
          <a:p>
            <a:pPr algn="ctr"/>
            <a:endParaRPr lang="en-US" b="1" dirty="0" smtClean="0">
              <a:solidFill>
                <a:srgbClr val="FFFF00"/>
              </a:solidFill>
              <a:latin typeface="Book Antiqua" pitchFamily="18" charset="0"/>
            </a:endParaRPr>
          </a:p>
          <a:p>
            <a:pPr algn="ctr"/>
            <a:r>
              <a:rPr lang="en-US" sz="2400" b="1" dirty="0" smtClean="0">
                <a:solidFill>
                  <a:srgbClr val="C00000"/>
                </a:solidFill>
                <a:latin typeface="Book Antiqua" pitchFamily="18" charset="0"/>
              </a:rPr>
              <a:t>The area was increased to 7.196 m ha and production was 8.436 m bales and the average yield was 198 kg/ha</a:t>
            </a:r>
          </a:p>
          <a:p>
            <a:pPr algn="ctr"/>
            <a:endParaRPr lang="en-US" b="1" dirty="0" smtClean="0">
              <a:solidFill>
                <a:srgbClr val="FFFF00"/>
              </a:solidFill>
              <a:latin typeface="Book Antiqua" pitchFamily="18" charset="0"/>
            </a:endParaRPr>
          </a:p>
          <a:p>
            <a:pPr algn="ctr"/>
            <a:endParaRPr lang="en-US" b="1" dirty="0">
              <a:solidFill>
                <a:srgbClr val="FFFF00"/>
              </a:solidFill>
              <a:latin typeface="Book Antiqua"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228600" y="228600"/>
            <a:ext cx="1371600" cy="6324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400" b="1" dirty="0" smtClean="0">
              <a:latin typeface="Book Antiqua" pitchFamily="18" charset="0"/>
            </a:endParaRPr>
          </a:p>
          <a:p>
            <a:pPr algn="ctr"/>
            <a:r>
              <a:rPr lang="en-US" sz="2400" b="1" dirty="0" smtClean="0">
                <a:latin typeface="Book Antiqua" pitchFamily="18" charset="0"/>
              </a:rPr>
              <a:t>Post  Independence Era</a:t>
            </a:r>
          </a:p>
          <a:p>
            <a:pPr algn="ctr"/>
            <a:r>
              <a:rPr lang="en-US" sz="2400" b="1" dirty="0" smtClean="0">
                <a:latin typeface="Book Antiqua" pitchFamily="18" charset="0"/>
              </a:rPr>
              <a:t>Phase III</a:t>
            </a:r>
          </a:p>
          <a:p>
            <a:pPr algn="ctr"/>
            <a:r>
              <a:rPr lang="en-US" sz="2400" b="1" dirty="0" smtClean="0">
                <a:latin typeface="Book Antiqua" pitchFamily="18" charset="0"/>
              </a:rPr>
              <a:t>1991-2017</a:t>
            </a:r>
          </a:p>
          <a:p>
            <a:pPr algn="ctr"/>
            <a:endParaRPr lang="en-US" dirty="0"/>
          </a:p>
        </p:txBody>
      </p:sp>
      <p:sp>
        <p:nvSpPr>
          <p:cNvPr id="10" name="Rectangle 9"/>
          <p:cNvSpPr/>
          <p:nvPr/>
        </p:nvSpPr>
        <p:spPr>
          <a:xfrm>
            <a:off x="1828800" y="1066800"/>
            <a:ext cx="6934200" cy="1066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latin typeface="Book Antiqua" pitchFamily="18" charset="0"/>
            </a:endParaRPr>
          </a:p>
          <a:p>
            <a:pPr algn="ctr"/>
            <a:r>
              <a:rPr lang="en-US" sz="2000" b="1" dirty="0" smtClean="0">
                <a:latin typeface="Book Antiqua" pitchFamily="18" charset="0"/>
              </a:rPr>
              <a:t>Technology Mission on Cotton</a:t>
            </a:r>
          </a:p>
          <a:p>
            <a:pPr algn="ctr"/>
            <a:r>
              <a:rPr lang="en-US" sz="2000" b="1" dirty="0" smtClean="0">
                <a:latin typeface="Book Antiqua" pitchFamily="18" charset="0"/>
              </a:rPr>
              <a:t>1999- 2014</a:t>
            </a:r>
          </a:p>
          <a:p>
            <a:pPr algn="ctr"/>
            <a:r>
              <a:rPr lang="en-US" sz="2000" b="1" dirty="0" smtClean="0">
                <a:latin typeface="Book Antiqua" pitchFamily="18" charset="0"/>
              </a:rPr>
              <a:t> </a:t>
            </a:r>
            <a:endParaRPr lang="en-US" sz="2000" b="1" dirty="0">
              <a:latin typeface="Book Antiqua" pitchFamily="18" charset="0"/>
            </a:endParaRPr>
          </a:p>
        </p:txBody>
      </p:sp>
      <p:sp>
        <p:nvSpPr>
          <p:cNvPr id="11" name="Rectangle 10"/>
          <p:cNvSpPr/>
          <p:nvPr/>
        </p:nvSpPr>
        <p:spPr>
          <a:xfrm>
            <a:off x="1905000" y="2362200"/>
            <a:ext cx="68580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Book Antiqua" pitchFamily="18" charset="0"/>
              </a:rPr>
              <a:t>National Food Security Mission – Commercial crops</a:t>
            </a:r>
          </a:p>
          <a:p>
            <a:pPr algn="ctr"/>
            <a:r>
              <a:rPr lang="en-US" sz="2000" b="1" dirty="0" smtClean="0">
                <a:latin typeface="Book Antiqua" pitchFamily="18" charset="0"/>
              </a:rPr>
              <a:t> (2014 to till date)</a:t>
            </a:r>
            <a:endParaRPr lang="en-US" sz="2000" b="1" dirty="0">
              <a:latin typeface="Book Antiqua" pitchFamily="18" charset="0"/>
            </a:endParaRPr>
          </a:p>
        </p:txBody>
      </p:sp>
      <p:sp>
        <p:nvSpPr>
          <p:cNvPr id="15" name="Rectangle 14"/>
          <p:cNvSpPr/>
          <p:nvPr/>
        </p:nvSpPr>
        <p:spPr>
          <a:xfrm>
            <a:off x="3124200" y="3733800"/>
            <a:ext cx="4572000" cy="2677656"/>
          </a:xfrm>
          <a:prstGeom prst="rect">
            <a:avLst/>
          </a:prstGeom>
          <a:solidFill>
            <a:schemeClr val="bg1"/>
          </a:solidFill>
        </p:spPr>
        <p:txBody>
          <a:bodyPr wrap="square">
            <a:spAutoFit/>
          </a:bodyPr>
          <a:lstStyle/>
          <a:p>
            <a:pPr algn="ctr"/>
            <a:endParaRPr lang="en-US" b="1" dirty="0" smtClean="0">
              <a:solidFill>
                <a:srgbClr val="FFFF00"/>
              </a:solidFill>
              <a:latin typeface="Book Antiqua" pitchFamily="18" charset="0"/>
            </a:endParaRPr>
          </a:p>
          <a:p>
            <a:pPr algn="ctr"/>
            <a:endParaRPr lang="en-US" b="1" dirty="0" smtClean="0">
              <a:solidFill>
                <a:srgbClr val="FFFF00"/>
              </a:solidFill>
              <a:latin typeface="Book Antiqua" pitchFamily="18" charset="0"/>
            </a:endParaRPr>
          </a:p>
          <a:p>
            <a:pPr algn="ctr"/>
            <a:r>
              <a:rPr lang="en-US" sz="2400" b="1" dirty="0" smtClean="0">
                <a:solidFill>
                  <a:srgbClr val="C00000"/>
                </a:solidFill>
                <a:latin typeface="Book Antiqua" pitchFamily="18" charset="0"/>
              </a:rPr>
              <a:t>The area was increased to 11.86 m ha and production was 33.34 m bales and the average yield was 481 kg/ha</a:t>
            </a:r>
          </a:p>
          <a:p>
            <a:pPr algn="ctr"/>
            <a:endParaRPr lang="en-US" b="1" dirty="0" smtClean="0">
              <a:solidFill>
                <a:srgbClr val="FFFF00"/>
              </a:solidFill>
              <a:latin typeface="Book Antiqua" pitchFamily="18" charset="0"/>
            </a:endParaRPr>
          </a:p>
          <a:p>
            <a:pPr algn="ctr"/>
            <a:endParaRPr lang="en-US" b="1" dirty="0">
              <a:solidFill>
                <a:srgbClr val="FFFF00"/>
              </a:solidFill>
              <a:latin typeface="Book Antiqua"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533400"/>
            <a:ext cx="4495800" cy="639762"/>
          </a:xfrm>
          <a:solidFill>
            <a:srgbClr val="C00000"/>
          </a:solidFill>
        </p:spPr>
        <p:txBody>
          <a:bodyPr>
            <a:normAutofit fontScale="90000"/>
          </a:bodyPr>
          <a:lstStyle/>
          <a:p>
            <a:r>
              <a:rPr lang="en-US" sz="4000" b="1" dirty="0" smtClean="0">
                <a:solidFill>
                  <a:srgbClr val="FFFF00"/>
                </a:solidFill>
                <a:latin typeface="Bell MT" pitchFamily="18" charset="0"/>
              </a:rPr>
              <a:t>Present Endeavors</a:t>
            </a:r>
            <a:endParaRPr lang="en-US" sz="4000" b="1" dirty="0">
              <a:solidFill>
                <a:srgbClr val="FFFF00"/>
              </a:solidFill>
              <a:latin typeface="Bell MT" pitchFamily="18" charset="0"/>
            </a:endParaRPr>
          </a:p>
        </p:txBody>
      </p:sp>
      <p:sp>
        <p:nvSpPr>
          <p:cNvPr id="4" name="Footer Placeholder 3"/>
          <p:cNvSpPr>
            <a:spLocks noGrp="1"/>
          </p:cNvSpPr>
          <p:nvPr>
            <p:ph type="ftr" sz="quarter" idx="11"/>
          </p:nvPr>
        </p:nvSpPr>
        <p:spPr>
          <a:xfrm>
            <a:off x="0" y="6356350"/>
            <a:ext cx="9144000" cy="365125"/>
          </a:xfrm>
        </p:spPr>
        <p:txBody>
          <a:bodyPr/>
          <a:lstStyle/>
          <a:p>
            <a:r>
              <a:rPr lang="en-US" sz="900" dirty="0" smtClean="0">
                <a:solidFill>
                  <a:srgbClr val="002060"/>
                </a:solidFill>
                <a:latin typeface="Book Antiqua" pitchFamily="18" charset="0"/>
              </a:rPr>
              <a:t>13th meeting of the ICAC Inter-Regional Cooperative Research Network on Cotton for the Mediterranean and Middle East Regions at Luxor, Egypt during 2-6, February 2018</a:t>
            </a:r>
            <a:endParaRPr lang="en-US" sz="900" dirty="0">
              <a:solidFill>
                <a:srgbClr val="002060"/>
              </a:solidFill>
              <a:latin typeface="Book Antiqua" pitchFamily="18" charset="0"/>
            </a:endParaRPr>
          </a:p>
        </p:txBody>
      </p:sp>
      <p:pic>
        <p:nvPicPr>
          <p:cNvPr id="5" name="Picture 4" descr="P825086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2438400"/>
            <a:ext cx="3276600" cy="2057400"/>
          </a:xfrm>
          <a:prstGeom prst="rect">
            <a:avLst/>
          </a:prstGeom>
          <a:noFill/>
          <a:ln w="9525">
            <a:noFill/>
            <a:miter lim="800000"/>
            <a:headEnd/>
            <a:tailEnd/>
          </a:ln>
        </p:spPr>
      </p:pic>
      <p:sp>
        <p:nvSpPr>
          <p:cNvPr id="6" name="Rectangle 5"/>
          <p:cNvSpPr/>
          <p:nvPr/>
        </p:nvSpPr>
        <p:spPr>
          <a:xfrm>
            <a:off x="685800" y="1676400"/>
            <a:ext cx="28194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C00000"/>
                </a:solidFill>
                <a:latin typeface="Book Antiqua" pitchFamily="18" charset="0"/>
              </a:rPr>
              <a:t>Traditional </a:t>
            </a:r>
            <a:endParaRPr lang="en-US" sz="2400" b="1" dirty="0">
              <a:solidFill>
                <a:srgbClr val="C00000"/>
              </a:solidFill>
              <a:latin typeface="Book Antiqua" pitchFamily="18" charset="0"/>
            </a:endParaRPr>
          </a:p>
        </p:txBody>
      </p:sp>
      <p:sp>
        <p:nvSpPr>
          <p:cNvPr id="7" name="Rectangle 6"/>
          <p:cNvSpPr/>
          <p:nvPr/>
        </p:nvSpPr>
        <p:spPr>
          <a:xfrm>
            <a:off x="152400" y="4953000"/>
            <a:ext cx="38862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C00000"/>
                </a:solidFill>
                <a:latin typeface="Book Antiqua" pitchFamily="18" charset="0"/>
              </a:rPr>
              <a:t>Large Scale Demonstrations</a:t>
            </a:r>
            <a:endParaRPr lang="en-US" sz="2000" b="1" dirty="0">
              <a:solidFill>
                <a:srgbClr val="C00000"/>
              </a:solidFill>
              <a:latin typeface="Book Antiqua" pitchFamily="18" charset="0"/>
            </a:endParaRPr>
          </a:p>
        </p:txBody>
      </p:sp>
      <p:sp>
        <p:nvSpPr>
          <p:cNvPr id="8" name="Rectangle 7"/>
          <p:cNvSpPr/>
          <p:nvPr/>
        </p:nvSpPr>
        <p:spPr>
          <a:xfrm>
            <a:off x="5715000" y="1676400"/>
            <a:ext cx="28194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C00000"/>
                </a:solidFill>
                <a:latin typeface="Book Antiqua" pitchFamily="18" charset="0"/>
              </a:rPr>
              <a:t>ICT based </a:t>
            </a:r>
            <a:endParaRPr lang="en-US" sz="2400" b="1" dirty="0">
              <a:solidFill>
                <a:srgbClr val="C00000"/>
              </a:solidFill>
              <a:latin typeface="Book Antiqua" pitchFamily="18" charset="0"/>
            </a:endParaRPr>
          </a:p>
        </p:txBody>
      </p:sp>
      <p:sp>
        <p:nvSpPr>
          <p:cNvPr id="9" name="Rectangle 8"/>
          <p:cNvSpPr/>
          <p:nvPr/>
        </p:nvSpPr>
        <p:spPr>
          <a:xfrm>
            <a:off x="5029200" y="5029200"/>
            <a:ext cx="38862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C00000"/>
                </a:solidFill>
                <a:latin typeface="Book Antiqua" pitchFamily="18" charset="0"/>
              </a:rPr>
              <a:t>E-</a:t>
            </a:r>
            <a:r>
              <a:rPr lang="en-US" sz="2000" b="1" dirty="0" err="1" smtClean="0">
                <a:solidFill>
                  <a:srgbClr val="C00000"/>
                </a:solidFill>
                <a:latin typeface="Book Antiqua" pitchFamily="18" charset="0"/>
              </a:rPr>
              <a:t>Kapas</a:t>
            </a:r>
            <a:r>
              <a:rPr lang="en-US" sz="2000" b="1" dirty="0" smtClean="0">
                <a:solidFill>
                  <a:srgbClr val="C00000"/>
                </a:solidFill>
                <a:latin typeface="Book Antiqua" pitchFamily="18" charset="0"/>
              </a:rPr>
              <a:t> Network</a:t>
            </a:r>
            <a:endParaRPr lang="en-US" sz="2000" b="1" dirty="0">
              <a:solidFill>
                <a:srgbClr val="C00000"/>
              </a:solidFill>
              <a:latin typeface="Book Antiqua" pitchFamily="18" charset="0"/>
            </a:endParaRPr>
          </a:p>
        </p:txBody>
      </p:sp>
      <p:pic>
        <p:nvPicPr>
          <p:cNvPr id="10" name="Picture 2" descr="Image result for voice sms through mobi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2600" y="2438400"/>
            <a:ext cx="2895600" cy="2286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610600" cy="838199"/>
          </a:xfrm>
        </p:spPr>
        <p:txBody>
          <a:bodyPr>
            <a:normAutofit fontScale="90000"/>
          </a:bodyPr>
          <a:lstStyle/>
          <a:p>
            <a:pPr algn="l"/>
            <a:r>
              <a:rPr lang="en-US" sz="2800" b="1" dirty="0" smtClean="0">
                <a:solidFill>
                  <a:srgbClr val="006600"/>
                </a:solidFill>
                <a:latin typeface="Andalus" pitchFamily="18" charset="-78"/>
                <a:cs typeface="Andalus" pitchFamily="18" charset="-78"/>
              </a:rPr>
              <a:t/>
            </a:r>
            <a:br>
              <a:rPr lang="en-US" sz="2800" b="1" dirty="0" smtClean="0">
                <a:solidFill>
                  <a:srgbClr val="006600"/>
                </a:solidFill>
                <a:latin typeface="Andalus" pitchFamily="18" charset="-78"/>
                <a:cs typeface="Andalus" pitchFamily="18" charset="-78"/>
              </a:rPr>
            </a:br>
            <a:r>
              <a:rPr lang="en-US" sz="2800" b="1" dirty="0" smtClean="0">
                <a:solidFill>
                  <a:srgbClr val="006600"/>
                </a:solidFill>
                <a:latin typeface="Andalus" pitchFamily="18" charset="-78"/>
                <a:cs typeface="Andalus" pitchFamily="18" charset="-78"/>
              </a:rPr>
              <a:t>Large Scale Demonstrations - Front Line Demonstrations on Cotton</a:t>
            </a:r>
            <a:endParaRPr lang="en-US" sz="2800" b="1" dirty="0">
              <a:solidFill>
                <a:srgbClr val="006600"/>
              </a:solidFill>
              <a:latin typeface="Andalus" pitchFamily="18" charset="-78"/>
              <a:cs typeface="Andalus" pitchFamily="18" charset="-78"/>
            </a:endParaRPr>
          </a:p>
        </p:txBody>
      </p:sp>
      <p:sp>
        <p:nvSpPr>
          <p:cNvPr id="3" name="Subtitle 2"/>
          <p:cNvSpPr>
            <a:spLocks noGrp="1"/>
          </p:cNvSpPr>
          <p:nvPr>
            <p:ph type="subTitle" idx="1"/>
          </p:nvPr>
        </p:nvSpPr>
        <p:spPr>
          <a:xfrm>
            <a:off x="609600" y="1295400"/>
            <a:ext cx="4343400" cy="5105400"/>
          </a:xfrm>
        </p:spPr>
        <p:txBody>
          <a:bodyPr>
            <a:noAutofit/>
          </a:bodyPr>
          <a:lstStyle/>
          <a:p>
            <a:pPr algn="just"/>
            <a:r>
              <a:rPr lang="en-US" sz="2000" b="1" dirty="0" smtClean="0">
                <a:solidFill>
                  <a:srgbClr val="002060"/>
                </a:solidFill>
                <a:latin typeface="Andalus" pitchFamily="18" charset="-78"/>
                <a:cs typeface="Andalus" pitchFamily="18" charset="-78"/>
              </a:rPr>
              <a:t>The </a:t>
            </a:r>
            <a:r>
              <a:rPr lang="en-US" sz="2000" b="1" dirty="0" smtClean="0">
                <a:solidFill>
                  <a:srgbClr val="FF0000"/>
                </a:solidFill>
                <a:latin typeface="Andalus" pitchFamily="18" charset="-78"/>
                <a:cs typeface="Andalus" pitchFamily="18" charset="-78"/>
              </a:rPr>
              <a:t>field demonstration conducted under the close supervision of scientists of the National Agriculture Research System</a:t>
            </a:r>
            <a:r>
              <a:rPr lang="en-US" sz="2000" b="1" dirty="0" smtClean="0">
                <a:solidFill>
                  <a:srgbClr val="002060"/>
                </a:solidFill>
                <a:latin typeface="Andalus" pitchFamily="18" charset="-78"/>
                <a:cs typeface="Andalus" pitchFamily="18" charset="-78"/>
              </a:rPr>
              <a:t> is called Front Line Demonstration (FLD). </a:t>
            </a:r>
          </a:p>
          <a:p>
            <a:pPr algn="just"/>
            <a:endParaRPr lang="en-US" sz="1800" dirty="0" smtClean="0">
              <a:solidFill>
                <a:schemeClr val="tx1"/>
              </a:solidFill>
              <a:latin typeface="Andalus" pitchFamily="18" charset="-78"/>
              <a:cs typeface="Andalus" pitchFamily="18" charset="-78"/>
            </a:endParaRPr>
          </a:p>
          <a:p>
            <a:pPr algn="just"/>
            <a:endParaRPr lang="en-US" sz="1800" dirty="0" smtClean="0">
              <a:solidFill>
                <a:schemeClr val="tx1"/>
              </a:solidFill>
              <a:latin typeface="Andalus" pitchFamily="18" charset="-78"/>
              <a:cs typeface="Andalus" pitchFamily="18" charset="-78"/>
            </a:endParaRPr>
          </a:p>
          <a:p>
            <a:pPr algn="just"/>
            <a:endParaRPr lang="en-US" sz="1800" dirty="0">
              <a:solidFill>
                <a:schemeClr val="tx1"/>
              </a:solidFill>
              <a:latin typeface="Andalus" pitchFamily="18" charset="-78"/>
              <a:cs typeface="Andalus" pitchFamily="18" charset="-78"/>
            </a:endParaRPr>
          </a:p>
          <a:p>
            <a:pPr algn="just"/>
            <a:r>
              <a:rPr lang="en-US" sz="2000" b="1" dirty="0" smtClean="0">
                <a:solidFill>
                  <a:srgbClr val="C00000"/>
                </a:solidFill>
                <a:latin typeface="Andalus" pitchFamily="18" charset="-78"/>
                <a:cs typeface="Andalus" pitchFamily="18" charset="-78"/>
              </a:rPr>
              <a:t>This </a:t>
            </a:r>
            <a:r>
              <a:rPr lang="en-US" sz="2000" b="1" dirty="0" smtClean="0">
                <a:solidFill>
                  <a:srgbClr val="002060"/>
                </a:solidFill>
                <a:latin typeface="Andalus" pitchFamily="18" charset="-78"/>
                <a:cs typeface="Andalus" pitchFamily="18" charset="-78"/>
              </a:rPr>
              <a:t>novel programme was implemented in 1996-97 for cotton crop</a:t>
            </a:r>
            <a:r>
              <a:rPr lang="en-US" sz="2000" b="1" dirty="0" smtClean="0">
                <a:solidFill>
                  <a:srgbClr val="C00000"/>
                </a:solidFill>
                <a:latin typeface="Andalus" pitchFamily="18" charset="-78"/>
                <a:cs typeface="Andalus" pitchFamily="18" charset="-78"/>
              </a:rPr>
              <a:t> to demonstrate cotton technologies through </a:t>
            </a:r>
            <a:r>
              <a:rPr lang="en-US" sz="2000" b="1" dirty="0" smtClean="0">
                <a:solidFill>
                  <a:srgbClr val="002060"/>
                </a:solidFill>
                <a:latin typeface="Andalus" pitchFamily="18" charset="-78"/>
                <a:cs typeface="Andalus" pitchFamily="18" charset="-78"/>
              </a:rPr>
              <a:t>All India Coordinated Research Project (AICRP) on cotton</a:t>
            </a:r>
            <a:r>
              <a:rPr lang="en-US" sz="2000" b="1" dirty="0" smtClean="0">
                <a:solidFill>
                  <a:srgbClr val="C00000"/>
                </a:solidFill>
                <a:latin typeface="Andalus" pitchFamily="18" charset="-78"/>
                <a:cs typeface="Andalus" pitchFamily="18" charset="-78"/>
              </a:rPr>
              <a:t> and its net working centres.</a:t>
            </a:r>
          </a:p>
        </p:txBody>
      </p:sp>
      <p:sp>
        <p:nvSpPr>
          <p:cNvPr id="7" name="Rectangle 6"/>
          <p:cNvSpPr/>
          <p:nvPr/>
        </p:nvSpPr>
        <p:spPr>
          <a:xfrm>
            <a:off x="5181600" y="914400"/>
            <a:ext cx="3962400" cy="381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Andalus" pitchFamily="18" charset="-78"/>
                <a:cs typeface="Andalus" pitchFamily="18" charset="-78"/>
              </a:rPr>
              <a:t>Seeing is believing is the principle</a:t>
            </a:r>
            <a:endParaRPr lang="en-US" sz="2000" b="1" dirty="0">
              <a:latin typeface="Andalus" pitchFamily="18" charset="-78"/>
              <a:cs typeface="Andalus" pitchFamily="18" charset="-78"/>
            </a:endParaRPr>
          </a:p>
        </p:txBody>
      </p:sp>
      <p:sp>
        <p:nvSpPr>
          <p:cNvPr id="9" name="Rectangle 8"/>
          <p:cNvSpPr/>
          <p:nvPr/>
        </p:nvSpPr>
        <p:spPr>
          <a:xfrm>
            <a:off x="5257800" y="3657600"/>
            <a:ext cx="3733800" cy="381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Andalus" pitchFamily="18" charset="-78"/>
                <a:cs typeface="Andalus" pitchFamily="18" charset="-78"/>
              </a:rPr>
              <a:t>Yield enhancement is the motive</a:t>
            </a:r>
            <a:endParaRPr lang="en-US" sz="2000" b="1" dirty="0">
              <a:latin typeface="Andalus" pitchFamily="18" charset="-78"/>
              <a:cs typeface="Andalus" pitchFamily="18" charset="-78"/>
            </a:endParaRPr>
          </a:p>
        </p:txBody>
      </p:sp>
      <p:pic>
        <p:nvPicPr>
          <p:cNvPr id="10" name="Picture 9" descr="C:\Users\sk\Downloads\IMG-20161229-WA0015.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4191000"/>
            <a:ext cx="3352800" cy="2286000"/>
          </a:xfrm>
          <a:prstGeom prst="rect">
            <a:avLst/>
          </a:prstGeom>
          <a:noFill/>
          <a:ln w="9525">
            <a:noFill/>
            <a:miter lim="800000"/>
            <a:headEnd/>
            <a:tailEnd/>
          </a:ln>
        </p:spPr>
      </p:pic>
      <p:pic>
        <p:nvPicPr>
          <p:cNvPr id="8" name="Picture 7" descr="P825086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86400" y="1371600"/>
            <a:ext cx="3276600" cy="2057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305800" cy="563562"/>
          </a:xfrm>
        </p:spPr>
        <p:txBody>
          <a:bodyPr>
            <a:noAutofit/>
          </a:bodyPr>
          <a:lstStyle/>
          <a:p>
            <a:r>
              <a:rPr lang="en-US" sz="3200" b="1" dirty="0" smtClean="0">
                <a:solidFill>
                  <a:srgbClr val="003300"/>
                </a:solidFill>
                <a:latin typeface="Bell MT" pitchFamily="18" charset="0"/>
              </a:rPr>
              <a:t>Front Line Demonstration (FLD) in Cotton</a:t>
            </a:r>
            <a:endParaRPr lang="en-US" sz="3200" dirty="0">
              <a:solidFill>
                <a:srgbClr val="003300"/>
              </a:solidFill>
            </a:endParaRPr>
          </a:p>
        </p:txBody>
      </p:sp>
      <p:sp>
        <p:nvSpPr>
          <p:cNvPr id="3" name="Content Placeholder 2"/>
          <p:cNvSpPr>
            <a:spLocks noGrp="1"/>
          </p:cNvSpPr>
          <p:nvPr>
            <p:ph idx="1"/>
          </p:nvPr>
        </p:nvSpPr>
        <p:spPr>
          <a:xfrm>
            <a:off x="2133600" y="1066800"/>
            <a:ext cx="6858000" cy="5791200"/>
          </a:xfrm>
        </p:spPr>
        <p:txBody>
          <a:bodyPr>
            <a:normAutofit/>
          </a:bodyPr>
          <a:lstStyle/>
          <a:p>
            <a:pPr algn="just"/>
            <a:r>
              <a:rPr lang="en-US" sz="2000" b="1" dirty="0" smtClean="0">
                <a:latin typeface="Bell MT" pitchFamily="18" charset="0"/>
                <a:cs typeface="Andalus" pitchFamily="18" charset="-78"/>
              </a:rPr>
              <a:t>Until 2017, more than 20000 FLDs were conducted in the ten cotton growing states of India. </a:t>
            </a:r>
          </a:p>
          <a:p>
            <a:pPr algn="just"/>
            <a:endParaRPr lang="en-US" sz="2000" b="1" dirty="0" smtClean="0">
              <a:latin typeface="Bell MT" pitchFamily="18" charset="0"/>
              <a:cs typeface="Andalus" pitchFamily="18" charset="-78"/>
            </a:endParaRPr>
          </a:p>
          <a:p>
            <a:pPr algn="just"/>
            <a:r>
              <a:rPr lang="en-US" sz="2000" b="1" dirty="0" smtClean="0">
                <a:solidFill>
                  <a:srgbClr val="0070C0"/>
                </a:solidFill>
                <a:latin typeface="Bell MT" pitchFamily="18" charset="0"/>
                <a:cs typeface="Andalus" pitchFamily="18" charset="-78"/>
              </a:rPr>
              <a:t>Until 2013, these demonstrations were conducted on Production Technology, Integrated Pest Management and on Farm implements under Technology Mission on Cotton, Mini Mission II.</a:t>
            </a:r>
          </a:p>
          <a:p>
            <a:pPr algn="just"/>
            <a:endParaRPr lang="en-US" sz="2000" b="1" dirty="0" smtClean="0">
              <a:solidFill>
                <a:srgbClr val="0070C0"/>
              </a:solidFill>
              <a:latin typeface="Bell MT" pitchFamily="18" charset="0"/>
              <a:cs typeface="Andalus" pitchFamily="18" charset="-78"/>
            </a:endParaRPr>
          </a:p>
          <a:p>
            <a:pPr algn="just"/>
            <a:r>
              <a:rPr lang="en-US" sz="2000" b="1" dirty="0" smtClean="0">
                <a:solidFill>
                  <a:srgbClr val="FF0000"/>
                </a:solidFill>
                <a:latin typeface="Bell MT" pitchFamily="18" charset="0"/>
                <a:cs typeface="Andalus" pitchFamily="18" charset="-78"/>
              </a:rPr>
              <a:t>For the past three years, under the National Food Security Mission (NFSM),  these demonstrations are being conducted on ICM, Desi/ELS /Seed production and intercropping</a:t>
            </a:r>
          </a:p>
          <a:p>
            <a:pPr algn="just">
              <a:buNone/>
            </a:pPr>
            <a:endParaRPr lang="en-US" sz="2000" b="1" dirty="0" smtClean="0">
              <a:solidFill>
                <a:srgbClr val="FF0000"/>
              </a:solidFill>
              <a:latin typeface="Bell MT" pitchFamily="18" charset="0"/>
              <a:cs typeface="Andalus" pitchFamily="18" charset="-78"/>
            </a:endParaRPr>
          </a:p>
          <a:p>
            <a:pPr algn="just"/>
            <a:r>
              <a:rPr lang="en-US" sz="2000" b="1" dirty="0" smtClean="0">
                <a:latin typeface="Bell MT" pitchFamily="18" charset="0"/>
                <a:cs typeface="Andalus" pitchFamily="18" charset="-78"/>
              </a:rPr>
              <a:t>An average of 18.70 percent increase in the seed cotton yield was observed in the demonstration field compared to farmers’ practice</a:t>
            </a:r>
          </a:p>
          <a:p>
            <a:pPr algn="just"/>
            <a:endParaRPr lang="en-US" sz="2000" dirty="0"/>
          </a:p>
        </p:txBody>
      </p:sp>
      <p:pic>
        <p:nvPicPr>
          <p:cNvPr id="5" name="Picture 7" descr="Description: H:\cotton AICCIP 2016-17 pics\IMG_157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743200"/>
            <a:ext cx="1981200" cy="2136330"/>
          </a:xfrm>
          <a:prstGeom prst="rect">
            <a:avLst/>
          </a:prstGeom>
          <a:noFill/>
          <a:ln w="9525">
            <a:noFill/>
            <a:miter lim="800000"/>
            <a:headEnd/>
            <a:tailEnd/>
          </a:ln>
        </p:spPr>
      </p:pic>
      <p:pic>
        <p:nvPicPr>
          <p:cNvPr id="6" name="Picture 5" descr="C:\Users\sk\Downloads\IMG-20161229-WA0015.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066800"/>
            <a:ext cx="1981200" cy="1676400"/>
          </a:xfrm>
          <a:prstGeom prst="rect">
            <a:avLst/>
          </a:prstGeom>
          <a:noFill/>
          <a:ln w="9525">
            <a:noFill/>
            <a:miter lim="800000"/>
            <a:headEnd/>
            <a:tailEnd/>
          </a:ln>
        </p:spPr>
      </p:pic>
      <p:pic>
        <p:nvPicPr>
          <p:cNvPr id="7" name="Picture 6" descr="DSC03225"/>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4876800"/>
            <a:ext cx="1981200" cy="1981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pPr algn="l"/>
            <a:r>
              <a:rPr lang="en-US" sz="3600" b="1" dirty="0" smtClean="0">
                <a:solidFill>
                  <a:srgbClr val="C00000"/>
                </a:solidFill>
                <a:latin typeface="Andalus" pitchFamily="18" charset="-78"/>
                <a:cs typeface="Andalus" pitchFamily="18" charset="-78"/>
              </a:rPr>
              <a:t>Special features of FLD </a:t>
            </a:r>
            <a:endParaRPr lang="en-US" sz="3600" b="1" dirty="0">
              <a:solidFill>
                <a:srgbClr val="C00000"/>
              </a:solidFill>
              <a:latin typeface="Andalus" pitchFamily="18" charset="-78"/>
              <a:cs typeface="Andalus" pitchFamily="18" charset="-78"/>
            </a:endParaRPr>
          </a:p>
        </p:txBody>
      </p:sp>
      <p:sp>
        <p:nvSpPr>
          <p:cNvPr id="3" name="Content Placeholder 2"/>
          <p:cNvSpPr>
            <a:spLocks noGrp="1"/>
          </p:cNvSpPr>
          <p:nvPr>
            <p:ph idx="1"/>
          </p:nvPr>
        </p:nvSpPr>
        <p:spPr>
          <a:xfrm>
            <a:off x="457200" y="1600200"/>
            <a:ext cx="5410200" cy="4525963"/>
          </a:xfrm>
        </p:spPr>
        <p:txBody>
          <a:bodyPr>
            <a:normAutofit fontScale="85000" lnSpcReduction="20000"/>
          </a:bodyPr>
          <a:lstStyle/>
          <a:p>
            <a:r>
              <a:rPr lang="en-US" b="1" dirty="0" smtClean="0">
                <a:solidFill>
                  <a:srgbClr val="002060"/>
                </a:solidFill>
                <a:latin typeface="Bell MT" pitchFamily="18" charset="0"/>
                <a:cs typeface="Andalus" pitchFamily="18" charset="-78"/>
              </a:rPr>
              <a:t>Dissemination of good cultivation practices</a:t>
            </a:r>
          </a:p>
          <a:p>
            <a:r>
              <a:rPr lang="en-US" b="1" dirty="0" smtClean="0">
                <a:solidFill>
                  <a:srgbClr val="002060"/>
                </a:solidFill>
                <a:latin typeface="Bell MT" pitchFamily="18" charset="0"/>
                <a:cs typeface="Andalus" pitchFamily="18" charset="-78"/>
              </a:rPr>
              <a:t>Farmers to farmers technology dissemination</a:t>
            </a:r>
          </a:p>
          <a:p>
            <a:r>
              <a:rPr lang="en-US" b="1" dirty="0" smtClean="0">
                <a:solidFill>
                  <a:srgbClr val="002060"/>
                </a:solidFill>
                <a:latin typeface="Bell MT" pitchFamily="18" charset="0"/>
                <a:cs typeface="Andalus" pitchFamily="18" charset="-78"/>
              </a:rPr>
              <a:t>Yield enhancement</a:t>
            </a:r>
          </a:p>
          <a:p>
            <a:r>
              <a:rPr lang="en-US" b="1" dirty="0" smtClean="0">
                <a:solidFill>
                  <a:srgbClr val="002060"/>
                </a:solidFill>
                <a:latin typeface="Bell MT" pitchFamily="18" charset="0"/>
                <a:cs typeface="Andalus" pitchFamily="18" charset="-78"/>
              </a:rPr>
              <a:t>Reduction in cost of cultivation</a:t>
            </a:r>
          </a:p>
          <a:p>
            <a:r>
              <a:rPr lang="en-US" b="1" dirty="0" smtClean="0">
                <a:solidFill>
                  <a:srgbClr val="002060"/>
                </a:solidFill>
                <a:latin typeface="Bell MT" pitchFamily="18" charset="0"/>
                <a:cs typeface="Andalus" pitchFamily="18" charset="-78"/>
              </a:rPr>
              <a:t>Inclusive development</a:t>
            </a:r>
          </a:p>
          <a:p>
            <a:r>
              <a:rPr lang="en-US" b="1" dirty="0" smtClean="0">
                <a:solidFill>
                  <a:srgbClr val="002060"/>
                </a:solidFill>
                <a:latin typeface="Bell MT" pitchFamily="18" charset="0"/>
                <a:cs typeface="Andalus" pitchFamily="18" charset="-78"/>
              </a:rPr>
              <a:t>Scientists – End users linkage</a:t>
            </a:r>
          </a:p>
          <a:p>
            <a:r>
              <a:rPr lang="en-US" b="1" dirty="0" smtClean="0">
                <a:solidFill>
                  <a:srgbClr val="002060"/>
                </a:solidFill>
                <a:latin typeface="Bell MT" pitchFamily="18" charset="0"/>
                <a:cs typeface="Andalus" pitchFamily="18" charset="-78"/>
              </a:rPr>
              <a:t>Direct feed back from the clientele system to the research system</a:t>
            </a:r>
          </a:p>
          <a:p>
            <a:pPr>
              <a:buNone/>
            </a:pPr>
            <a:endParaRPr lang="en-US" dirty="0" smtClean="0">
              <a:latin typeface="Andalus" pitchFamily="18" charset="-78"/>
              <a:cs typeface="Andalus" pitchFamily="18" charset="-78"/>
            </a:endParaRPr>
          </a:p>
          <a:p>
            <a:pPr>
              <a:buNone/>
            </a:pPr>
            <a:endParaRPr lang="en-US" dirty="0" smtClean="0">
              <a:latin typeface="Andalus" pitchFamily="18" charset="-78"/>
              <a:cs typeface="Andalus" pitchFamily="18" charset="-78"/>
            </a:endParaRPr>
          </a:p>
          <a:p>
            <a:pPr>
              <a:buNone/>
            </a:pPr>
            <a:endParaRPr lang="en-US" dirty="0">
              <a:latin typeface="Andalus" pitchFamily="18" charset="-78"/>
              <a:cs typeface="Andalus" pitchFamily="18" charset="-78"/>
            </a:endParaRPr>
          </a:p>
        </p:txBody>
      </p:sp>
      <p:pic>
        <p:nvPicPr>
          <p:cNvPr id="16386" name="Picture 2" descr="Image result for advantages"/>
          <p:cNvPicPr>
            <a:picLocks noChangeAspect="1" noChangeArrowheads="1"/>
          </p:cNvPicPr>
          <p:nvPr/>
        </p:nvPicPr>
        <p:blipFill>
          <a:blip r:embed="rId2"/>
          <a:srcRect/>
          <a:stretch>
            <a:fillRect/>
          </a:stretch>
        </p:blipFill>
        <p:spPr bwMode="auto">
          <a:xfrm>
            <a:off x="5981700" y="2362200"/>
            <a:ext cx="3162300" cy="29908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algn="l"/>
            <a:r>
              <a:rPr lang="en-US" b="1" dirty="0" smtClean="0">
                <a:solidFill>
                  <a:srgbClr val="C00000"/>
                </a:solidFill>
                <a:latin typeface="Andalus" pitchFamily="18" charset="-78"/>
                <a:cs typeface="Andalus" pitchFamily="18" charset="-78"/>
              </a:rPr>
              <a:t/>
            </a:r>
            <a:br>
              <a:rPr lang="en-US" b="1" dirty="0" smtClean="0">
                <a:solidFill>
                  <a:srgbClr val="C00000"/>
                </a:solidFill>
                <a:latin typeface="Andalus" pitchFamily="18" charset="-78"/>
                <a:cs typeface="Andalus" pitchFamily="18" charset="-78"/>
              </a:rPr>
            </a:br>
            <a:r>
              <a:rPr lang="en-US" b="1" dirty="0" smtClean="0">
                <a:solidFill>
                  <a:srgbClr val="C00000"/>
                </a:solidFill>
                <a:latin typeface="Andalus" pitchFamily="18" charset="-78"/>
                <a:cs typeface="Andalus" pitchFamily="18" charset="-78"/>
              </a:rPr>
              <a:t>Challenges in FLD</a:t>
            </a:r>
            <a:br>
              <a:rPr lang="en-US" b="1" dirty="0" smtClean="0">
                <a:solidFill>
                  <a:srgbClr val="C00000"/>
                </a:solidFill>
                <a:latin typeface="Andalus" pitchFamily="18" charset="-78"/>
                <a:cs typeface="Andalus" pitchFamily="18" charset="-78"/>
              </a:rPr>
            </a:br>
            <a:endParaRPr lang="en-US" b="1" dirty="0">
              <a:solidFill>
                <a:srgbClr val="C00000"/>
              </a:solidFill>
              <a:latin typeface="Andalus" pitchFamily="18" charset="-78"/>
              <a:cs typeface="Andalus" pitchFamily="18" charset="-78"/>
            </a:endParaRPr>
          </a:p>
        </p:txBody>
      </p:sp>
      <p:sp>
        <p:nvSpPr>
          <p:cNvPr id="3" name="Content Placeholder 2"/>
          <p:cNvSpPr>
            <a:spLocks noGrp="1"/>
          </p:cNvSpPr>
          <p:nvPr>
            <p:ph idx="1"/>
          </p:nvPr>
        </p:nvSpPr>
        <p:spPr>
          <a:xfrm>
            <a:off x="3124200" y="1905000"/>
            <a:ext cx="5867400" cy="3382963"/>
          </a:xfrm>
        </p:spPr>
        <p:txBody>
          <a:bodyPr>
            <a:normAutofit/>
          </a:bodyPr>
          <a:lstStyle/>
          <a:p>
            <a:pPr>
              <a:buFont typeface="Wingdings" pitchFamily="2" charset="2"/>
              <a:buChar char="Ø"/>
            </a:pPr>
            <a:r>
              <a:rPr lang="en-US" sz="2800" b="1" dirty="0" smtClean="0">
                <a:solidFill>
                  <a:srgbClr val="002060"/>
                </a:solidFill>
                <a:latin typeface="Bell MT" pitchFamily="18" charset="0"/>
                <a:cs typeface="Segoe UI Semibold" pitchFamily="34" charset="0"/>
              </a:rPr>
              <a:t>Scientists conduct the demonstration – </a:t>
            </a:r>
            <a:r>
              <a:rPr lang="en-US" sz="2800" b="1" i="1" dirty="0" smtClean="0">
                <a:solidFill>
                  <a:srgbClr val="002060"/>
                </a:solidFill>
                <a:latin typeface="Bell MT" pitchFamily="18" charset="0"/>
                <a:cs typeface="Segoe UI Semibold" pitchFamily="34" charset="0"/>
              </a:rPr>
              <a:t>Pros and Cons</a:t>
            </a:r>
          </a:p>
          <a:p>
            <a:pPr>
              <a:buFont typeface="Wingdings" pitchFamily="2" charset="2"/>
              <a:buChar char="Ø"/>
            </a:pPr>
            <a:r>
              <a:rPr lang="en-US" sz="2800" b="1" dirty="0" smtClean="0">
                <a:solidFill>
                  <a:srgbClr val="002060"/>
                </a:solidFill>
                <a:latin typeface="Bell MT" pitchFamily="18" charset="0"/>
                <a:cs typeface="Segoe UI Semibold" pitchFamily="34" charset="0"/>
              </a:rPr>
              <a:t>Meager inclusion of modern Information and Communication Technology (ICT) tools</a:t>
            </a:r>
          </a:p>
          <a:p>
            <a:pPr>
              <a:buFont typeface="Wingdings" pitchFamily="2" charset="2"/>
              <a:buChar char="Ø"/>
            </a:pPr>
            <a:r>
              <a:rPr lang="en-US" sz="2800" b="1" dirty="0" smtClean="0">
                <a:solidFill>
                  <a:srgbClr val="002060"/>
                </a:solidFill>
                <a:latin typeface="Bell MT" pitchFamily="18" charset="0"/>
                <a:cs typeface="Segoe UI Semibold" pitchFamily="34" charset="0"/>
              </a:rPr>
              <a:t>Meager inclusion of other extension innovations</a:t>
            </a:r>
            <a:endParaRPr lang="en-US" sz="2800" b="1" dirty="0">
              <a:solidFill>
                <a:srgbClr val="002060"/>
              </a:solidFill>
              <a:latin typeface="Bell MT" pitchFamily="18" charset="0"/>
              <a:cs typeface="Segoe UI Semibold" pitchFamily="34" charset="0"/>
            </a:endParaRPr>
          </a:p>
        </p:txBody>
      </p:sp>
      <p:pic>
        <p:nvPicPr>
          <p:cNvPr id="15362" name="Picture 2" descr="Image result for challenge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3352800"/>
            <a:ext cx="2590800" cy="312420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6400800" cy="533400"/>
          </a:xfrm>
        </p:spPr>
        <p:txBody>
          <a:bodyPr>
            <a:noAutofit/>
          </a:bodyPr>
          <a:lstStyle/>
          <a:p>
            <a:r>
              <a:rPr lang="en-US" sz="3200" b="1" dirty="0" smtClean="0">
                <a:solidFill>
                  <a:srgbClr val="003300"/>
                </a:solidFill>
                <a:latin typeface="Bell MT" pitchFamily="18" charset="0"/>
              </a:rPr>
              <a:t>ICT based - e-Kapas Network</a:t>
            </a:r>
            <a:endParaRPr lang="en-US" sz="3200" dirty="0">
              <a:solidFill>
                <a:srgbClr val="003300"/>
              </a:solidFill>
            </a:endParaRPr>
          </a:p>
        </p:txBody>
      </p:sp>
      <p:sp>
        <p:nvSpPr>
          <p:cNvPr id="3" name="Content Placeholder 2"/>
          <p:cNvSpPr>
            <a:spLocks noGrp="1"/>
          </p:cNvSpPr>
          <p:nvPr>
            <p:ph idx="1"/>
          </p:nvPr>
        </p:nvSpPr>
        <p:spPr>
          <a:xfrm>
            <a:off x="2590800" y="914400"/>
            <a:ext cx="6248400" cy="5791200"/>
          </a:xfrm>
        </p:spPr>
        <p:txBody>
          <a:bodyPr>
            <a:normAutofit fontScale="62500" lnSpcReduction="20000"/>
          </a:bodyPr>
          <a:lstStyle/>
          <a:p>
            <a:pPr algn="just">
              <a:defRPr/>
            </a:pPr>
            <a:r>
              <a:rPr lang="en-GB" b="1" dirty="0" smtClean="0">
                <a:solidFill>
                  <a:srgbClr val="FF0000"/>
                </a:solidFill>
                <a:latin typeface="Bell MT" pitchFamily="18" charset="0"/>
                <a:cs typeface="Andalus" pitchFamily="18" charset="-78"/>
              </a:rPr>
              <a:t>The project was functioning under Technology Mission on Cotton-Mini Mission I, a novel approach of the Government of India, to increase the productivity of cotton in the country</a:t>
            </a:r>
            <a:r>
              <a:rPr lang="en-GB" b="1" dirty="0" smtClean="0">
                <a:latin typeface="Bell MT" pitchFamily="18" charset="0"/>
                <a:cs typeface="Andalus" pitchFamily="18" charset="-78"/>
              </a:rPr>
              <a:t>.</a:t>
            </a:r>
          </a:p>
          <a:p>
            <a:pPr algn="just">
              <a:defRPr/>
            </a:pPr>
            <a:r>
              <a:rPr lang="en-GB" b="1" dirty="0" smtClean="0">
                <a:solidFill>
                  <a:srgbClr val="002060"/>
                </a:solidFill>
                <a:latin typeface="Bell MT" pitchFamily="18" charset="0"/>
                <a:cs typeface="Andalus" pitchFamily="18" charset="-78"/>
              </a:rPr>
              <a:t>The project has been functioning in 17 centres across the ten cotton growing states of the country under the leadership of Central Institute for Cotton Research, Nagpur.  </a:t>
            </a:r>
          </a:p>
          <a:p>
            <a:pPr algn="just">
              <a:defRPr/>
            </a:pPr>
            <a:r>
              <a:rPr lang="en-GB" b="1" dirty="0" smtClean="0">
                <a:solidFill>
                  <a:srgbClr val="FF0000"/>
                </a:solidFill>
                <a:latin typeface="Bell MT" pitchFamily="18" charset="0"/>
                <a:cs typeface="Andalus" pitchFamily="18" charset="-78"/>
              </a:rPr>
              <a:t>Farmers interested in e-Kapas network register with their local state centres by registering their mobile numbers. Centres send regular Voice SMS about cotton genotypes, production and protection technologies along with weather and market reports in their local languages to the registered growers.  </a:t>
            </a:r>
          </a:p>
          <a:p>
            <a:pPr lvl="0" algn="just"/>
            <a:r>
              <a:rPr lang="en-GB" b="1" dirty="0" smtClean="0">
                <a:solidFill>
                  <a:srgbClr val="002060"/>
                </a:solidFill>
                <a:latin typeface="Bell MT" pitchFamily="18" charset="0"/>
              </a:rPr>
              <a:t>Under e-Kapas Network project, around 0.5 million cotton growers in the country had registered as beneficiaries and developed a data base of e-Kapas network beneficiaries.  </a:t>
            </a:r>
            <a:endParaRPr lang="en-US" b="1" dirty="0" smtClean="0">
              <a:solidFill>
                <a:srgbClr val="002060"/>
              </a:solidFill>
              <a:latin typeface="Bell MT" pitchFamily="18" charset="0"/>
            </a:endParaRPr>
          </a:p>
          <a:p>
            <a:pPr algn="just"/>
            <a:r>
              <a:rPr lang="en-US" b="1" dirty="0" smtClean="0">
                <a:solidFill>
                  <a:srgbClr val="FF0000"/>
                </a:solidFill>
                <a:latin typeface="Bell MT" pitchFamily="18" charset="0"/>
              </a:rPr>
              <a:t>Until February 2017, more than 14.00 million voice SMS alerts were sent to the e-Kapas beneficiaries. </a:t>
            </a:r>
          </a:p>
          <a:p>
            <a:pPr algn="just">
              <a:defRPr/>
            </a:pPr>
            <a:endParaRPr lang="en-GB" dirty="0" smtClean="0">
              <a:latin typeface="Bell MT" pitchFamily="18" charset="0"/>
              <a:cs typeface="Andalus" pitchFamily="18" charset="-78"/>
            </a:endParaRPr>
          </a:p>
          <a:p>
            <a:pPr algn="just">
              <a:defRPr/>
            </a:pPr>
            <a:endParaRPr lang="en-US" dirty="0" smtClean="0">
              <a:latin typeface="Andalus" pitchFamily="18" charset="-78"/>
              <a:cs typeface="Andalus" pitchFamily="18" charset="-78"/>
            </a:endParaRPr>
          </a:p>
          <a:p>
            <a:endParaRPr lang="en-US" dirty="0"/>
          </a:p>
        </p:txBody>
      </p:sp>
      <p:pic>
        <p:nvPicPr>
          <p:cNvPr id="5" name="Picture 8" descr="Related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257800"/>
            <a:ext cx="2286000" cy="1600200"/>
          </a:xfrm>
          <a:prstGeom prst="rect">
            <a:avLst/>
          </a:prstGeom>
          <a:noFill/>
        </p:spPr>
      </p:pic>
      <p:pic>
        <p:nvPicPr>
          <p:cNvPr id="6" name="Picture 6" descr="Image result for mobile phone based  agro advisory"/>
          <p:cNvPicPr>
            <a:picLocks noChangeAspect="1" noChangeArrowheads="1"/>
          </p:cNvPicPr>
          <p:nvPr/>
        </p:nvPicPr>
        <p:blipFill>
          <a:blip r:embed="rId3"/>
          <a:srcRect/>
          <a:stretch>
            <a:fillRect/>
          </a:stretch>
        </p:blipFill>
        <p:spPr bwMode="auto">
          <a:xfrm>
            <a:off x="0" y="3505200"/>
            <a:ext cx="2286000" cy="1752600"/>
          </a:xfrm>
          <a:prstGeom prst="rect">
            <a:avLst/>
          </a:prstGeom>
          <a:noFill/>
        </p:spPr>
      </p:pic>
      <p:pic>
        <p:nvPicPr>
          <p:cNvPr id="7" name="Picture 4" descr="Image result for mobile phone agro advisor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752600"/>
            <a:ext cx="2286000" cy="1828800"/>
          </a:xfrm>
          <a:prstGeom prst="rect">
            <a:avLst/>
          </a:prstGeom>
          <a:noFill/>
        </p:spPr>
      </p:pic>
      <p:pic>
        <p:nvPicPr>
          <p:cNvPr id="8" name="Picture 2" descr="Image result for mobile phone agro advisory"/>
          <p:cNvPicPr>
            <a:picLocks noChangeAspect="1" noChangeArrowheads="1"/>
          </p:cNvPicPr>
          <p:nvPr/>
        </p:nvPicPr>
        <p:blipFill>
          <a:blip r:embed="rId5"/>
          <a:srcRect/>
          <a:stretch>
            <a:fillRect/>
          </a:stretch>
        </p:blipFill>
        <p:spPr bwMode="auto">
          <a:xfrm>
            <a:off x="0" y="0"/>
            <a:ext cx="2286000" cy="1752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Autofit/>
          </a:bodyPr>
          <a:lstStyle/>
          <a:p>
            <a:r>
              <a:rPr lang="en-US" sz="2400" b="1" dirty="0" smtClean="0">
                <a:latin typeface="Bell MT" pitchFamily="18" charset="0"/>
              </a:rPr>
              <a:t/>
            </a:r>
            <a:br>
              <a:rPr lang="en-US" sz="2400" b="1" dirty="0" smtClean="0">
                <a:latin typeface="Bell MT" pitchFamily="18" charset="0"/>
              </a:rPr>
            </a:br>
            <a:r>
              <a:rPr lang="en-US" sz="2400" b="1" dirty="0" smtClean="0">
                <a:solidFill>
                  <a:srgbClr val="FF0000"/>
                </a:solidFill>
                <a:latin typeface="Bell MT" pitchFamily="18" charset="0"/>
              </a:rPr>
              <a:t>Weekly voice SMS during the entire crop season, weekly advisory through website for knowing the do’s and don’ts in cotton cultivation</a:t>
            </a:r>
            <a:r>
              <a:rPr lang="en-US" sz="2400" b="1" dirty="0" smtClean="0">
                <a:latin typeface="Bell MT" pitchFamily="18" charset="0"/>
              </a:rPr>
              <a:t/>
            </a:r>
            <a:br>
              <a:rPr lang="en-US" sz="2400" b="1" dirty="0" smtClean="0">
                <a:latin typeface="Bell MT" pitchFamily="18" charset="0"/>
              </a:rPr>
            </a:br>
            <a:endParaRPr lang="en-US" sz="2400" dirty="0"/>
          </a:p>
        </p:txBody>
      </p:sp>
      <p:pic>
        <p:nvPicPr>
          <p:cNvPr id="11266" name="Picture 2" descr="Image result for voice sms through mobil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600200"/>
            <a:ext cx="3276600" cy="3378920"/>
          </a:xfrm>
          <a:prstGeom prst="rect">
            <a:avLst/>
          </a:prstGeom>
          <a:noFill/>
        </p:spPr>
      </p:pic>
      <p:sp>
        <p:nvSpPr>
          <p:cNvPr id="5" name="Oval Callout 4"/>
          <p:cNvSpPr/>
          <p:nvPr/>
        </p:nvSpPr>
        <p:spPr>
          <a:xfrm>
            <a:off x="3200400" y="1447800"/>
            <a:ext cx="4343400" cy="1752600"/>
          </a:xfrm>
          <a:prstGeom prst="wedgeEllipseCallout">
            <a:avLst>
              <a:gd name="adj1" fmla="val -57197"/>
              <a:gd name="adj2" fmla="val 58171"/>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FF00"/>
                </a:solidFill>
                <a:latin typeface="Andalus" pitchFamily="18" charset="-78"/>
                <a:cs typeface="Andalus" pitchFamily="18" charset="-78"/>
              </a:rPr>
              <a:t>e-</a:t>
            </a:r>
            <a:r>
              <a:rPr lang="en-US" sz="2800" b="1" dirty="0" err="1" smtClean="0">
                <a:solidFill>
                  <a:srgbClr val="FFFF00"/>
                </a:solidFill>
                <a:latin typeface="Andalus" pitchFamily="18" charset="-78"/>
                <a:cs typeface="Andalus" pitchFamily="18" charset="-78"/>
              </a:rPr>
              <a:t>Kapas</a:t>
            </a:r>
            <a:endParaRPr lang="en-US" sz="2800" b="1" dirty="0" smtClean="0">
              <a:solidFill>
                <a:srgbClr val="FFFF00"/>
              </a:solidFill>
              <a:latin typeface="Andalus" pitchFamily="18" charset="-78"/>
              <a:cs typeface="Andalus" pitchFamily="18" charset="-78"/>
            </a:endParaRPr>
          </a:p>
          <a:p>
            <a:pPr algn="ctr"/>
            <a:r>
              <a:rPr lang="en-US" sz="2000" b="1" dirty="0" smtClean="0">
                <a:solidFill>
                  <a:srgbClr val="FFFF00"/>
                </a:solidFill>
                <a:latin typeface="Andalus" pitchFamily="18" charset="-78"/>
                <a:cs typeface="Andalus" pitchFamily="18" charset="-78"/>
              </a:rPr>
              <a:t>Around 0.5 million farmers &gt;14 million voice </a:t>
            </a:r>
            <a:r>
              <a:rPr lang="en-US" sz="2000" b="1" dirty="0" err="1" smtClean="0">
                <a:solidFill>
                  <a:srgbClr val="FFFF00"/>
                </a:solidFill>
                <a:latin typeface="Andalus" pitchFamily="18" charset="-78"/>
                <a:cs typeface="Andalus" pitchFamily="18" charset="-78"/>
              </a:rPr>
              <a:t>sms</a:t>
            </a:r>
            <a:endParaRPr lang="en-US" sz="2000" b="1" dirty="0">
              <a:solidFill>
                <a:srgbClr val="FFFF00"/>
              </a:solidFill>
              <a:latin typeface="Andalus" pitchFamily="18" charset="-78"/>
              <a:cs typeface="Andalus" pitchFamily="18" charset="-78"/>
            </a:endParaRPr>
          </a:p>
        </p:txBody>
      </p:sp>
      <p:pic>
        <p:nvPicPr>
          <p:cNvPr id="11267" name="Picture 3" descr="C:\Users\Admin\Desktop\advisory.jpg"/>
          <p:cNvPicPr>
            <a:picLocks noChangeAspect="1" noChangeArrowheads="1"/>
          </p:cNvPicPr>
          <p:nvPr/>
        </p:nvPicPr>
        <p:blipFill>
          <a:blip r:embed="rId3" cstate="print"/>
          <a:srcRect/>
          <a:stretch>
            <a:fillRect/>
          </a:stretch>
        </p:blipFill>
        <p:spPr bwMode="auto">
          <a:xfrm>
            <a:off x="1" y="5029200"/>
            <a:ext cx="9143999" cy="1828800"/>
          </a:xfrm>
          <a:prstGeom prst="rect">
            <a:avLst/>
          </a:prstGeom>
          <a:solidFill>
            <a:schemeClr val="tx1"/>
          </a:solidFill>
        </p:spPr>
      </p:pic>
      <p:sp>
        <p:nvSpPr>
          <p:cNvPr id="7" name="Oval Callout 6"/>
          <p:cNvSpPr/>
          <p:nvPr/>
        </p:nvSpPr>
        <p:spPr>
          <a:xfrm>
            <a:off x="3276600" y="3657600"/>
            <a:ext cx="3810000" cy="1447800"/>
          </a:xfrm>
          <a:prstGeom prst="wedgeEllipseCallout">
            <a:avLst>
              <a:gd name="adj1" fmla="val -57197"/>
              <a:gd name="adj2" fmla="val 58171"/>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FF00"/>
                </a:solidFill>
                <a:latin typeface="Andalus" pitchFamily="18" charset="-78"/>
                <a:cs typeface="Andalus" pitchFamily="18" charset="-78"/>
              </a:rPr>
              <a:t>www.cicr.org.in</a:t>
            </a:r>
            <a:endParaRPr lang="en-US" sz="2800" b="1" dirty="0">
              <a:solidFill>
                <a:srgbClr val="FFFF00"/>
              </a:solidFill>
              <a:latin typeface="Andalus" pitchFamily="18" charset="-78"/>
              <a:cs typeface="Andalus" pitchFamily="18" charset="-78"/>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639762"/>
          </a:xfrm>
          <a:solidFill>
            <a:schemeClr val="accent2"/>
          </a:solidFill>
        </p:spPr>
        <p:txBody>
          <a:bodyPr>
            <a:normAutofit fontScale="90000"/>
          </a:bodyPr>
          <a:lstStyle/>
          <a:p>
            <a:r>
              <a:rPr lang="en-US" sz="4000" dirty="0" smtClean="0">
                <a:solidFill>
                  <a:srgbClr val="FFFF00"/>
                </a:solidFill>
                <a:latin typeface="Bell MT" pitchFamily="18" charset="0"/>
              </a:rPr>
              <a:t>Content</a:t>
            </a:r>
            <a:endParaRPr lang="en-US" sz="4000" dirty="0">
              <a:solidFill>
                <a:srgbClr val="FFFF00"/>
              </a:solidFill>
              <a:latin typeface="Bell MT" pitchFamily="18" charset="0"/>
            </a:endParaRPr>
          </a:p>
        </p:txBody>
      </p:sp>
      <p:sp>
        <p:nvSpPr>
          <p:cNvPr id="3" name="Content Placeholder 2"/>
          <p:cNvSpPr>
            <a:spLocks noGrp="1"/>
          </p:cNvSpPr>
          <p:nvPr>
            <p:ph idx="1"/>
          </p:nvPr>
        </p:nvSpPr>
        <p:spPr>
          <a:xfrm>
            <a:off x="2667000" y="1981200"/>
            <a:ext cx="6019800" cy="4267200"/>
          </a:xfrm>
        </p:spPr>
        <p:txBody>
          <a:bodyPr>
            <a:normAutofit fontScale="92500" lnSpcReduction="10000"/>
          </a:bodyPr>
          <a:lstStyle/>
          <a:p>
            <a:r>
              <a:rPr lang="en-US" sz="2000" b="1" dirty="0" smtClean="0">
                <a:solidFill>
                  <a:srgbClr val="002060"/>
                </a:solidFill>
                <a:latin typeface="Andalus" pitchFamily="18" charset="-78"/>
                <a:cs typeface="Andalus" pitchFamily="18" charset="-78"/>
              </a:rPr>
              <a:t>Ultimate objective of the paper</a:t>
            </a:r>
          </a:p>
          <a:p>
            <a:r>
              <a:rPr lang="en-US" sz="2000" b="1" dirty="0" smtClean="0">
                <a:solidFill>
                  <a:srgbClr val="002060"/>
                </a:solidFill>
                <a:latin typeface="Andalus" pitchFamily="18" charset="-78"/>
                <a:cs typeface="Andalus" pitchFamily="18" charset="-78"/>
              </a:rPr>
              <a:t>Agricultural Development in India</a:t>
            </a:r>
          </a:p>
          <a:p>
            <a:r>
              <a:rPr lang="en-US" sz="2000" b="1" dirty="0" smtClean="0">
                <a:solidFill>
                  <a:srgbClr val="002060"/>
                </a:solidFill>
                <a:latin typeface="Andalus" pitchFamily="18" charset="-78"/>
                <a:cs typeface="Andalus" pitchFamily="18" charset="-78"/>
              </a:rPr>
              <a:t>Agricultural Extension System in India</a:t>
            </a:r>
          </a:p>
          <a:p>
            <a:r>
              <a:rPr lang="en-US" sz="2000" b="1" dirty="0" smtClean="0">
                <a:solidFill>
                  <a:srgbClr val="002060"/>
                </a:solidFill>
                <a:latin typeface="Andalus" pitchFamily="18" charset="-78"/>
                <a:cs typeface="Andalus" pitchFamily="18" charset="-78"/>
              </a:rPr>
              <a:t>Indian Cotton Scenario</a:t>
            </a:r>
          </a:p>
          <a:p>
            <a:r>
              <a:rPr lang="en-US" sz="2000" b="1" dirty="0" smtClean="0">
                <a:solidFill>
                  <a:srgbClr val="002060"/>
                </a:solidFill>
                <a:latin typeface="Andalus" pitchFamily="18" charset="-78"/>
                <a:cs typeface="Andalus" pitchFamily="18" charset="-78"/>
              </a:rPr>
              <a:t>Cotton TOT in India</a:t>
            </a:r>
          </a:p>
          <a:p>
            <a:r>
              <a:rPr lang="en-US" sz="2000" b="1" dirty="0" smtClean="0">
                <a:solidFill>
                  <a:srgbClr val="002060"/>
                </a:solidFill>
                <a:latin typeface="Andalus" pitchFamily="18" charset="-78"/>
                <a:cs typeface="Andalus" pitchFamily="18" charset="-78"/>
              </a:rPr>
              <a:t>Past Experiences – Cotton TOT</a:t>
            </a:r>
          </a:p>
          <a:p>
            <a:r>
              <a:rPr lang="en-US" sz="2000" b="1" dirty="0" smtClean="0">
                <a:solidFill>
                  <a:srgbClr val="002060"/>
                </a:solidFill>
                <a:latin typeface="Andalus" pitchFamily="18" charset="-78"/>
                <a:cs typeface="Andalus" pitchFamily="18" charset="-78"/>
              </a:rPr>
              <a:t>Present Endeavors  - Cotton TOT</a:t>
            </a:r>
          </a:p>
          <a:p>
            <a:r>
              <a:rPr lang="en-US" sz="2000" b="1" dirty="0" smtClean="0">
                <a:solidFill>
                  <a:srgbClr val="002060"/>
                </a:solidFill>
                <a:latin typeface="Andalus" pitchFamily="18" charset="-78"/>
                <a:cs typeface="Andalus" pitchFamily="18" charset="-78"/>
              </a:rPr>
              <a:t>Future Exertions – Cotton TOT</a:t>
            </a:r>
          </a:p>
          <a:p>
            <a:r>
              <a:rPr lang="en-US" sz="2000" b="1" dirty="0" smtClean="0">
                <a:solidFill>
                  <a:srgbClr val="002060"/>
                </a:solidFill>
                <a:latin typeface="Andalus" pitchFamily="18" charset="-78"/>
                <a:cs typeface="Andalus" pitchFamily="18" charset="-78"/>
              </a:rPr>
              <a:t>Challenges ahead</a:t>
            </a:r>
          </a:p>
          <a:p>
            <a:r>
              <a:rPr lang="en-US" sz="2000" b="1" dirty="0" smtClean="0">
                <a:solidFill>
                  <a:srgbClr val="002060"/>
                </a:solidFill>
                <a:latin typeface="Andalus" pitchFamily="18" charset="-78"/>
                <a:cs typeface="Andalus" pitchFamily="18" charset="-78"/>
              </a:rPr>
              <a:t>Future Perspectives</a:t>
            </a:r>
          </a:p>
          <a:p>
            <a:r>
              <a:rPr lang="en-US" sz="2000" b="1" dirty="0" smtClean="0">
                <a:solidFill>
                  <a:srgbClr val="002060"/>
                </a:solidFill>
                <a:latin typeface="Andalus" pitchFamily="18" charset="-78"/>
                <a:cs typeface="Andalus" pitchFamily="18" charset="-78"/>
              </a:rPr>
              <a:t>Lessons for Mid East and Mediterranean regions</a:t>
            </a:r>
          </a:p>
          <a:p>
            <a:r>
              <a:rPr lang="en-US" sz="2000" b="1" dirty="0" smtClean="0">
                <a:solidFill>
                  <a:srgbClr val="002060"/>
                </a:solidFill>
                <a:latin typeface="Andalus" pitchFamily="18" charset="-78"/>
                <a:cs typeface="Andalus" pitchFamily="18" charset="-78"/>
              </a:rPr>
              <a:t>Conclusion</a:t>
            </a:r>
          </a:p>
          <a:p>
            <a:endParaRPr lang="en-US" sz="2400" dirty="0" smtClean="0">
              <a:latin typeface="Andalus" pitchFamily="18" charset="-78"/>
              <a:cs typeface="Andalus" pitchFamily="18" charset="-78"/>
            </a:endParaRPr>
          </a:p>
          <a:p>
            <a:endParaRPr lang="en-US" sz="2400" dirty="0" smtClean="0">
              <a:latin typeface="Andalus" pitchFamily="18" charset="-78"/>
              <a:cs typeface="Andalus" pitchFamily="18" charset="-78"/>
            </a:endParaRPr>
          </a:p>
          <a:p>
            <a:endParaRPr lang="en-US" sz="2400" dirty="0" smtClean="0">
              <a:latin typeface="Andalus" pitchFamily="18" charset="-78"/>
              <a:cs typeface="Andalus" pitchFamily="18" charset="-78"/>
            </a:endParaRPr>
          </a:p>
          <a:p>
            <a:endParaRPr lang="en-US" sz="2400" dirty="0" smtClean="0">
              <a:latin typeface="Andalus" pitchFamily="18" charset="-78"/>
              <a:cs typeface="Andalus" pitchFamily="18" charset="-78"/>
            </a:endParaRPr>
          </a:p>
          <a:p>
            <a:endParaRPr lang="en-US" dirty="0"/>
          </a:p>
        </p:txBody>
      </p:sp>
      <p:sp>
        <p:nvSpPr>
          <p:cNvPr id="4" name="Footer Placeholder 3"/>
          <p:cNvSpPr>
            <a:spLocks noGrp="1"/>
          </p:cNvSpPr>
          <p:nvPr>
            <p:ph type="ftr" sz="quarter" idx="11"/>
          </p:nvPr>
        </p:nvSpPr>
        <p:spPr>
          <a:xfrm>
            <a:off x="0" y="6356350"/>
            <a:ext cx="9144000" cy="365125"/>
          </a:xfrm>
        </p:spPr>
        <p:txBody>
          <a:bodyPr/>
          <a:lstStyle/>
          <a:p>
            <a:r>
              <a:rPr lang="en-US" sz="900" dirty="0" smtClean="0">
                <a:solidFill>
                  <a:srgbClr val="002060"/>
                </a:solidFill>
                <a:latin typeface="Book Antiqua" pitchFamily="18" charset="0"/>
              </a:rPr>
              <a:t>13th meeting of the ICAC Inter-Regional Cooperative Research Network on Cotton for the Mediterranean and Middle East Regions at Luxor, Egypt during 2-6, February 2018</a:t>
            </a:r>
            <a:endParaRPr lang="en-US" sz="900" dirty="0">
              <a:solidFill>
                <a:srgbClr val="002060"/>
              </a:solidFill>
              <a:latin typeface="Book Antiqua" pitchFamily="18" charset="0"/>
            </a:endParaRPr>
          </a:p>
        </p:txBody>
      </p:sp>
      <p:pic>
        <p:nvPicPr>
          <p:cNvPr id="5" name="Picture 4" descr="Image result for conten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2362200"/>
            <a:ext cx="2133600" cy="2514600"/>
          </a:xfrm>
          <a:prstGeom prst="rect">
            <a:avLst/>
          </a:prstGeom>
          <a:noFill/>
        </p:spPr>
      </p:pic>
      <p:pic>
        <p:nvPicPr>
          <p:cNvPr id="6" name="Picture 5" descr="animated-ICAR-logo"/>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1485900" cy="933450"/>
          </a:xfrm>
          <a:prstGeom prst="rect">
            <a:avLst/>
          </a:prstGeom>
          <a:noFill/>
          <a:ln w="9525">
            <a:noFill/>
            <a:miter lim="800000"/>
            <a:headEnd/>
            <a:tailEnd/>
          </a:ln>
        </p:spPr>
      </p:pic>
      <p:pic>
        <p:nvPicPr>
          <p:cNvPr id="7" name="Picture 6" descr="CICR Logo - All in One (Traditional)"/>
          <p:cNvPicPr/>
          <p:nvPr/>
        </p:nvPicPr>
        <p:blipFill>
          <a:blip r:embed="rId5" cstate="email">
            <a:extLst>
              <a:ext uri="{28A0092B-C50C-407E-A947-70E740481C1C}">
                <a14:useLocalDpi xmlns:a14="http://schemas.microsoft.com/office/drawing/2010/main"/>
              </a:ext>
            </a:extLst>
          </a:blip>
          <a:srcRect/>
          <a:stretch>
            <a:fillRect/>
          </a:stretch>
        </p:blipFill>
        <p:spPr bwMode="auto">
          <a:xfrm>
            <a:off x="7867650" y="0"/>
            <a:ext cx="1276350" cy="9334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sz="3600" b="1" dirty="0" smtClean="0">
                <a:latin typeface="Bell MT" pitchFamily="18" charset="0"/>
              </a:rPr>
              <a:t/>
            </a:r>
            <a:br>
              <a:rPr lang="en-US" sz="3600" b="1" dirty="0" smtClean="0">
                <a:latin typeface="Bell MT" pitchFamily="18" charset="0"/>
              </a:rPr>
            </a:br>
            <a:r>
              <a:rPr lang="en-US" sz="3100" b="1" dirty="0" smtClean="0">
                <a:solidFill>
                  <a:srgbClr val="003300"/>
                </a:solidFill>
                <a:latin typeface="Andalus" pitchFamily="18" charset="-78"/>
                <a:cs typeface="Andalus" pitchFamily="18" charset="-78"/>
              </a:rPr>
              <a:t>Decision Support System for selecting a suitable cotton variety / hybrid</a:t>
            </a:r>
            <a:br>
              <a:rPr lang="en-US" sz="3100" b="1" dirty="0" smtClean="0">
                <a:solidFill>
                  <a:srgbClr val="003300"/>
                </a:solidFill>
                <a:latin typeface="Andalus" pitchFamily="18" charset="-78"/>
                <a:cs typeface="Andalus" pitchFamily="18" charset="-78"/>
              </a:rPr>
            </a:br>
            <a:endParaRPr lang="en-US" sz="3100" dirty="0">
              <a:solidFill>
                <a:srgbClr val="003300"/>
              </a:solidFill>
              <a:latin typeface="Andalus" pitchFamily="18" charset="-78"/>
              <a:cs typeface="Andalus" pitchFamily="18" charset="-78"/>
            </a:endParaRPr>
          </a:p>
        </p:txBody>
      </p:sp>
      <p:sp>
        <p:nvSpPr>
          <p:cNvPr id="3" name="Content Placeholder 2"/>
          <p:cNvSpPr>
            <a:spLocks noGrp="1"/>
          </p:cNvSpPr>
          <p:nvPr>
            <p:ph idx="1"/>
          </p:nvPr>
        </p:nvSpPr>
        <p:spPr>
          <a:xfrm>
            <a:off x="3200400" y="2514600"/>
            <a:ext cx="5638800" cy="1981199"/>
          </a:xfrm>
          <a:solidFill>
            <a:srgbClr val="FFC000"/>
          </a:solidFill>
        </p:spPr>
        <p:txBody>
          <a:bodyPr>
            <a:normAutofit lnSpcReduction="10000"/>
          </a:bodyPr>
          <a:lstStyle/>
          <a:p>
            <a:pPr>
              <a:buNone/>
            </a:pPr>
            <a:r>
              <a:rPr lang="en-US" sz="2800" b="1" dirty="0" smtClean="0">
                <a:latin typeface="Andalus" pitchFamily="18" charset="-78"/>
                <a:cs typeface="Andalus" pitchFamily="18" charset="-78"/>
              </a:rPr>
              <a:t>	</a:t>
            </a:r>
          </a:p>
          <a:p>
            <a:pPr algn="ctr">
              <a:buNone/>
            </a:pPr>
            <a:r>
              <a:rPr lang="en-US" sz="2400" b="1" dirty="0" smtClean="0">
                <a:latin typeface="Andalus" pitchFamily="18" charset="-78"/>
                <a:cs typeface="Andalus" pitchFamily="18" charset="-78"/>
              </a:rPr>
              <a:t>	CICR Scientists had developed a DSS for selecting a suitable cotton variety / hybrid suited to their locations</a:t>
            </a:r>
          </a:p>
          <a:p>
            <a:pPr>
              <a:buNone/>
            </a:pPr>
            <a:endParaRPr lang="en-US" sz="2800" b="1" dirty="0">
              <a:latin typeface="Andalus" pitchFamily="18" charset="-78"/>
              <a:cs typeface="Andalus" pitchFamily="18" charset="-78"/>
            </a:endParaRPr>
          </a:p>
        </p:txBody>
      </p:sp>
      <p:pic>
        <p:nvPicPr>
          <p:cNvPr id="16386" name="Picture 2" descr="Image result for decision support system"/>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0"/>
            <a:ext cx="2895600" cy="37719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r>
              <a:rPr lang="en-US" sz="3600" b="1" dirty="0" smtClean="0">
                <a:latin typeface="Bell MT" pitchFamily="18" charset="0"/>
              </a:rPr>
              <a:t/>
            </a:r>
            <a:br>
              <a:rPr lang="en-US" sz="3600" b="1" dirty="0" smtClean="0">
                <a:latin typeface="Bell MT" pitchFamily="18" charset="0"/>
              </a:rPr>
            </a:br>
            <a:r>
              <a:rPr lang="en-US" sz="3600" b="1" dirty="0" smtClean="0">
                <a:latin typeface="Bell MT" pitchFamily="18" charset="0"/>
              </a:rPr>
              <a:t>Mobile apps to know the strategies to manage the pests and diseases </a:t>
            </a:r>
            <a:r>
              <a:rPr lang="en-US" b="1" dirty="0" smtClean="0">
                <a:latin typeface="Bell MT" pitchFamily="18" charset="0"/>
              </a:rPr>
              <a:t/>
            </a:r>
            <a:br>
              <a:rPr lang="en-US" b="1" dirty="0" smtClean="0">
                <a:latin typeface="Bell MT" pitchFamily="18" charset="0"/>
              </a:rPr>
            </a:br>
            <a:endParaRPr lang="en-US" dirty="0"/>
          </a:p>
        </p:txBody>
      </p:sp>
      <p:sp>
        <p:nvSpPr>
          <p:cNvPr id="3" name="Content Placeholder 2"/>
          <p:cNvSpPr>
            <a:spLocks noGrp="1"/>
          </p:cNvSpPr>
          <p:nvPr>
            <p:ph idx="1"/>
          </p:nvPr>
        </p:nvSpPr>
        <p:spPr>
          <a:xfrm>
            <a:off x="3429000" y="1981200"/>
            <a:ext cx="5105400" cy="3124200"/>
          </a:xfrm>
          <a:solidFill>
            <a:schemeClr val="bg1">
              <a:lumMod val="85000"/>
            </a:schemeClr>
          </a:solidFill>
        </p:spPr>
        <p:txBody>
          <a:bodyPr>
            <a:normAutofit/>
          </a:bodyPr>
          <a:lstStyle/>
          <a:p>
            <a:pPr>
              <a:buNone/>
            </a:pPr>
            <a:endParaRPr lang="en-US" sz="2400" b="1" dirty="0" smtClean="0">
              <a:latin typeface="Andalus" pitchFamily="18" charset="-78"/>
              <a:cs typeface="Andalus" pitchFamily="18" charset="-78"/>
            </a:endParaRPr>
          </a:p>
          <a:p>
            <a:pPr>
              <a:buNone/>
            </a:pPr>
            <a:r>
              <a:rPr lang="en-US" sz="2400" b="1" dirty="0" smtClean="0">
                <a:latin typeface="Andalus" pitchFamily="18" charset="-78"/>
                <a:cs typeface="Andalus" pitchFamily="18" charset="-78"/>
              </a:rPr>
              <a:t>CICR Scientists had </a:t>
            </a:r>
            <a:r>
              <a:rPr lang="en-US" sz="2400" b="1" dirty="0" smtClean="0">
                <a:solidFill>
                  <a:srgbClr val="C00000"/>
                </a:solidFill>
                <a:latin typeface="Andalus" pitchFamily="18" charset="-78"/>
                <a:cs typeface="Andalus" pitchFamily="18" charset="-78"/>
              </a:rPr>
              <a:t>developed a mobile app for Pest Management in cotton </a:t>
            </a:r>
          </a:p>
          <a:p>
            <a:pPr>
              <a:buNone/>
            </a:pPr>
            <a:endParaRPr lang="en-US" sz="2400" b="1" dirty="0" smtClean="0">
              <a:latin typeface="Andalus" pitchFamily="18" charset="-78"/>
              <a:cs typeface="Andalus" pitchFamily="18" charset="-78"/>
            </a:endParaRPr>
          </a:p>
          <a:p>
            <a:pPr>
              <a:buNone/>
            </a:pPr>
            <a:r>
              <a:rPr lang="en-US" sz="2400" b="1" dirty="0" smtClean="0">
                <a:latin typeface="Andalus" pitchFamily="18" charset="-78"/>
                <a:cs typeface="Andalus" pitchFamily="18" charset="-78"/>
              </a:rPr>
              <a:t>That can be used </a:t>
            </a:r>
            <a:r>
              <a:rPr lang="en-US" sz="2400" b="1" dirty="0" smtClean="0">
                <a:solidFill>
                  <a:srgbClr val="C00000"/>
                </a:solidFill>
                <a:latin typeface="Andalus" pitchFamily="18" charset="-78"/>
                <a:cs typeface="Andalus" pitchFamily="18" charset="-78"/>
              </a:rPr>
              <a:t>for managing the pests in cotton cultivation</a:t>
            </a:r>
            <a:endParaRPr lang="en-US" sz="2400" b="1" dirty="0">
              <a:solidFill>
                <a:srgbClr val="C00000"/>
              </a:solidFill>
              <a:latin typeface="Andalus" pitchFamily="18" charset="-78"/>
              <a:cs typeface="Andalus" pitchFamily="18" charset="-78"/>
            </a:endParaRPr>
          </a:p>
        </p:txBody>
      </p:sp>
      <p:pic>
        <p:nvPicPr>
          <p:cNvPr id="8194" name="Picture 2" descr="Image result for mobile ap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2971800" cy="3352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b="1" dirty="0" smtClean="0">
                <a:latin typeface="Bell MT" pitchFamily="18" charset="0"/>
              </a:rPr>
              <a:t/>
            </a:r>
            <a:br>
              <a:rPr lang="en-US" b="1" dirty="0" smtClean="0">
                <a:latin typeface="Bell MT" pitchFamily="18" charset="0"/>
              </a:rPr>
            </a:br>
            <a:r>
              <a:rPr lang="en-US" sz="3100" b="1" dirty="0" smtClean="0">
                <a:solidFill>
                  <a:srgbClr val="0070C0"/>
                </a:solidFill>
                <a:latin typeface="Bell MT" pitchFamily="18" charset="0"/>
              </a:rPr>
              <a:t>Challenges faced in these individual TOT efforts</a:t>
            </a:r>
            <a:r>
              <a:rPr lang="en-US" b="1" dirty="0" smtClean="0">
                <a:solidFill>
                  <a:srgbClr val="0070C0"/>
                </a:solidFill>
                <a:latin typeface="Bell MT" pitchFamily="18" charset="0"/>
              </a:rPr>
              <a:t/>
            </a:r>
            <a:br>
              <a:rPr lang="en-US" b="1" dirty="0" smtClean="0">
                <a:solidFill>
                  <a:srgbClr val="0070C0"/>
                </a:solidFill>
                <a:latin typeface="Bell MT" pitchFamily="18" charset="0"/>
              </a:rPr>
            </a:br>
            <a:endParaRPr lang="en-US" b="1" dirty="0">
              <a:solidFill>
                <a:srgbClr val="0070C0"/>
              </a:solidFill>
            </a:endParaRPr>
          </a:p>
        </p:txBody>
      </p:sp>
      <p:sp>
        <p:nvSpPr>
          <p:cNvPr id="3" name="Content Placeholder 2"/>
          <p:cNvSpPr>
            <a:spLocks noGrp="1"/>
          </p:cNvSpPr>
          <p:nvPr>
            <p:ph idx="1"/>
          </p:nvPr>
        </p:nvSpPr>
        <p:spPr>
          <a:xfrm>
            <a:off x="457200" y="1143000"/>
            <a:ext cx="5486400" cy="5257800"/>
          </a:xfrm>
        </p:spPr>
        <p:txBody>
          <a:bodyPr>
            <a:normAutofit lnSpcReduction="10000"/>
          </a:bodyPr>
          <a:lstStyle/>
          <a:p>
            <a:pPr>
              <a:buFontTx/>
              <a:buChar char="-"/>
            </a:pPr>
            <a:r>
              <a:rPr lang="en-US" sz="2000" b="1" dirty="0" smtClean="0">
                <a:solidFill>
                  <a:srgbClr val="FF0000"/>
                </a:solidFill>
                <a:latin typeface="Bell MT" pitchFamily="18" charset="0"/>
              </a:rPr>
              <a:t>Increasing the productivity </a:t>
            </a:r>
            <a:r>
              <a:rPr lang="en-US" sz="2000" b="1" dirty="0" smtClean="0">
                <a:solidFill>
                  <a:srgbClr val="002060"/>
                </a:solidFill>
                <a:latin typeface="Bell MT" pitchFamily="18" charset="0"/>
              </a:rPr>
              <a:t>in cotton is always a concern</a:t>
            </a:r>
          </a:p>
          <a:p>
            <a:pPr>
              <a:buFontTx/>
              <a:buChar char="-"/>
            </a:pPr>
            <a:r>
              <a:rPr lang="en-US" sz="2000" b="1" dirty="0" smtClean="0">
                <a:solidFill>
                  <a:srgbClr val="FF0000"/>
                </a:solidFill>
                <a:latin typeface="Bell MT" pitchFamily="18" charset="0"/>
              </a:rPr>
              <a:t>Extension programs are blamed </a:t>
            </a:r>
            <a:r>
              <a:rPr lang="en-US" sz="2000" b="1" dirty="0" smtClean="0">
                <a:solidFill>
                  <a:srgbClr val="002060"/>
                </a:solidFill>
                <a:latin typeface="Bell MT" pitchFamily="18" charset="0"/>
              </a:rPr>
              <a:t>for the yield gap</a:t>
            </a:r>
          </a:p>
          <a:p>
            <a:pPr>
              <a:buFontTx/>
              <a:buChar char="-"/>
            </a:pPr>
            <a:r>
              <a:rPr lang="en-US" sz="2000" b="1" dirty="0" smtClean="0">
                <a:solidFill>
                  <a:srgbClr val="002060"/>
                </a:solidFill>
                <a:latin typeface="Bell MT" pitchFamily="18" charset="0"/>
              </a:rPr>
              <a:t>All TOT programs are </a:t>
            </a:r>
            <a:r>
              <a:rPr lang="en-US" sz="2000" b="1" dirty="0" smtClean="0">
                <a:solidFill>
                  <a:srgbClr val="FF0000"/>
                </a:solidFill>
                <a:latin typeface="Bell MT" pitchFamily="18" charset="0"/>
              </a:rPr>
              <a:t>not successful all the times</a:t>
            </a:r>
          </a:p>
          <a:p>
            <a:pPr>
              <a:buFontTx/>
              <a:buChar char="-"/>
            </a:pPr>
            <a:r>
              <a:rPr lang="en-US" sz="2000" b="1" dirty="0" smtClean="0">
                <a:solidFill>
                  <a:srgbClr val="002060"/>
                </a:solidFill>
                <a:latin typeface="Bell MT" pitchFamily="18" charset="0"/>
              </a:rPr>
              <a:t>Dependent of </a:t>
            </a:r>
            <a:r>
              <a:rPr lang="en-US" sz="2000" b="1" dirty="0" smtClean="0">
                <a:solidFill>
                  <a:srgbClr val="FF0000"/>
                </a:solidFill>
                <a:latin typeface="Bell MT" pitchFamily="18" charset="0"/>
              </a:rPr>
              <a:t>sponsorships</a:t>
            </a:r>
          </a:p>
          <a:p>
            <a:pPr>
              <a:buFontTx/>
              <a:buChar char="-"/>
            </a:pPr>
            <a:r>
              <a:rPr lang="en-US" sz="2000" b="1" dirty="0" smtClean="0">
                <a:solidFill>
                  <a:srgbClr val="002060"/>
                </a:solidFill>
                <a:latin typeface="Bell MT" pitchFamily="18" charset="0"/>
              </a:rPr>
              <a:t>Not always </a:t>
            </a:r>
            <a:r>
              <a:rPr lang="en-US" sz="2000" b="1" dirty="0" smtClean="0">
                <a:solidFill>
                  <a:srgbClr val="FF0000"/>
                </a:solidFill>
                <a:latin typeface="Bell MT" pitchFamily="18" charset="0"/>
              </a:rPr>
              <a:t>farmer friendly</a:t>
            </a:r>
          </a:p>
          <a:p>
            <a:pPr>
              <a:buFontTx/>
              <a:buChar char="-"/>
            </a:pPr>
            <a:r>
              <a:rPr lang="en-US" sz="2000" b="1" dirty="0" smtClean="0">
                <a:solidFill>
                  <a:srgbClr val="002060"/>
                </a:solidFill>
                <a:latin typeface="Bell MT" pitchFamily="18" charset="0"/>
              </a:rPr>
              <a:t>Not always </a:t>
            </a:r>
            <a:r>
              <a:rPr lang="en-US" sz="2000" b="1" dirty="0" smtClean="0">
                <a:solidFill>
                  <a:srgbClr val="FF0000"/>
                </a:solidFill>
                <a:latin typeface="Bell MT" pitchFamily="18" charset="0"/>
              </a:rPr>
              <a:t>inclusive</a:t>
            </a:r>
          </a:p>
          <a:p>
            <a:pPr>
              <a:buFontTx/>
              <a:buChar char="-"/>
            </a:pPr>
            <a:r>
              <a:rPr lang="en-US" sz="2000" b="1" dirty="0" smtClean="0">
                <a:solidFill>
                  <a:srgbClr val="002060"/>
                </a:solidFill>
                <a:latin typeface="Bell MT" pitchFamily="18" charset="0"/>
              </a:rPr>
              <a:t>Lack of </a:t>
            </a:r>
            <a:r>
              <a:rPr lang="en-US" sz="2000" b="1" dirty="0" smtClean="0">
                <a:solidFill>
                  <a:srgbClr val="FF0000"/>
                </a:solidFill>
                <a:latin typeface="Bell MT" pitchFamily="18" charset="0"/>
              </a:rPr>
              <a:t>extension innovations</a:t>
            </a:r>
          </a:p>
          <a:p>
            <a:pPr>
              <a:buFontTx/>
              <a:buChar char="-"/>
            </a:pPr>
            <a:r>
              <a:rPr lang="en-US" sz="2000" b="1" dirty="0" smtClean="0">
                <a:solidFill>
                  <a:srgbClr val="002060"/>
                </a:solidFill>
                <a:latin typeface="Bell MT" pitchFamily="18" charset="0"/>
              </a:rPr>
              <a:t>Study say that cotton TOT programs are having </a:t>
            </a:r>
            <a:r>
              <a:rPr lang="en-US" sz="2000" b="1" dirty="0" smtClean="0">
                <a:solidFill>
                  <a:srgbClr val="FF0000"/>
                </a:solidFill>
                <a:latin typeface="Bell MT" pitchFamily="18" charset="0"/>
              </a:rPr>
              <a:t>medium level of women friendliness</a:t>
            </a:r>
          </a:p>
          <a:p>
            <a:pPr>
              <a:buFontTx/>
              <a:buChar char="-"/>
            </a:pPr>
            <a:r>
              <a:rPr lang="en-US" sz="2000" b="1" dirty="0" smtClean="0">
                <a:solidFill>
                  <a:srgbClr val="002060"/>
                </a:solidFill>
                <a:latin typeface="Bell MT" pitchFamily="18" charset="0"/>
              </a:rPr>
              <a:t>There are few programs which are best and farmer friendly programs</a:t>
            </a:r>
          </a:p>
          <a:p>
            <a:pPr>
              <a:buFontTx/>
              <a:buChar char="-"/>
            </a:pPr>
            <a:r>
              <a:rPr lang="en-US" sz="2000" b="1" dirty="0" smtClean="0">
                <a:solidFill>
                  <a:srgbClr val="002060"/>
                </a:solidFill>
                <a:latin typeface="Bell MT" pitchFamily="18" charset="0"/>
              </a:rPr>
              <a:t>But </a:t>
            </a:r>
            <a:r>
              <a:rPr lang="en-US" sz="2000" b="1" dirty="0" smtClean="0">
                <a:solidFill>
                  <a:srgbClr val="FF0000"/>
                </a:solidFill>
                <a:latin typeface="Bell MT" pitchFamily="18" charset="0"/>
              </a:rPr>
              <a:t>they are all scattered and attempted independently</a:t>
            </a:r>
          </a:p>
          <a:p>
            <a:pPr>
              <a:buFontTx/>
              <a:buChar char="-"/>
            </a:pPr>
            <a:endParaRPr lang="en-US" sz="2000" b="1" dirty="0" smtClean="0">
              <a:latin typeface="Bell MT" pitchFamily="18" charset="0"/>
            </a:endParaRPr>
          </a:p>
        </p:txBody>
      </p:sp>
      <p:sp>
        <p:nvSpPr>
          <p:cNvPr id="5122" name="AutoShape 2" descr="Image result for challen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2226" name="Picture 2" descr="Image result for challenge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4191000"/>
            <a:ext cx="3124200" cy="2667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0"/>
            <a:ext cx="5410200" cy="685800"/>
          </a:xfrm>
          <a:solidFill>
            <a:srgbClr val="C00000"/>
          </a:solidFill>
        </p:spPr>
        <p:txBody>
          <a:bodyPr>
            <a:normAutofit fontScale="90000"/>
          </a:bodyPr>
          <a:lstStyle/>
          <a:p>
            <a:r>
              <a:rPr lang="en-US" sz="4000" dirty="0" smtClean="0">
                <a:solidFill>
                  <a:srgbClr val="FFFF00"/>
                </a:solidFill>
                <a:latin typeface="Bell MT" pitchFamily="18" charset="0"/>
              </a:rPr>
              <a:t>Future Exertions</a:t>
            </a:r>
            <a:endParaRPr lang="en-US" sz="4000" dirty="0">
              <a:solidFill>
                <a:srgbClr val="FFFF00"/>
              </a:solidFill>
              <a:latin typeface="Bell MT" pitchFamily="18" charset="0"/>
            </a:endParaRPr>
          </a:p>
        </p:txBody>
      </p:sp>
      <p:sp>
        <p:nvSpPr>
          <p:cNvPr id="3" name="Content Placeholder 2"/>
          <p:cNvSpPr>
            <a:spLocks noGrp="1"/>
          </p:cNvSpPr>
          <p:nvPr>
            <p:ph idx="1"/>
          </p:nvPr>
        </p:nvSpPr>
        <p:spPr>
          <a:xfrm>
            <a:off x="4343400" y="1143000"/>
            <a:ext cx="4343400" cy="5715000"/>
          </a:xfrm>
        </p:spPr>
        <p:txBody>
          <a:bodyPr>
            <a:noAutofit/>
          </a:bodyPr>
          <a:lstStyle/>
          <a:p>
            <a:pPr algn="ctr">
              <a:spcBef>
                <a:spcPts val="0"/>
              </a:spcBef>
              <a:buNone/>
            </a:pPr>
            <a:r>
              <a:rPr lang="en-US" sz="2400" b="1" dirty="0" smtClean="0">
                <a:latin typeface="Book Antiqua" pitchFamily="18" charset="0"/>
              </a:rPr>
              <a:t>1.  As like package of technical practices in cotton, </a:t>
            </a:r>
          </a:p>
          <a:p>
            <a:pPr algn="ctr">
              <a:spcBef>
                <a:spcPts val="0"/>
              </a:spcBef>
              <a:buNone/>
            </a:pPr>
            <a:r>
              <a:rPr lang="en-US" sz="2400" b="1" dirty="0" smtClean="0">
                <a:solidFill>
                  <a:srgbClr val="FF0000"/>
                </a:solidFill>
                <a:latin typeface="Book Antiqua" pitchFamily="18" charset="0"/>
              </a:rPr>
              <a:t>	an integrated package of best TOT practices</a:t>
            </a:r>
          </a:p>
          <a:p>
            <a:pPr algn="ctr">
              <a:spcBef>
                <a:spcPts val="0"/>
              </a:spcBef>
              <a:buNone/>
            </a:pPr>
            <a:r>
              <a:rPr lang="en-US" sz="2400" b="1" dirty="0" smtClean="0">
                <a:solidFill>
                  <a:srgbClr val="FF0000"/>
                </a:solidFill>
                <a:latin typeface="Book Antiqua" pitchFamily="18" charset="0"/>
              </a:rPr>
              <a:t>	</a:t>
            </a:r>
            <a:r>
              <a:rPr lang="en-US" sz="2400" b="1" dirty="0" smtClean="0">
                <a:solidFill>
                  <a:srgbClr val="003300"/>
                </a:solidFill>
                <a:latin typeface="Book Antiqua" pitchFamily="18" charset="0"/>
              </a:rPr>
              <a:t>to be adopted step by step chronologically during various stages of cotton cultivation </a:t>
            </a:r>
          </a:p>
          <a:p>
            <a:pPr algn="ctr">
              <a:spcBef>
                <a:spcPts val="0"/>
              </a:spcBef>
              <a:buNone/>
            </a:pPr>
            <a:r>
              <a:rPr lang="en-US" sz="2400" b="1" dirty="0" smtClean="0">
                <a:solidFill>
                  <a:srgbClr val="003300"/>
                </a:solidFill>
                <a:latin typeface="Book Antiqua" pitchFamily="18" charset="0"/>
              </a:rPr>
              <a:t>	</a:t>
            </a:r>
            <a:r>
              <a:rPr lang="en-US" sz="2400" b="1" dirty="0" smtClean="0">
                <a:solidFill>
                  <a:srgbClr val="002060"/>
                </a:solidFill>
                <a:latin typeface="Book Antiqua" pitchFamily="18" charset="0"/>
              </a:rPr>
              <a:t>either by the change agents or by the farmers to deliver or get extension support for </a:t>
            </a:r>
            <a:r>
              <a:rPr lang="en-US" sz="2400" b="1" dirty="0" smtClean="0">
                <a:solidFill>
                  <a:srgbClr val="FF0000"/>
                </a:solidFill>
                <a:latin typeface="Book Antiqua" pitchFamily="18" charset="0"/>
              </a:rPr>
              <a:t>doubling the yield and income</a:t>
            </a:r>
          </a:p>
          <a:p>
            <a:pPr algn="ctr">
              <a:spcBef>
                <a:spcPts val="0"/>
              </a:spcBef>
              <a:buNone/>
            </a:pPr>
            <a:r>
              <a:rPr lang="en-US" sz="2400" b="1" dirty="0" smtClean="0">
                <a:solidFill>
                  <a:srgbClr val="FF0000"/>
                </a:solidFill>
                <a:latin typeface="Book Antiqua" pitchFamily="18" charset="0"/>
              </a:rPr>
              <a:t> from cotton cultivation</a:t>
            </a:r>
            <a:r>
              <a:rPr lang="en-US" sz="2400" b="1" dirty="0" smtClean="0">
                <a:latin typeface="Book Antiqua" pitchFamily="18" charset="0"/>
              </a:rPr>
              <a:t>.</a:t>
            </a:r>
            <a:endParaRPr lang="en-US" sz="2400" dirty="0">
              <a:latin typeface="Book Antiqua" pitchFamily="18" charset="0"/>
            </a:endParaRPr>
          </a:p>
        </p:txBody>
      </p:sp>
      <p:sp>
        <p:nvSpPr>
          <p:cNvPr id="5" name="Cloud Callout 4"/>
          <p:cNvSpPr/>
          <p:nvPr/>
        </p:nvSpPr>
        <p:spPr>
          <a:xfrm>
            <a:off x="152400" y="914400"/>
            <a:ext cx="3810000" cy="4572000"/>
          </a:xfrm>
          <a:prstGeom prst="cloudCallou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00"/>
                </a:solidFill>
                <a:latin typeface="Book Antiqua" pitchFamily="18" charset="0"/>
              </a:rPr>
              <a:t>Why not an Integrated approach to be followed in Management</a:t>
            </a:r>
          </a:p>
          <a:p>
            <a:pPr algn="ctr"/>
            <a:r>
              <a:rPr lang="en-US" sz="2400" b="1" dirty="0" smtClean="0">
                <a:solidFill>
                  <a:srgbClr val="FFFF00"/>
                </a:solidFill>
                <a:latin typeface="Book Antiqua" pitchFamily="18" charset="0"/>
              </a:rPr>
              <a:t>of Extension or TOT mechanisms????  </a:t>
            </a:r>
            <a:endParaRPr lang="en-US" sz="2400" b="1" dirty="0">
              <a:solidFill>
                <a:srgbClr val="FFFF00"/>
              </a:solidFill>
              <a:latin typeface="Book Antiqua"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r>
              <a:rPr lang="en-US" sz="2700" b="1" dirty="0" smtClean="0">
                <a:solidFill>
                  <a:srgbClr val="C00000"/>
                </a:solidFill>
                <a:latin typeface="Bell MT" pitchFamily="18" charset="0"/>
              </a:rPr>
              <a:t/>
            </a:r>
            <a:br>
              <a:rPr lang="en-US" sz="2700" b="1" dirty="0" smtClean="0">
                <a:solidFill>
                  <a:srgbClr val="C00000"/>
                </a:solidFill>
                <a:latin typeface="Bell MT" pitchFamily="18" charset="0"/>
              </a:rPr>
            </a:br>
            <a:r>
              <a:rPr lang="en-US" sz="2700" b="1" dirty="0" smtClean="0">
                <a:solidFill>
                  <a:srgbClr val="C00000"/>
                </a:solidFill>
                <a:latin typeface="Bell MT" pitchFamily="18" charset="0"/>
              </a:rPr>
              <a:t/>
            </a:r>
            <a:br>
              <a:rPr lang="en-US" sz="2700" b="1" dirty="0" smtClean="0">
                <a:solidFill>
                  <a:srgbClr val="C00000"/>
                </a:solidFill>
                <a:latin typeface="Bell MT" pitchFamily="18" charset="0"/>
              </a:rPr>
            </a:br>
            <a:r>
              <a:rPr lang="en-US" sz="2700" b="1" dirty="0" smtClean="0">
                <a:solidFill>
                  <a:srgbClr val="C00000"/>
                </a:solidFill>
                <a:latin typeface="Bell MT" pitchFamily="18" charset="0"/>
              </a:rPr>
              <a:t>Proposed Synergistic TOT approach for Profitable and Sustainable Cotton Cultivation in India by CICR</a:t>
            </a:r>
            <a:r>
              <a:rPr lang="en-US" b="1" dirty="0" smtClean="0">
                <a:solidFill>
                  <a:srgbClr val="C00000"/>
                </a:solidFill>
                <a:latin typeface="Bell MT" pitchFamily="18" charset="0"/>
              </a:rPr>
              <a:t/>
            </a:r>
            <a:br>
              <a:rPr lang="en-US" b="1" dirty="0" smtClean="0">
                <a:solidFill>
                  <a:srgbClr val="C00000"/>
                </a:solidFill>
                <a:latin typeface="Bell MT" pitchFamily="18" charset="0"/>
              </a:rPr>
            </a:br>
            <a:endParaRPr lang="en-US" dirty="0">
              <a:solidFill>
                <a:srgbClr val="C00000"/>
              </a:solidFill>
            </a:endParaRPr>
          </a:p>
        </p:txBody>
      </p:sp>
      <p:sp>
        <p:nvSpPr>
          <p:cNvPr id="3" name="Content Placeholder 2"/>
          <p:cNvSpPr>
            <a:spLocks noGrp="1"/>
          </p:cNvSpPr>
          <p:nvPr>
            <p:ph idx="1"/>
          </p:nvPr>
        </p:nvSpPr>
        <p:spPr>
          <a:xfrm>
            <a:off x="1676400" y="838200"/>
            <a:ext cx="7315200" cy="6019800"/>
          </a:xfrm>
        </p:spPr>
        <p:txBody>
          <a:bodyPr>
            <a:normAutofit fontScale="47500" lnSpcReduction="20000"/>
          </a:bodyPr>
          <a:lstStyle/>
          <a:p>
            <a:pPr>
              <a:buNone/>
            </a:pPr>
            <a:r>
              <a:rPr lang="en-US" b="1" dirty="0" smtClean="0">
                <a:solidFill>
                  <a:srgbClr val="002060"/>
                </a:solidFill>
                <a:latin typeface="Bell MT" pitchFamily="18" charset="0"/>
              </a:rPr>
              <a:t>The proposed synergistic TOT approach for profitable and sustainable cotton production in India will be a convergence of all customary and contemporary extension methods tailored for cultivation of cotton crop in India.  It includes,  </a:t>
            </a:r>
          </a:p>
          <a:p>
            <a:pPr>
              <a:buNone/>
            </a:pPr>
            <a:endParaRPr lang="en-US" b="1" dirty="0" smtClean="0">
              <a:latin typeface="Bell MT" pitchFamily="18" charset="0"/>
            </a:endParaRPr>
          </a:p>
          <a:p>
            <a:r>
              <a:rPr lang="en-US" sz="3400" b="1" dirty="0" smtClean="0">
                <a:solidFill>
                  <a:srgbClr val="FF0000"/>
                </a:solidFill>
                <a:latin typeface="Bell MT" pitchFamily="18" charset="0"/>
              </a:rPr>
              <a:t>Decision Support System </a:t>
            </a:r>
            <a:r>
              <a:rPr lang="en-US" sz="3400" b="1" dirty="0" smtClean="0">
                <a:latin typeface="Bell MT" pitchFamily="18" charset="0"/>
              </a:rPr>
              <a:t>for selecting a suitable variety / hybrid,</a:t>
            </a:r>
          </a:p>
          <a:p>
            <a:r>
              <a:rPr lang="en-US" sz="3400" b="1" dirty="0" smtClean="0">
                <a:solidFill>
                  <a:srgbClr val="FF0000"/>
                </a:solidFill>
                <a:latin typeface="Bell MT" pitchFamily="18" charset="0"/>
              </a:rPr>
              <a:t>Front Line Demonstration </a:t>
            </a:r>
            <a:r>
              <a:rPr lang="en-US" sz="3400" b="1" dirty="0" smtClean="0">
                <a:latin typeface="Bell MT" pitchFamily="18" charset="0"/>
              </a:rPr>
              <a:t>for cultivating a new variety / hybrid,</a:t>
            </a:r>
          </a:p>
          <a:p>
            <a:r>
              <a:rPr lang="en-US" sz="3400" b="1" dirty="0" smtClean="0">
                <a:solidFill>
                  <a:srgbClr val="FF0000"/>
                </a:solidFill>
                <a:latin typeface="Bell MT" pitchFamily="18" charset="0"/>
              </a:rPr>
              <a:t>Soil sampling </a:t>
            </a:r>
            <a:r>
              <a:rPr lang="en-US" sz="3400" b="1" dirty="0" smtClean="0">
                <a:latin typeface="Bell MT" pitchFamily="18" charset="0"/>
              </a:rPr>
              <a:t>and soil health card before land preparation, </a:t>
            </a:r>
          </a:p>
          <a:p>
            <a:r>
              <a:rPr lang="en-US" sz="3400" b="1" dirty="0" smtClean="0">
                <a:solidFill>
                  <a:srgbClr val="FF0000"/>
                </a:solidFill>
                <a:latin typeface="Bell MT" pitchFamily="18" charset="0"/>
              </a:rPr>
              <a:t>A booklet </a:t>
            </a:r>
            <a:r>
              <a:rPr lang="en-US" sz="3400" b="1" dirty="0" smtClean="0">
                <a:latin typeface="Bell MT" pitchFamily="18" charset="0"/>
              </a:rPr>
              <a:t>with entire package of practices for ready reference during cultivation, </a:t>
            </a:r>
          </a:p>
          <a:p>
            <a:r>
              <a:rPr lang="en-US" sz="3400" b="1" dirty="0" smtClean="0">
                <a:solidFill>
                  <a:srgbClr val="FF0000"/>
                </a:solidFill>
                <a:latin typeface="Bell MT" pitchFamily="18" charset="0"/>
              </a:rPr>
              <a:t>Weekly voice SMS </a:t>
            </a:r>
            <a:r>
              <a:rPr lang="en-US" sz="3400" b="1" dirty="0" smtClean="0">
                <a:latin typeface="Bell MT" pitchFamily="18" charset="0"/>
              </a:rPr>
              <a:t>during the entire crop season, </a:t>
            </a:r>
          </a:p>
          <a:p>
            <a:r>
              <a:rPr lang="en-US" sz="3400" b="1" dirty="0" smtClean="0">
                <a:solidFill>
                  <a:srgbClr val="FF0000"/>
                </a:solidFill>
                <a:latin typeface="Bell MT" pitchFamily="18" charset="0"/>
              </a:rPr>
              <a:t>Weekly advisory</a:t>
            </a:r>
            <a:r>
              <a:rPr lang="en-US" sz="3400" b="1" dirty="0" smtClean="0">
                <a:latin typeface="Bell MT" pitchFamily="18" charset="0"/>
              </a:rPr>
              <a:t> through website for knowing the do’s and don’ts in cotton cultivation,</a:t>
            </a:r>
          </a:p>
          <a:p>
            <a:r>
              <a:rPr lang="en-US" sz="3400" b="1" dirty="0" smtClean="0">
                <a:solidFill>
                  <a:srgbClr val="FF0000"/>
                </a:solidFill>
                <a:latin typeface="Bell MT" pitchFamily="18" charset="0"/>
              </a:rPr>
              <a:t>Short duration video films </a:t>
            </a:r>
            <a:r>
              <a:rPr lang="en-US" sz="3400" b="1" dirty="0" smtClean="0">
                <a:latin typeface="Bell MT" pitchFamily="18" charset="0"/>
              </a:rPr>
              <a:t>to accurately understand a particular technology,</a:t>
            </a:r>
          </a:p>
          <a:p>
            <a:r>
              <a:rPr lang="en-US" sz="3400" b="1" dirty="0" smtClean="0">
                <a:solidFill>
                  <a:srgbClr val="FF0000"/>
                </a:solidFill>
                <a:latin typeface="Bell MT" pitchFamily="18" charset="0"/>
              </a:rPr>
              <a:t>Using Whatsapp group </a:t>
            </a:r>
            <a:r>
              <a:rPr lang="en-US" sz="3400" b="1" dirty="0" smtClean="0">
                <a:latin typeface="Bell MT" pitchFamily="18" charset="0"/>
              </a:rPr>
              <a:t>for clarifying the suddenly occurring pests / diseases / disorders,</a:t>
            </a:r>
          </a:p>
          <a:p>
            <a:r>
              <a:rPr lang="en-US" sz="3400" b="1" dirty="0" smtClean="0">
                <a:solidFill>
                  <a:srgbClr val="FF0000"/>
                </a:solidFill>
                <a:latin typeface="Bell MT" pitchFamily="18" charset="0"/>
              </a:rPr>
              <a:t>Mobile apps </a:t>
            </a:r>
            <a:r>
              <a:rPr lang="en-US" sz="3400" b="1" dirty="0" smtClean="0">
                <a:latin typeface="Bell MT" pitchFamily="18" charset="0"/>
              </a:rPr>
              <a:t>to know the strategies to manage the pests and diseases, </a:t>
            </a:r>
          </a:p>
          <a:p>
            <a:r>
              <a:rPr lang="en-US" sz="3400" b="1" dirty="0" smtClean="0">
                <a:solidFill>
                  <a:srgbClr val="FF0000"/>
                </a:solidFill>
                <a:latin typeface="Bell MT" pitchFamily="18" charset="0"/>
              </a:rPr>
              <a:t>Method demonstration </a:t>
            </a:r>
            <a:r>
              <a:rPr lang="en-US" sz="3400" b="1" dirty="0" smtClean="0">
                <a:latin typeface="Bell MT" pitchFamily="18" charset="0"/>
              </a:rPr>
              <a:t>to disseminate the best harvesting and post harvesting practices, </a:t>
            </a:r>
          </a:p>
          <a:p>
            <a:r>
              <a:rPr lang="en-US" sz="3400" b="1" dirty="0" smtClean="0">
                <a:solidFill>
                  <a:srgbClr val="FF0000"/>
                </a:solidFill>
                <a:latin typeface="Bell MT" pitchFamily="18" charset="0"/>
              </a:rPr>
              <a:t>Market intelligence </a:t>
            </a:r>
            <a:r>
              <a:rPr lang="en-US" sz="3400" b="1" dirty="0" smtClean="0">
                <a:latin typeface="Bell MT" pitchFamily="18" charset="0"/>
              </a:rPr>
              <a:t>to sell the seed cotton for the best price,</a:t>
            </a:r>
          </a:p>
          <a:p>
            <a:r>
              <a:rPr lang="en-US" sz="3400" b="1" dirty="0" smtClean="0">
                <a:solidFill>
                  <a:srgbClr val="FF0000"/>
                </a:solidFill>
                <a:latin typeface="Bell MT" pitchFamily="18" charset="0"/>
              </a:rPr>
              <a:t>Personal field visits </a:t>
            </a:r>
            <a:r>
              <a:rPr lang="en-US" sz="3400" b="1" dirty="0" smtClean="0">
                <a:latin typeface="Bell MT" pitchFamily="18" charset="0"/>
              </a:rPr>
              <a:t>by the Scientists and Exposure visits by the farmers to see and believe the advantages of technologies,</a:t>
            </a:r>
          </a:p>
          <a:p>
            <a:r>
              <a:rPr lang="en-US" sz="3400" b="1" dirty="0" smtClean="0">
                <a:solidFill>
                  <a:srgbClr val="FF0000"/>
                </a:solidFill>
                <a:latin typeface="Bell MT" pitchFamily="18" charset="0"/>
              </a:rPr>
              <a:t>Specialized training programs </a:t>
            </a:r>
            <a:r>
              <a:rPr lang="en-US" sz="3400" b="1" dirty="0" smtClean="0">
                <a:latin typeface="Bell MT" pitchFamily="18" charset="0"/>
              </a:rPr>
              <a:t>to improve the skill and Radio broadcast and video telecast for spreading the success of this package to mass farmers.</a:t>
            </a:r>
          </a:p>
          <a:p>
            <a:endParaRPr lang="en-US" dirty="0">
              <a:latin typeface="Bell MT" pitchFamily="18" charset="0"/>
            </a:endParaRPr>
          </a:p>
        </p:txBody>
      </p:sp>
      <p:pic>
        <p:nvPicPr>
          <p:cNvPr id="4" name="Picture 2" descr="Image result for introduction image"/>
          <p:cNvPicPr>
            <a:picLocks noChangeAspect="1" noChangeArrowheads="1"/>
          </p:cNvPicPr>
          <p:nvPr/>
        </p:nvPicPr>
        <p:blipFill>
          <a:blip r:embed="rId2"/>
          <a:srcRect/>
          <a:stretch>
            <a:fillRect/>
          </a:stretch>
        </p:blipFill>
        <p:spPr bwMode="auto">
          <a:xfrm>
            <a:off x="0" y="3657601"/>
            <a:ext cx="1447800" cy="3200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normAutofit fontScale="90000"/>
          </a:bodyPr>
          <a:lstStyle/>
          <a:p>
            <a:r>
              <a:rPr lang="en-US" sz="3200" b="1" dirty="0" smtClean="0">
                <a:solidFill>
                  <a:srgbClr val="FF0000"/>
                </a:solidFill>
                <a:latin typeface="Bell MT" pitchFamily="18" charset="0"/>
              </a:rPr>
              <a:t>2. TOT approach………….towards Science- led Sustainable Development in India is the aim……..</a:t>
            </a:r>
            <a:endParaRPr lang="en-US" sz="3200" dirty="0">
              <a:solidFill>
                <a:srgbClr val="FF0000"/>
              </a:solidFill>
              <a:latin typeface="Bell MT" pitchFamily="18" charset="0"/>
            </a:endParaRPr>
          </a:p>
        </p:txBody>
      </p:sp>
      <p:sp>
        <p:nvSpPr>
          <p:cNvPr id="3" name="Content Placeholder 2"/>
          <p:cNvSpPr>
            <a:spLocks noGrp="1"/>
          </p:cNvSpPr>
          <p:nvPr>
            <p:ph idx="1"/>
          </p:nvPr>
        </p:nvSpPr>
        <p:spPr/>
        <p:txBody>
          <a:bodyPr>
            <a:normAutofit/>
          </a:bodyPr>
          <a:lstStyle/>
          <a:p>
            <a:pPr>
              <a:buNone/>
            </a:pPr>
            <a:r>
              <a:rPr lang="en-US" sz="2800" b="1" dirty="0" smtClean="0">
                <a:solidFill>
                  <a:srgbClr val="006600"/>
                </a:solidFill>
                <a:latin typeface="Book Antiqua" pitchFamily="18" charset="0"/>
              </a:rPr>
              <a:t>Developing TOT Models that address</a:t>
            </a:r>
          </a:p>
          <a:p>
            <a:pPr>
              <a:buNone/>
            </a:pPr>
            <a:r>
              <a:rPr lang="en-US" sz="2800" dirty="0" smtClean="0">
                <a:latin typeface="Book Antiqua" pitchFamily="18" charset="0"/>
              </a:rPr>
              <a:t>			</a:t>
            </a:r>
            <a:r>
              <a:rPr lang="en-US" sz="2600" b="1" dirty="0" smtClean="0">
                <a:solidFill>
                  <a:srgbClr val="002060"/>
                </a:solidFill>
                <a:latin typeface="Book Antiqua" pitchFamily="18" charset="0"/>
              </a:rPr>
              <a:t>Water Use / Input Use Efficiency</a:t>
            </a:r>
          </a:p>
          <a:p>
            <a:pPr>
              <a:buNone/>
            </a:pPr>
            <a:r>
              <a:rPr lang="en-US" sz="2600" b="1" dirty="0" smtClean="0">
                <a:solidFill>
                  <a:srgbClr val="002060"/>
                </a:solidFill>
                <a:latin typeface="Book Antiqua" pitchFamily="18" charset="0"/>
              </a:rPr>
              <a:t>			Precision Farming</a:t>
            </a:r>
          </a:p>
          <a:p>
            <a:pPr>
              <a:buNone/>
            </a:pPr>
            <a:r>
              <a:rPr lang="en-US" sz="2600" b="1" dirty="0" smtClean="0">
                <a:solidFill>
                  <a:srgbClr val="002060"/>
                </a:solidFill>
                <a:latin typeface="Book Antiqua" pitchFamily="18" charset="0"/>
              </a:rPr>
              <a:t>			Good Practices</a:t>
            </a:r>
          </a:p>
          <a:p>
            <a:pPr>
              <a:buNone/>
            </a:pPr>
            <a:r>
              <a:rPr lang="en-US" sz="2600" b="1" dirty="0" smtClean="0">
                <a:solidFill>
                  <a:srgbClr val="002060"/>
                </a:solidFill>
                <a:latin typeface="Book Antiqua" pitchFamily="18" charset="0"/>
              </a:rPr>
              <a:t>			Bringing down the cost of production</a:t>
            </a:r>
          </a:p>
          <a:p>
            <a:pPr>
              <a:buNone/>
            </a:pPr>
            <a:r>
              <a:rPr lang="en-US" sz="2600" b="1" dirty="0" smtClean="0">
                <a:solidFill>
                  <a:srgbClr val="002060"/>
                </a:solidFill>
                <a:latin typeface="Book Antiqua" pitchFamily="18" charset="0"/>
              </a:rPr>
              <a:t>			Robotics, autonomous and intelligent 		machines to share information and labor 		in cotton farming </a:t>
            </a:r>
          </a:p>
          <a:p>
            <a:pPr>
              <a:buNone/>
            </a:pPr>
            <a:r>
              <a:rPr lang="en-US" sz="2600" b="1" dirty="0" smtClean="0">
                <a:solidFill>
                  <a:srgbClr val="002060"/>
                </a:solidFill>
                <a:latin typeface="Book Antiqua" pitchFamily="18" charset="0"/>
              </a:rPr>
              <a:t>			Novel structured buy back system</a:t>
            </a:r>
            <a:endParaRPr lang="en-US" sz="2800" b="1" dirty="0" smtClean="0">
              <a:solidFill>
                <a:srgbClr val="002060"/>
              </a:solidFill>
              <a:latin typeface="Book Antiqua" pitchFamily="18" charset="0"/>
            </a:endParaRPr>
          </a:p>
          <a:p>
            <a:pPr>
              <a:buNone/>
            </a:pPr>
            <a:endParaRPr lang="en-US" sz="2800" dirty="0">
              <a:latin typeface="Book Antiqua"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152400"/>
            <a:ext cx="5410200" cy="685800"/>
          </a:xfrm>
          <a:solidFill>
            <a:srgbClr val="C00000"/>
          </a:solidFill>
        </p:spPr>
        <p:txBody>
          <a:bodyPr>
            <a:normAutofit fontScale="90000"/>
          </a:bodyPr>
          <a:lstStyle/>
          <a:p>
            <a:r>
              <a:rPr lang="en-US" sz="4000" dirty="0" smtClean="0">
                <a:solidFill>
                  <a:srgbClr val="FFFF00"/>
                </a:solidFill>
                <a:latin typeface="Bell MT" pitchFamily="18" charset="0"/>
              </a:rPr>
              <a:t>Future Exertions</a:t>
            </a:r>
            <a:endParaRPr lang="en-US" sz="4000" dirty="0">
              <a:solidFill>
                <a:srgbClr val="FFFF00"/>
              </a:solidFill>
              <a:latin typeface="Bell MT" pitchFamily="18" charset="0"/>
            </a:endParaRPr>
          </a:p>
        </p:txBody>
      </p:sp>
      <p:sp>
        <p:nvSpPr>
          <p:cNvPr id="3" name="Content Placeholder 2"/>
          <p:cNvSpPr>
            <a:spLocks noGrp="1"/>
          </p:cNvSpPr>
          <p:nvPr>
            <p:ph idx="1"/>
          </p:nvPr>
        </p:nvSpPr>
        <p:spPr>
          <a:xfrm>
            <a:off x="4343400" y="2057400"/>
            <a:ext cx="4572000" cy="2057400"/>
          </a:xfrm>
        </p:spPr>
        <p:txBody>
          <a:bodyPr>
            <a:noAutofit/>
          </a:bodyPr>
          <a:lstStyle/>
          <a:p>
            <a:pPr marL="457200" indent="-457200" algn="ctr">
              <a:spcBef>
                <a:spcPts val="0"/>
              </a:spcBef>
              <a:buAutoNum type="arabicPeriod" startAt="3"/>
            </a:pPr>
            <a:r>
              <a:rPr lang="en-US" sz="2400" b="1" dirty="0" smtClean="0">
                <a:latin typeface="Book Antiqua" pitchFamily="18" charset="0"/>
              </a:rPr>
              <a:t>As like Sugarcane cultivation in India,</a:t>
            </a:r>
          </a:p>
          <a:p>
            <a:pPr marL="457200" indent="-457200" algn="ctr">
              <a:spcBef>
                <a:spcPts val="0"/>
              </a:spcBef>
              <a:buNone/>
            </a:pPr>
            <a:r>
              <a:rPr lang="en-US" sz="2400" b="1" dirty="0" smtClean="0">
                <a:latin typeface="Book Antiqua" pitchFamily="18" charset="0"/>
              </a:rPr>
              <a:t>TOT through Industries may be attempted ………………</a:t>
            </a:r>
            <a:endParaRPr lang="en-US" sz="2400" dirty="0">
              <a:latin typeface="Book Antiqua" pitchFamily="18" charset="0"/>
            </a:endParaRPr>
          </a:p>
        </p:txBody>
      </p:sp>
      <p:sp>
        <p:nvSpPr>
          <p:cNvPr id="5" name="Cloud Callout 4"/>
          <p:cNvSpPr/>
          <p:nvPr/>
        </p:nvSpPr>
        <p:spPr>
          <a:xfrm>
            <a:off x="152400" y="914400"/>
            <a:ext cx="3810000" cy="4572000"/>
          </a:xfrm>
          <a:prstGeom prst="cloudCallou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00"/>
                </a:solidFill>
                <a:latin typeface="Book Antiqua" pitchFamily="18" charset="0"/>
              </a:rPr>
              <a:t>Why not TOT through Cotton Industries in India?</a:t>
            </a:r>
            <a:endParaRPr lang="en-US" sz="2400" b="1" dirty="0">
              <a:solidFill>
                <a:srgbClr val="FFFF00"/>
              </a:solidFill>
              <a:latin typeface="Book Antiqua"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620000" cy="715962"/>
          </a:xfrm>
        </p:spPr>
        <p:txBody>
          <a:bodyPr>
            <a:normAutofit fontScale="90000"/>
          </a:bodyPr>
          <a:lstStyle/>
          <a:p>
            <a:r>
              <a:rPr lang="en-US" sz="3200" b="1" dirty="0" smtClean="0">
                <a:solidFill>
                  <a:srgbClr val="FF0000"/>
                </a:solidFill>
                <a:latin typeface="Bell MT" pitchFamily="18" charset="0"/>
              </a:rPr>
              <a:t>Challenges Ahead developing a new TOT innovation for cotton in India</a:t>
            </a:r>
            <a:endParaRPr lang="en-US" sz="3200" b="1" dirty="0">
              <a:solidFill>
                <a:srgbClr val="FF0000"/>
              </a:solidFill>
              <a:latin typeface="Bell MT" pitchFamily="18" charset="0"/>
            </a:endParaRPr>
          </a:p>
        </p:txBody>
      </p:sp>
      <p:sp>
        <p:nvSpPr>
          <p:cNvPr id="3" name="Content Placeholder 2"/>
          <p:cNvSpPr>
            <a:spLocks noGrp="1"/>
          </p:cNvSpPr>
          <p:nvPr>
            <p:ph idx="1"/>
          </p:nvPr>
        </p:nvSpPr>
        <p:spPr>
          <a:xfrm>
            <a:off x="2209800" y="1143000"/>
            <a:ext cx="6553200" cy="4983163"/>
          </a:xfrm>
        </p:spPr>
        <p:txBody>
          <a:bodyPr>
            <a:normAutofit/>
          </a:bodyPr>
          <a:lstStyle/>
          <a:p>
            <a:r>
              <a:rPr lang="en-US" sz="2800" b="1" dirty="0" smtClean="0">
                <a:solidFill>
                  <a:srgbClr val="002060"/>
                </a:solidFill>
                <a:latin typeface="Book Antiqua" pitchFamily="18" charset="0"/>
              </a:rPr>
              <a:t>Issues due to negative impact of Bt cotton Cultivation </a:t>
            </a:r>
          </a:p>
          <a:p>
            <a:pPr>
              <a:buNone/>
            </a:pPr>
            <a:r>
              <a:rPr lang="en-US" sz="2800" b="1" dirty="0" smtClean="0">
                <a:solidFill>
                  <a:srgbClr val="002060"/>
                </a:solidFill>
                <a:latin typeface="Book Antiqua" pitchFamily="18" charset="0"/>
              </a:rPr>
              <a:t>	viz., </a:t>
            </a:r>
          </a:p>
          <a:p>
            <a:pPr>
              <a:buNone/>
            </a:pPr>
            <a:r>
              <a:rPr lang="en-US" sz="2800" b="1" dirty="0" smtClean="0">
                <a:solidFill>
                  <a:srgbClr val="002060"/>
                </a:solidFill>
                <a:latin typeface="Book Antiqua" pitchFamily="18" charset="0"/>
              </a:rPr>
              <a:t>	</a:t>
            </a:r>
            <a:r>
              <a:rPr lang="en-US" sz="2400" b="1" dirty="0" smtClean="0">
                <a:solidFill>
                  <a:srgbClr val="002060"/>
                </a:solidFill>
                <a:latin typeface="Book Antiqua" pitchFamily="18" charset="0"/>
              </a:rPr>
              <a:t>new emerging pests and diseases </a:t>
            </a:r>
          </a:p>
          <a:p>
            <a:pPr>
              <a:buNone/>
            </a:pPr>
            <a:r>
              <a:rPr lang="en-US" sz="2400" b="1" dirty="0" smtClean="0">
                <a:solidFill>
                  <a:srgbClr val="002060"/>
                </a:solidFill>
                <a:latin typeface="Book Antiqua" pitchFamily="18" charset="0"/>
              </a:rPr>
              <a:t>	Imbalance in the staple length wise lint supply</a:t>
            </a:r>
          </a:p>
          <a:p>
            <a:r>
              <a:rPr lang="en-US" sz="2800" b="1" dirty="0" smtClean="0">
                <a:solidFill>
                  <a:srgbClr val="002060"/>
                </a:solidFill>
                <a:latin typeface="Book Antiqua" pitchFamily="18" charset="0"/>
              </a:rPr>
              <a:t>Sustainability issues</a:t>
            </a:r>
          </a:p>
          <a:p>
            <a:r>
              <a:rPr lang="en-US" sz="2800" b="1" dirty="0" smtClean="0">
                <a:solidFill>
                  <a:srgbClr val="002060"/>
                </a:solidFill>
                <a:latin typeface="Book Antiqua" pitchFamily="18" charset="0"/>
              </a:rPr>
              <a:t>Traceability issues</a:t>
            </a:r>
          </a:p>
          <a:p>
            <a:r>
              <a:rPr lang="en-US" sz="2800" b="1" dirty="0" smtClean="0">
                <a:solidFill>
                  <a:srgbClr val="002060"/>
                </a:solidFill>
                <a:latin typeface="Book Antiqua" pitchFamily="18" charset="0"/>
              </a:rPr>
              <a:t>Labor Issues</a:t>
            </a:r>
            <a:endParaRPr lang="en-US" sz="2800" b="1" dirty="0">
              <a:solidFill>
                <a:srgbClr val="002060"/>
              </a:solidFill>
              <a:latin typeface="Book Antiqua" pitchFamily="18" charset="0"/>
            </a:endParaRPr>
          </a:p>
        </p:txBody>
      </p:sp>
      <p:pic>
        <p:nvPicPr>
          <p:cNvPr id="5" name="Picture 2" descr="https://encrypted-tbn2.gstatic.com/images?q=tbn:ANd9GcTTB2S3BB7DQfBTt8IEh3R7mJ_jwMmZY9RQdsM2MzxonkePPKwi"/>
          <p:cNvPicPr>
            <a:picLocks noChangeAspect="1" noChangeArrowheads="1"/>
          </p:cNvPicPr>
          <p:nvPr/>
        </p:nvPicPr>
        <p:blipFill>
          <a:blip r:embed="rId2" cstate="print"/>
          <a:srcRect/>
          <a:stretch>
            <a:fillRect/>
          </a:stretch>
        </p:blipFill>
        <p:spPr bwMode="auto">
          <a:xfrm>
            <a:off x="0" y="2286000"/>
            <a:ext cx="2209800" cy="2895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800600" cy="715962"/>
          </a:xfrm>
        </p:spPr>
        <p:txBody>
          <a:bodyPr>
            <a:normAutofit/>
          </a:bodyPr>
          <a:lstStyle/>
          <a:p>
            <a:r>
              <a:rPr lang="en-US" sz="4000" b="1" dirty="0" smtClean="0">
                <a:solidFill>
                  <a:srgbClr val="FF0000"/>
                </a:solidFill>
                <a:latin typeface="Bell MT" pitchFamily="18" charset="0"/>
              </a:rPr>
              <a:t>Way Forward…….</a:t>
            </a:r>
            <a:endParaRPr lang="en-US" sz="4000" b="1" dirty="0">
              <a:solidFill>
                <a:srgbClr val="FF0000"/>
              </a:solidFill>
              <a:latin typeface="Bell MT" pitchFamily="18" charset="0"/>
            </a:endParaRPr>
          </a:p>
        </p:txBody>
      </p:sp>
      <p:pic>
        <p:nvPicPr>
          <p:cNvPr id="5" name="Picture 2" descr="http://previews.123rf.com/images/whitetag/whitetag1305/whitetag130528545/23600029-CG-image-representing-the-prospect-of-future-Stock-Phot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724274"/>
            <a:ext cx="3200399" cy="3133726"/>
          </a:xfrm>
          <a:prstGeom prst="rect">
            <a:avLst/>
          </a:prstGeom>
          <a:noFill/>
        </p:spPr>
      </p:pic>
      <p:sp>
        <p:nvSpPr>
          <p:cNvPr id="7" name="Rounded Rectangle 6"/>
          <p:cNvSpPr/>
          <p:nvPr/>
        </p:nvSpPr>
        <p:spPr>
          <a:xfrm>
            <a:off x="3581400" y="990600"/>
            <a:ext cx="5257800" cy="27432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latin typeface="Book Antiqua" pitchFamily="18" charset="0"/>
                <a:cs typeface="Andalus" pitchFamily="18" charset="-78"/>
              </a:rPr>
              <a:t>Development of field tested and refined package of </a:t>
            </a:r>
            <a:r>
              <a:rPr lang="en-US" sz="2000" b="1" dirty="0" smtClean="0">
                <a:solidFill>
                  <a:srgbClr val="FF0000"/>
                </a:solidFill>
                <a:latin typeface="Book Antiqua" pitchFamily="18" charset="0"/>
                <a:cs typeface="Andalus" pitchFamily="18" charset="-78"/>
              </a:rPr>
              <a:t>Best Farmer Friendly Transfer of Technology Practices </a:t>
            </a:r>
            <a:r>
              <a:rPr lang="en-US" sz="2000" b="1" dirty="0" smtClean="0">
                <a:solidFill>
                  <a:schemeClr val="bg1"/>
                </a:solidFill>
                <a:latin typeface="Book Antiqua" pitchFamily="18" charset="0"/>
                <a:cs typeface="Andalus" pitchFamily="18" charset="-78"/>
              </a:rPr>
              <a:t>through convergence of all customary and contemporary extension methods tailored for cultivation of cotton crop</a:t>
            </a:r>
            <a:endParaRPr lang="en-US" sz="2000" dirty="0">
              <a:solidFill>
                <a:schemeClr val="bg1"/>
              </a:solidFill>
            </a:endParaRPr>
          </a:p>
        </p:txBody>
      </p:sp>
      <p:sp>
        <p:nvSpPr>
          <p:cNvPr id="6" name="Rounded Rectangle 5"/>
          <p:cNvSpPr/>
          <p:nvPr/>
        </p:nvSpPr>
        <p:spPr>
          <a:xfrm>
            <a:off x="3581400" y="3962400"/>
            <a:ext cx="5334000" cy="17526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latin typeface="Book Antiqua" pitchFamily="18" charset="0"/>
                <a:cs typeface="Andalus" pitchFamily="18" charset="-78"/>
              </a:rPr>
              <a:t>Development of a </a:t>
            </a:r>
            <a:r>
              <a:rPr lang="en-US" sz="2000" b="1" dirty="0" smtClean="0">
                <a:solidFill>
                  <a:srgbClr val="FF0000"/>
                </a:solidFill>
                <a:latin typeface="Book Antiqua" pitchFamily="18" charset="0"/>
                <a:cs typeface="Andalus" pitchFamily="18" charset="-78"/>
              </a:rPr>
              <a:t>TOT model to transfer technologies through Industries</a:t>
            </a:r>
            <a:r>
              <a:rPr lang="en-US" sz="2000" b="1" dirty="0" smtClean="0">
                <a:solidFill>
                  <a:srgbClr val="002060"/>
                </a:solidFill>
                <a:latin typeface="Book Antiqua" pitchFamily="18" charset="0"/>
                <a:cs typeface="Andalus" pitchFamily="18" charset="-78"/>
              </a:rPr>
              <a:t>. </a:t>
            </a:r>
            <a:endParaRPr lang="en-US" sz="2000" dirty="0" smtClean="0">
              <a:solidFill>
                <a:srgbClr val="002060"/>
              </a:solidFill>
              <a:latin typeface="Book Antiqua" pitchFamily="18" charset="0"/>
            </a:endParaRPr>
          </a:p>
          <a:p>
            <a:pPr algn="ct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rgbClr val="FFFF00"/>
          </a:solidFill>
        </p:spPr>
        <p:txBody>
          <a:bodyPr>
            <a:normAutofit/>
          </a:bodyPr>
          <a:lstStyle/>
          <a:p>
            <a:r>
              <a:rPr lang="en-US" sz="3600" b="1" dirty="0" smtClean="0">
                <a:solidFill>
                  <a:srgbClr val="003300"/>
                </a:solidFill>
                <a:latin typeface="Andalus" pitchFamily="18" charset="-78"/>
                <a:cs typeface="Andalus" pitchFamily="18" charset="-78"/>
              </a:rPr>
              <a:t>Concluding Suggestion</a:t>
            </a:r>
            <a:endParaRPr lang="en-US" sz="3600" b="1" dirty="0">
              <a:solidFill>
                <a:srgbClr val="003300"/>
              </a:solidFill>
              <a:latin typeface="Andalus" pitchFamily="18" charset="-78"/>
              <a:cs typeface="Andalus" pitchFamily="18" charset="-78"/>
            </a:endParaRPr>
          </a:p>
        </p:txBody>
      </p:sp>
      <p:sp>
        <p:nvSpPr>
          <p:cNvPr id="4" name="Content Placeholder 3"/>
          <p:cNvSpPr>
            <a:spLocks noGrp="1"/>
          </p:cNvSpPr>
          <p:nvPr>
            <p:ph idx="1"/>
          </p:nvPr>
        </p:nvSpPr>
        <p:spPr>
          <a:xfrm>
            <a:off x="2590800" y="1524000"/>
            <a:ext cx="6248400" cy="4297363"/>
          </a:xfrm>
          <a:solidFill>
            <a:schemeClr val="bg1"/>
          </a:solidFill>
        </p:spPr>
        <p:txBody>
          <a:bodyPr>
            <a:normAutofit/>
          </a:bodyPr>
          <a:lstStyle/>
          <a:p>
            <a:pPr algn="ctr">
              <a:buNone/>
            </a:pPr>
            <a:r>
              <a:rPr lang="en-US" sz="2800" b="1" dirty="0" smtClean="0">
                <a:solidFill>
                  <a:srgbClr val="C00000"/>
                </a:solidFill>
                <a:latin typeface="Bell MT" pitchFamily="18" charset="0"/>
                <a:cs typeface="Andalus" pitchFamily="18" charset="-78"/>
              </a:rPr>
              <a:t>Replicating the success of proven cotton TOT models adopted in India viz., </a:t>
            </a:r>
          </a:p>
          <a:p>
            <a:pPr algn="ctr">
              <a:buNone/>
            </a:pPr>
            <a:r>
              <a:rPr lang="en-US" sz="2800" b="1" dirty="0" smtClean="0">
                <a:solidFill>
                  <a:srgbClr val="002060"/>
                </a:solidFill>
                <a:latin typeface="Bell MT" pitchFamily="18" charset="0"/>
                <a:cs typeface="Andalus" pitchFamily="18" charset="-78"/>
              </a:rPr>
              <a:t>Front Line Demonstrations </a:t>
            </a:r>
          </a:p>
          <a:p>
            <a:pPr algn="ctr">
              <a:buNone/>
            </a:pPr>
            <a:r>
              <a:rPr lang="en-US" sz="2800" b="1" dirty="0" smtClean="0">
                <a:solidFill>
                  <a:srgbClr val="002060"/>
                </a:solidFill>
                <a:latin typeface="Bell MT" pitchFamily="18" charset="0"/>
                <a:cs typeface="Andalus" pitchFamily="18" charset="-78"/>
              </a:rPr>
              <a:t>and e-Kapas network</a:t>
            </a:r>
          </a:p>
          <a:p>
            <a:pPr algn="ctr">
              <a:buNone/>
            </a:pPr>
            <a:r>
              <a:rPr lang="en-US" sz="2800" b="1" dirty="0" smtClean="0">
                <a:solidFill>
                  <a:srgbClr val="C00000"/>
                </a:solidFill>
                <a:latin typeface="Bell MT" pitchFamily="18" charset="0"/>
                <a:cs typeface="Andalus" pitchFamily="18" charset="-78"/>
              </a:rPr>
              <a:t>may be attempted </a:t>
            </a:r>
            <a:endParaRPr lang="en-US" sz="2800" b="1" dirty="0" smtClean="0">
              <a:solidFill>
                <a:srgbClr val="C00000"/>
              </a:solidFill>
              <a:latin typeface="Bell MT" pitchFamily="18" charset="0"/>
            </a:endParaRPr>
          </a:p>
          <a:p>
            <a:pPr algn="ctr">
              <a:buNone/>
            </a:pPr>
            <a:r>
              <a:rPr lang="en-US" sz="2800" b="1" dirty="0" smtClean="0">
                <a:solidFill>
                  <a:srgbClr val="C00000"/>
                </a:solidFill>
                <a:latin typeface="Bell MT" pitchFamily="18" charset="0"/>
                <a:cs typeface="Andalus" pitchFamily="18" charset="-78"/>
              </a:rPr>
              <a:t> in other need based Middle East cotton growing countries……….</a:t>
            </a:r>
          </a:p>
        </p:txBody>
      </p:sp>
      <p:sp>
        <p:nvSpPr>
          <p:cNvPr id="2050" name="AutoShape 2" descr="data:image/jpeg;base64,/9j/4AAQSkZJRgABAQAAAQABAAD/2wCEAAkGBwgHBgkIBwgKCgkLDRYPDQwMDRsUFRAWIB0iIiAdHx8kKDQsJCYxJx8fLT0tMTU3Ojo6Iys/RD84QzQ5OjcBCgoKDQwNGg8PGjclHyU3Nzc3Nzc3Nzc3Nzc3Nzc3Nzc3Nzc3Nzc3Nzc3Nzc3Nzc3Nzc3Nzc3Nzc3Nzc3Nzc3N//AABEIAH4AsQMBIgACEQEDEQH/xAAbAAACAgMBAAAAAAAAAAAAAAAABgQFAQMHAv/EAEUQAAEDAwIDBAcEBgYLAAAAAAECAwQABREGEiExQRMiUWEHFDJxgZGhFUJisSMzUoKS0RdDU7LB8BYkJTRFVFVyorPh/8QAGwEBAAMBAQEBAAAAAAAAAAAAAAIDBAEGBQf/xAArEQACAgECBAQGAwAAAAAAAAAAAQIDEQQhBRIxUUFhcZEiMoGh0fATQrH/2gAMAwEAAhEDEQA/AO40VGuM+LbIbsye+2xGZTucdcVgJFLFi1Vc9R3Nl21WhTWnuJVcJati3xtOOzb543Y4npQDhXla0oSVKOABknwrNGM86ARTqTUuoZLjGk7QiLBR3ftS6JUgKP4GcBR95+nX23om8zB/t/Wl1k5OS3CSmIj3d3j9acT3Hx+MVuzVddilldgJv9GtiOC69dnVj767m9n+9UaRpfUdgPrOk79IloRxVbLqrtUOjwS6e8g8/pT0VgEA9azjNTTT6AotK6jTfoiy9Bk2+awdkiJIQQUK/CrGFjzFQb1rJcecu32KyT7zNQO8Gk9kyn3uqGPlmmvaKCM10CS3e9fSMkaNhRePAP3ZKj/4JrB1Tq2E4ftbQ7yo6eb9vnNvH+DgadiQOJrIwa5ldAL+ndZWTUDy48KSpE1v9bDkNlp5HvSoDPwzTBmlvWmlYeoYBc29jdIySuFNb4OsuAZGCOYzzFUNpmeke726MHINtsquySHJEol51xWOKg2nATnngnhXQdCzRkUktaU1Y4D69r+WtfT1e3stAfnmhzS2r2SlUHX0jI5olW5lwK8s8MUA70UirvGt7Fg3ayxb1ESe/Itbmx1I8eyV7XuBq+03qq0alZWu1Sgtxrg7HcSUOtHqFJPEUBeUUUUAUUUUAUUUUBztmGNe6pkvz/0mnbK+WI0Y+zKkAd9a/EJPAD/6K6EgbU46DlSX6HMnQMJayS6t+SpwnmVdsvnTtQGl8lGFg8B7Xur024lxCVoUFJUMgjka9OAFOD1qhhL+yLgLa5/uj5Jir/ZPMo/lWaTddmX8r+zLIx5k8dSfe1vtW51+LgutYWAeoHMfLNSor7ciO2+2rchxIUCPOol4usG1R0ruD4bDh2oQElS3T4JSOKj7qooU+6Nx0sWq0txIqSdq7hIJXz/s054eRUD5VVdfTpp89skkwlzRxjcuo0pb97lMDBbjtIB8lKyfyxVpSu3I1C0VObrS6VcSkMuN7v3tx/KtqdTqi4+3IC4LfIyW19swPeoAKT71JA86q0vENJZJxhYm39P9E4vsMRVgVGcnMJkiMFhUgp3BA548a1XES34qU251tCnCMunjhPiPE0Wu2R7eg9kCp1fFx1ZypZ8Sa2WOyT5YbeZxKKjlskpbUo7nTk+HQVuAxQKzU66o1rYgFFFFWAKKKKAwaWNU6LhXx1M+M4q3XpkZj3KPwcQRyCh99PkaaKKAUNHalmSpkiwajZRGv0JO5QQe5Ka5B5Hkeo6fQN9I3pIaEObpq+RsJlxrq1GJx7bLvdWj8jTwKAzRRRQBRRRQCT6NFiIq/wBiWQHbbc3CE9ezdPaIOPiflTtSDqVf+imtYWpeCLZckCFdF9G1D9S4f7pPQU+g5FAZqn1LcGrXb/WlRxIkBaURWerjquCQD058T0GTVvSnqeUhq+MOPDLNtgvTFD8R7qT/AAhwfvVm1Vv8VMp4zj9R2KyypjRJzt1WzHeRKvikAzrm4jLcNCuSG0efRIPLvKJ657ZFm1HGt0K4y7oXhtntOZdXGXjKXSoDCAeRRw6EAYOfUQTiwmywZBYeH6e8zkDv9s4AotN55KwRx+6kJA4kYu7bbolsiIjQGEsspyQlPUnmSTxJPUnia8xxPVabS1SpsXPZJbvt+MeCRfBSbytkSj5UtahuE2NLS21ltrHA4BDnjmmbpUK6xEy4TjauYGUnwNeT01kYWJtG6icY2JzWUVGkroYL7cXG23vObAjpGcPIJ/Ao8MfdOAOB4OkqbGho3yXkNJ/EcZrl8NCnWJyEe0Iy3UHwWjCkn4KANdKbiw7i3HmvRm1uKbSpKlJyQCM1+icM1Nl1Lj/aPfsU6+iunUY8DbAmtTmg8wFdmc4UpOM1LrylITyrJOK+tBSS+J5ZgeM7GaKjRp0aVG9ZjSGnWOP6RCwU8OB4+WK9QZcefEalQ32347o3Nutq3JUPEGpHDfRRWt51DLa3HVpQ2gFSlKOAkDmSaA2UVrYebkModZWhxtaQpK0HIUDyIPhWj7RiG6KtgfSZqWBIUzg5DZVtCvDmDQFDrXS0rU32d6teFW4QZAko2xku5dT7KiCccOPDB51WrVr+wIC3DC1PHTjeltsRZGOpA4pPup7rBANAUel9VWzUsdxcFa25DB2yYj6djzCvBST+fKr2k3W+m3nHEak08Azf4CSpJTwEtscVMr6HPQnkav8ATV4Y1BYod1igpbkthRQeaFfeSfMHI+FAWdFFFAQ7tbYl3t0i33BoOxZCChxB6j/A9c0naSuE/T12Z0fqBan1KQo2meeJlNIGShQHJSR8wPnZaq1W/bpzFlskA3K+SUdoiPu2Iab5FxxXRP5150zpR+Jc137UNwNyvjjZbDiRsajoP3G0f4nj8zQF1MuL8Z3am3SHkfttlJ+maVr6l25TpbfYLYduFocaabdxnchZB/8AYmnrHjVHqmM8YzNwhtF2TBX2oaTzdbIw4geZScjzSKwauiydMoxll+Hqt0WKUexA05Ecg2aM3ICvWVJ7SQpWNynVd5ZOPxE/lU56Q0wgreWlCR1JqBOurKbIblEcS6ytsLbcTxBB5GkJcS5SbnZ2LpJ/Q3bc46hvm0MZSN3M55fyrwVejnrLJ2WvG7z37s31wjy5b2Ohpu8BSCsSUbRw48/lUjtmlsF5C0qb2lW4HhiuT+pQhJu6VF0RmyhMCMhZR3yVpJyOX6sqz0GevO00xPusORb4lxeTIbmxUuKRsxtztz1453Dw6+NaLuDKEOeEunf0yWquEvkZbwUKYs90uBTzjuJaT4kg4+uBXRIDXq0KOwf6ppKPkMUq9mm5XmNaWED1WEpEmYoDgCk5ab95UNx8kjPtCmO5W5M5KD2rrLrZ3NutqwUn3da9LwSqcNPK5reXReS6GPVW/wA12XsT81S61uX2TpO7zs4UzEcKD+IjCfqRW+EufHPZz+zeSOT7fdJ96f5VTekS0zdQ2OPbrehK23Z0cycrCcMhYKjx54wDjnwr7Nd8Jvl8exllHBzrTkuVp/0Z6i08+c3BqSiKyhPX1pCduPH2lH4Vd6RvEvSXo5eSYyZqrHc3Ys5IXgoaC8qWnxwFA4q3u2iH5vpNgX5K0C1ttpcfa3e0+2CGzt6+0OPlVjZrJKhan1R61HQqy3Ts30KKhgrKNriSnOeOM5xjjVxEkXLVSUXew220tImOXX9OVb8BuMBkucuvDFT9Wy27dpe7THoyJTTMRxamHD3XAEnunyNJPoasbbbU699suQypxcK1rcHFMNCyRjyKvyFO2r7a9eNMXW2xSkPyoq2mys4TuI4ZPhQFPMv8iBFslq05aWHZ8yKHGo6nOyZjMpSMqJA5AlKQAONUdlusyPrXUd11REZhOW2zsh0R3e1QtG5a96eAPHljnVtc7HeoU2z3mxJiyJsKD6jJiPrKEvtHae6vjtIUnw41XN6Wv98lalev7cOCm8W5EZoR3S72BSVY3ct3ME4x4UBmNry8JvFojT7TBaRdXUpahtSyuWw2oZDjiNuAAOJ48KkXfW11Lt6c07ao0mBYwv12XKkFAWtCdy220gHJA6nhmoem7JqexRU2612CyW90qHb3b1pTxd495WwjcSfAqxQqx6ntse/WGBbYU63Xd+Q6ia7L7L1cPDvJU3glWMnGD8qAebBcFXex2+5KY7AzIzb/AGW7ds3JBxnhnnSt6KyW2dTQ/wCqi6hltsp6JRlJA+ZJ+NX2kGJlv0pbIt1aSzJiRUMugLCh3BtzkeIAPxqk9E7RXY7jdPu3a7SpqP8AtUrA/u5+NAO9FFFAJGikJkaz1pcF5L3rjMUZ+6htsYA95NOqgTyOKRrY59g+k26wpK8R7+03KhHp2rSdrqPfjCqehxGa41lYBDkMy1IPq8lKHMcCpvcPjUJNvuylpU/eO6kg7Go6U58s1aurKQNqd3uqtlwJc149tNW1H/smRgn3q5/KsUoRjLljzN+rwXQl3aX0F672xm3S1NgA2S6OFLqUnAjSFHmPwrJ4+CsftVBtFrM2RbpEqSfWLMXIrrW0fpSMdmsnp3SFcOe7ypvm2WGbDKtrSOzZcbUOBOQSPaz45wfhSzYXi/c2ZhG03G1svrA5FaTxPyWB8q+HxmmVKdtezkn7rr7p/YnXLO3gitvWl7fBtbzvaylFT+ezSRueKzsQznHAZVjPMZJzWxFreiXFtiMsTtRS0AqkOJwxDbHDftHAJB4JTzURzwCRZXF9ty9BbyiItojqlvDHNxQUEfJIcPxFWWm4cmBY3rm8z2l3nD1l9G7kcdxsHwSnCfmetV8Lqt1UU7nmK3f16L0ws+x2Vko7RJUSGzpmzFMdt6UUq7R9wnLjyye8tXn1wPDA4VaRJTMthL8dwLbWMgitdunM3GKmQye6eCknmk9Qa1tW5qHIdkQ0lBd4uIBO0nxx0NeklZKKU4LMfIpwkmpdSeRkYNQLlNhWaG9cZ8hMaKyMuOKzgdOlT0HcAcYpd9IF2kWPS8idEbZceS4yhKXk7kHe4lJyPco1a64WYkyGRhQtK0JWk5SoZBHUVqmxkTob8V0qDb7am1FKsHChg4PQ8a5/rzV0626kj2Fu6RLBGejhz7TlRlPb1EkFKBjaMcyVHrTfpBq5M6fiovM5ufL7xMpvG11JUSlXD8OKtOE20W2PaLbFt0JJTHjNJabBOTgePnUyiigCiiigCiiotzmt223S5z+S1GZW8vHPCUkn8qAV/SRdXUW1nT9sObre1GKyBzabIw46fJKfzplstuYtFph22KP0MVlLSM8yEjGaU/R3a3p27WN6Ul26XVoKYSOKYsY8UNp/Mnz9+XmgCiiigFzW+mzqG0hEZ/1W5RXA/BlDm06OXwPI++vOitUJv0R2PNZ9TvMI9nPhKPeaV+0PFJ5gimQjIwappum4EnUUG/BBauEQKR2jZx2yFJKdi/EDOR4EUBdV5xXqigIN5kep2ibKHNlhax8Ek1y2xXzsH7Qh5h51NvhriurZRlfHs9pU17aT3OgI8DXWZkdEqI9Gd/VvIU2rHgRg1wbWFtuOnJaY11h3G4QWgBHnJZbkJWMDmFDchWfxiqL9JTqY8tq/WRcpx3iMM/U7MSx3l9dulGRNW6VesNFlATt2NglXE9xKeAGcmurwUqTDYSsd4NpCvfiuEaWsR1csogxJjUcLCH5brDbCUJJyoA5UtRwMYBA8eFd9Ty4VHT6KnS5VfidU5SXxFau3+rz/AF6IrZvGH2gODngfIirBtYWgKTxFe8VHUCyregZSfaFVzTolzr5X1Xbz/JY5OXUkDnVJrOxL1HYXbY2+lhS3WlhxSSoDY4lfL93FXSVbgCORr1WxNNZRAUNQW3V0mXLbt0yzv2ySkBMedGJLHDB4j2wTk8fGt9gst005Z7DZ4LsaTGi5RNdeylRTxOUAZ6nr0pooroKCQdUCFczHatZliRi3ha1hBZyP1hxwVjdy4VMb+1/tvDiIn2T6qDuCldr2+7ljltx8c1Z0UAUUUUBjNa5LLchh1h1IU26goWD1BGDXPU65TbvSTc7XdJK02ohphh5acNMyNu4oKsfeB6np8mLWGpXbKxDj22KJt1uLvYwo+7CScZK1H9kDif8AJoCv9Fzr0e1z7BKUVO2OauIhR5qZ9ptX8J+lOtczj2rXOm5dzvzarRdXpu16XCbStokoTjDauPHA686etO3mNqCyxLrD3BqQjdtV7SDyKT5g5HwoCyooooAooooAooooDXIcLTK3EtrdUkEhCMbleQzwzVTprU1s1JHdctrqu0ZWW347qdrrKgcYUnpyq5IBGDStqXRka6zU3a2SXLVfW04bnxxkqHg4k8Fjh1oBpHOs0ho1RqTTv6PVtjVKjp/4nah2iCPFbXtJ6cuFX9i1fp/UCR9kXaNIWR+r3bVj91WD9KAvawoZFZorjWQaW0FCiPu9K3VDuNzg2tgv3GWxFZHNbzgSPrSk76QhdFLj6KtUm+PBWwv4LMZs9dziufjgc/GowgoLlQG653GHbILs24SW48ZkZW64cAUlRtT6vvTC7pp7T0Rdpz/qyZkktPyk/tJGMJB6bqkQNFS7pOZumuJyLnJaVvYgtJ2RYx8k/fPmqnYJAGBUwJtv9I9m7UxNQB2w3BIyuNcBtHvSv2VD/OKv4upLFMSFRbxAdB5bJCDn61Okw4stIRKjtPpByA6gKA+dVErRel5at0iwW1avExkg/lQFi5d7Y0grcuMRKRzJfT/OlS6ekCLLcXbtGNG+XQgAdh+oZzwCnHOWPIVYt+j3R7awpOnbfkeLWfzpgiQ40JkMQ2G2GhyQ0gJSPgKAXdOaPjQdOvW68JauL85xUi4OOJyl51XPh4DgB7qVxp63aN9ImnFRXJCLdJakR2UPvqcQy6QNqU7jw3AfSuo1WahsUDUVtXAujRcZUQpJSopU2oclJI5EUBPfebYZW68tKG20lS1KOAlI4kmuOaI1bc7LZJdwVZu20z9qPlUtCyHGkLXkOBBGFIGccD4+FS9e6Wvlt0pKU7q25zrUyW+0iONJCy1uSF7nE95QCcnFXGs9SWIaOcsdikR5kq5RRDgQ4qgokLTtScDkAOOT4UA6/bFu/wCca+dZrlP9EU7/AKif4qxQHZaKKKAKKKKAKKKKADVDfdHae1AFfa9pjSFn+s27F/xJwfrV9RQCSPR21GG206iv9vbHANtzC4lPuCwcVn/QGQ6Cmbq/UT6DzSJKW/qlIP1p1ooBRt/o30rCk+tG2CXKOMvzXVvqJHXvEj6U2NNoabS22hKEJGEpSMAD3V6ooAooooAooooAooooAooooDy4hLiFIWkKSoYIIyCKrbdp+0Wt5b1ttkOK6v2lsspST8RVpRQGMVmiig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data:image/jpeg;base64,/9j/4AAQSkZJRgABAQAAAQABAAD/2wCEAAkGBwgHBgkIBwgKCgkLDRYPDQwMDRsUFRAWIB0iIiAdHx8kKDQsJCYxJx8fLT0tMTU3Ojo6Iys/RD84QzQ5OjcBCgoKDQwNGg8PGjclHyU3Nzc3Nzc3Nzc3Nzc3Nzc3Nzc3Nzc3Nzc3Nzc3Nzc3Nzc3Nzc3Nzc3Nzc3Nzc3Nzc3N//AABEIAH4AsQMBIgACEQEDEQH/xAAbAAACAgMBAAAAAAAAAAAAAAAABgQFAQMHAv/EAEUQAAEDAwIDBAcEBgYLAAAAAAECAwQABREGEiExQRMiUWEHFDJxgZGhFUJisSMzUoKS0RdDU7LB8BYkJTRFVFVyorPh/8QAGwEBAAMBAQEBAAAAAAAAAAAAAAIDBAEGBQf/xAArEQACAgECBAQGAwAAAAAAAAAAAQIDEQQhBRIxUUFhcZEiMoGh0fATQrH/2gAMAwEAAhEDEQA/AO40VGuM+LbIbsye+2xGZTucdcVgJFLFi1Vc9R3Nl21WhTWnuJVcJati3xtOOzb543Y4npQDhXla0oSVKOABknwrNGM86ARTqTUuoZLjGk7QiLBR3ftS6JUgKP4GcBR95+nX23om8zB/t/Wl1k5OS3CSmIj3d3j9acT3Hx+MVuzVddilldgJv9GtiOC69dnVj767m9n+9UaRpfUdgPrOk79IloRxVbLqrtUOjwS6e8g8/pT0VgEA9azjNTTT6AotK6jTfoiy9Bk2+awdkiJIQQUK/CrGFjzFQb1rJcecu32KyT7zNQO8Gk9kyn3uqGPlmmvaKCM10CS3e9fSMkaNhRePAP3ZKj/4JrB1Tq2E4ftbQ7yo6eb9vnNvH+DgadiQOJrIwa5ldAL+ndZWTUDy48KSpE1v9bDkNlp5HvSoDPwzTBmlvWmlYeoYBc29jdIySuFNb4OsuAZGCOYzzFUNpmeke726MHINtsquySHJEol51xWOKg2nATnngnhXQdCzRkUktaU1Y4D69r+WtfT1e3stAfnmhzS2r2SlUHX0jI5olW5lwK8s8MUA70UirvGt7Fg3ayxb1ESe/Itbmx1I8eyV7XuBq+03qq0alZWu1Sgtxrg7HcSUOtHqFJPEUBeUUUUAUUUUAUUUUBztmGNe6pkvz/0mnbK+WI0Y+zKkAd9a/EJPAD/6K6EgbU46DlSX6HMnQMJayS6t+SpwnmVdsvnTtQGl8lGFg8B7Xur024lxCVoUFJUMgjka9OAFOD1qhhL+yLgLa5/uj5Jir/ZPMo/lWaTddmX8r+zLIx5k8dSfe1vtW51+LgutYWAeoHMfLNSor7ciO2+2rchxIUCPOol4usG1R0ruD4bDh2oQElS3T4JSOKj7qooU+6Nx0sWq0txIqSdq7hIJXz/s054eRUD5VVdfTpp89skkwlzRxjcuo0pb97lMDBbjtIB8lKyfyxVpSu3I1C0VObrS6VcSkMuN7v3tx/KtqdTqi4+3IC4LfIyW19swPeoAKT71JA86q0vENJZJxhYm39P9E4vsMRVgVGcnMJkiMFhUgp3BA548a1XES34qU251tCnCMunjhPiPE0Wu2R7eg9kCp1fFx1ZypZ8Sa2WOyT5YbeZxKKjlskpbUo7nTk+HQVuAxQKzU66o1rYgFFFFWAKKKKAwaWNU6LhXx1M+M4q3XpkZj3KPwcQRyCh99PkaaKKAUNHalmSpkiwajZRGv0JO5QQe5Ka5B5Hkeo6fQN9I3pIaEObpq+RsJlxrq1GJx7bLvdWj8jTwKAzRRRQBRRRQCT6NFiIq/wBiWQHbbc3CE9ezdPaIOPiflTtSDqVf+imtYWpeCLZckCFdF9G1D9S4f7pPQU+g5FAZqn1LcGrXb/WlRxIkBaURWerjquCQD058T0GTVvSnqeUhq+MOPDLNtgvTFD8R7qT/AAhwfvVm1Vv8VMp4zj9R2KyypjRJzt1WzHeRKvikAzrm4jLcNCuSG0efRIPLvKJ657ZFm1HGt0K4y7oXhtntOZdXGXjKXSoDCAeRRw6EAYOfUQTiwmywZBYeH6e8zkDv9s4AotN55KwRx+6kJA4kYu7bbolsiIjQGEsspyQlPUnmSTxJPUnia8xxPVabS1SpsXPZJbvt+MeCRfBSbytkSj5UtahuE2NLS21ltrHA4BDnjmmbpUK6xEy4TjauYGUnwNeT01kYWJtG6icY2JzWUVGkroYL7cXG23vObAjpGcPIJ/Ao8MfdOAOB4OkqbGho3yXkNJ/EcZrl8NCnWJyEe0Iy3UHwWjCkn4KANdKbiw7i3HmvRm1uKbSpKlJyQCM1+icM1Nl1Lj/aPfsU6+iunUY8DbAmtTmg8wFdmc4UpOM1LrylITyrJOK+tBSS+J5ZgeM7GaKjRp0aVG9ZjSGnWOP6RCwU8OB4+WK9QZcefEalQ32347o3Nutq3JUPEGpHDfRRWt51DLa3HVpQ2gFSlKOAkDmSaA2UVrYebkModZWhxtaQpK0HIUDyIPhWj7RiG6KtgfSZqWBIUzg5DZVtCvDmDQFDrXS0rU32d6teFW4QZAko2xku5dT7KiCccOPDB51WrVr+wIC3DC1PHTjeltsRZGOpA4pPup7rBANAUel9VWzUsdxcFa25DB2yYj6djzCvBST+fKr2k3W+m3nHEak08Azf4CSpJTwEtscVMr6HPQnkav8ATV4Y1BYod1igpbkthRQeaFfeSfMHI+FAWdFFFAQ7tbYl3t0i33BoOxZCChxB6j/A9c0naSuE/T12Z0fqBan1KQo2meeJlNIGShQHJSR8wPnZaq1W/bpzFlskA3K+SUdoiPu2Iab5FxxXRP5150zpR+Jc137UNwNyvjjZbDiRsajoP3G0f4nj8zQF1MuL8Z3am3SHkfttlJ+maVr6l25TpbfYLYduFocaabdxnchZB/8AYmnrHjVHqmM8YzNwhtF2TBX2oaTzdbIw4geZScjzSKwauiydMoxll+Hqt0WKUexA05Ecg2aM3ICvWVJ7SQpWNynVd5ZOPxE/lU56Q0wgreWlCR1JqBOurKbIblEcS6ytsLbcTxBB5GkJcS5SbnZ2LpJ/Q3bc46hvm0MZSN3M55fyrwVejnrLJ2WvG7z37s31wjy5b2Ohpu8BSCsSUbRw48/lUjtmlsF5C0qb2lW4HhiuT+pQhJu6VF0RmyhMCMhZR3yVpJyOX6sqz0GevO00xPusORb4lxeTIbmxUuKRsxtztz1453Dw6+NaLuDKEOeEunf0yWquEvkZbwUKYs90uBTzjuJaT4kg4+uBXRIDXq0KOwf6ppKPkMUq9mm5XmNaWED1WEpEmYoDgCk5ab95UNx8kjPtCmO5W5M5KD2rrLrZ3NutqwUn3da9LwSqcNPK5reXReS6GPVW/wA12XsT81S61uX2TpO7zs4UzEcKD+IjCfqRW+EufHPZz+zeSOT7fdJ96f5VTekS0zdQ2OPbrehK23Z0cycrCcMhYKjx54wDjnwr7Nd8Jvl8exllHBzrTkuVp/0Z6i08+c3BqSiKyhPX1pCduPH2lH4Vd6RvEvSXo5eSYyZqrHc3Ys5IXgoaC8qWnxwFA4q3u2iH5vpNgX5K0C1ttpcfa3e0+2CGzt6+0OPlVjZrJKhan1R61HQqy3Ts30KKhgrKNriSnOeOM5xjjVxEkXLVSUXew220tImOXX9OVb8BuMBkucuvDFT9Wy27dpe7THoyJTTMRxamHD3XAEnunyNJPoasbbbU699suQypxcK1rcHFMNCyRjyKvyFO2r7a9eNMXW2xSkPyoq2mys4TuI4ZPhQFPMv8iBFslq05aWHZ8yKHGo6nOyZjMpSMqJA5AlKQAONUdlusyPrXUd11REZhOW2zsh0R3e1QtG5a96eAPHljnVtc7HeoU2z3mxJiyJsKD6jJiPrKEvtHae6vjtIUnw41XN6Wv98lalev7cOCm8W5EZoR3S72BSVY3ct3ME4x4UBmNry8JvFojT7TBaRdXUpahtSyuWw2oZDjiNuAAOJ48KkXfW11Lt6c07ao0mBYwv12XKkFAWtCdy220gHJA6nhmoem7JqexRU2612CyW90qHb3b1pTxd495WwjcSfAqxQqx6ntse/WGBbYU63Xd+Q6ia7L7L1cPDvJU3glWMnGD8qAebBcFXex2+5KY7AzIzb/AGW7ds3JBxnhnnSt6KyW2dTQ/wCqi6hltsp6JRlJA+ZJ+NX2kGJlv0pbIt1aSzJiRUMugLCh3BtzkeIAPxqk9E7RXY7jdPu3a7SpqP8AtUrA/u5+NAO9FFFAJGikJkaz1pcF5L3rjMUZ+6htsYA95NOqgTyOKRrY59g+k26wpK8R7+03KhHp2rSdrqPfjCqehxGa41lYBDkMy1IPq8lKHMcCpvcPjUJNvuylpU/eO6kg7Go6U58s1aurKQNqd3uqtlwJc149tNW1H/smRgn3q5/KsUoRjLljzN+rwXQl3aX0F672xm3S1NgA2S6OFLqUnAjSFHmPwrJ4+CsftVBtFrM2RbpEqSfWLMXIrrW0fpSMdmsnp3SFcOe7ypvm2WGbDKtrSOzZcbUOBOQSPaz45wfhSzYXi/c2ZhG03G1svrA5FaTxPyWB8q+HxmmVKdtezkn7rr7p/YnXLO3gitvWl7fBtbzvaylFT+ezSRueKzsQznHAZVjPMZJzWxFreiXFtiMsTtRS0AqkOJwxDbHDftHAJB4JTzURzwCRZXF9ty9BbyiItojqlvDHNxQUEfJIcPxFWWm4cmBY3rm8z2l3nD1l9G7kcdxsHwSnCfmetV8Lqt1UU7nmK3f16L0ws+x2Vko7RJUSGzpmzFMdt6UUq7R9wnLjyye8tXn1wPDA4VaRJTMthL8dwLbWMgitdunM3GKmQye6eCknmk9Qa1tW5qHIdkQ0lBd4uIBO0nxx0NeklZKKU4LMfIpwkmpdSeRkYNQLlNhWaG9cZ8hMaKyMuOKzgdOlT0HcAcYpd9IF2kWPS8idEbZceS4yhKXk7kHe4lJyPco1a64WYkyGRhQtK0JWk5SoZBHUVqmxkTob8V0qDb7am1FKsHChg4PQ8a5/rzV0626kj2Fu6RLBGejhz7TlRlPb1EkFKBjaMcyVHrTfpBq5M6fiovM5ufL7xMpvG11JUSlXD8OKtOE20W2PaLbFt0JJTHjNJabBOTgePnUyiigCiiigCiiotzmt223S5z+S1GZW8vHPCUkn8qAV/SRdXUW1nT9sObre1GKyBzabIw46fJKfzplstuYtFph22KP0MVlLSM8yEjGaU/R3a3p27WN6Ul26XVoKYSOKYsY8UNp/Mnz9+XmgCiiigFzW+mzqG0hEZ/1W5RXA/BlDm06OXwPI++vOitUJv0R2PNZ9TvMI9nPhKPeaV+0PFJ5gimQjIwappum4EnUUG/BBauEQKR2jZx2yFJKdi/EDOR4EUBdV5xXqigIN5kep2ibKHNlhax8Ek1y2xXzsH7Qh5h51NvhriurZRlfHs9pU17aT3OgI8DXWZkdEqI9Gd/VvIU2rHgRg1wbWFtuOnJaY11h3G4QWgBHnJZbkJWMDmFDchWfxiqL9JTqY8tq/WRcpx3iMM/U7MSx3l9dulGRNW6VesNFlATt2NglXE9xKeAGcmurwUqTDYSsd4NpCvfiuEaWsR1csogxJjUcLCH5brDbCUJJyoA5UtRwMYBA8eFd9Ty4VHT6KnS5VfidU5SXxFau3+rz/AF6IrZvGH2gODngfIirBtYWgKTxFe8VHUCyregZSfaFVzTolzr5X1Xbz/JY5OXUkDnVJrOxL1HYXbY2+lhS3WlhxSSoDY4lfL93FXSVbgCORr1WxNNZRAUNQW3V0mXLbt0yzv2ySkBMedGJLHDB4j2wTk8fGt9gst005Z7DZ4LsaTGi5RNdeylRTxOUAZ6nr0pooroKCQdUCFczHatZliRi3ha1hBZyP1hxwVjdy4VMb+1/tvDiIn2T6qDuCldr2+7ljltx8c1Z0UAUUUUBjNa5LLchh1h1IU26goWD1BGDXPU65TbvSTc7XdJK02ohphh5acNMyNu4oKsfeB6np8mLWGpXbKxDj22KJt1uLvYwo+7CScZK1H9kDif8AJoCv9Fzr0e1z7BKUVO2OauIhR5qZ9ptX8J+lOtczj2rXOm5dzvzarRdXpu16XCbStokoTjDauPHA686etO3mNqCyxLrD3BqQjdtV7SDyKT5g5HwoCyooooAooooAooooDXIcLTK3EtrdUkEhCMbleQzwzVTprU1s1JHdctrqu0ZWW347qdrrKgcYUnpyq5IBGDStqXRka6zU3a2SXLVfW04bnxxkqHg4k8Fjh1oBpHOs0ho1RqTTv6PVtjVKjp/4nah2iCPFbXtJ6cuFX9i1fp/UCR9kXaNIWR+r3bVj91WD9KAvawoZFZorjWQaW0FCiPu9K3VDuNzg2tgv3GWxFZHNbzgSPrSk76QhdFLj6KtUm+PBWwv4LMZs9dziufjgc/GowgoLlQG653GHbILs24SW48ZkZW64cAUlRtT6vvTC7pp7T0Rdpz/qyZkktPyk/tJGMJB6bqkQNFS7pOZumuJyLnJaVvYgtJ2RYx8k/fPmqnYJAGBUwJtv9I9m7UxNQB2w3BIyuNcBtHvSv2VD/OKv4upLFMSFRbxAdB5bJCDn61Okw4stIRKjtPpByA6gKA+dVErRel5at0iwW1avExkg/lQFi5d7Y0grcuMRKRzJfT/OlS6ekCLLcXbtGNG+XQgAdh+oZzwCnHOWPIVYt+j3R7awpOnbfkeLWfzpgiQ40JkMQ2G2GhyQ0gJSPgKAXdOaPjQdOvW68JauL85xUi4OOJyl51XPh4DgB7qVxp63aN9ImnFRXJCLdJakR2UPvqcQy6QNqU7jw3AfSuo1WahsUDUVtXAujRcZUQpJSopU2oclJI5EUBPfebYZW68tKG20lS1KOAlI4kmuOaI1bc7LZJdwVZu20z9qPlUtCyHGkLXkOBBGFIGccD4+FS9e6Wvlt0pKU7q25zrUyW+0iONJCy1uSF7nE95QCcnFXGs9SWIaOcsdikR5kq5RRDgQ4qgokLTtScDkAOOT4UA6/bFu/wCca+dZrlP9EU7/AKif4qxQHZaKKKAKKKKAKKKKADVDfdHae1AFfa9pjSFn+s27F/xJwfrV9RQCSPR21GG206iv9vbHANtzC4lPuCwcVn/QGQ6Cmbq/UT6DzSJKW/qlIP1p1ooBRt/o30rCk+tG2CXKOMvzXVvqJHXvEj6U2NNoabS22hKEJGEpSMAD3V6ooAooooAooooAooooAooooDy4hLiFIWkKSoYIIyCKrbdp+0Wt5b1ttkOK6v2lsspST8RVpRQGMVmiig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4" name="Picture 2" descr="Image result for my ide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352800"/>
            <a:ext cx="1905000" cy="222313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686800" cy="2743200"/>
          </a:xfrm>
          <a:solidFill>
            <a:schemeClr val="bg1"/>
          </a:solidFill>
        </p:spPr>
        <p:txBody>
          <a:bodyPr>
            <a:normAutofit fontScale="92500"/>
          </a:bodyPr>
          <a:lstStyle/>
          <a:p>
            <a:pPr algn="ctr">
              <a:spcBef>
                <a:spcPts val="600"/>
              </a:spcBef>
              <a:buNone/>
            </a:pPr>
            <a:r>
              <a:rPr lang="en-US" dirty="0" smtClean="0">
                <a:latin typeface="Andalus" pitchFamily="18" charset="-78"/>
                <a:cs typeface="Andalus" pitchFamily="18" charset="-78"/>
              </a:rPr>
              <a:t>	“ </a:t>
            </a:r>
            <a:r>
              <a:rPr lang="en-US" sz="3600" b="1" dirty="0" smtClean="0">
                <a:solidFill>
                  <a:srgbClr val="002060"/>
                </a:solidFill>
                <a:latin typeface="AR JULIAN" pitchFamily="2" charset="0"/>
                <a:cs typeface="Andalus" pitchFamily="18" charset="-78"/>
              </a:rPr>
              <a:t>There is only one thing more painful than learning from experience </a:t>
            </a:r>
          </a:p>
          <a:p>
            <a:pPr algn="ctr">
              <a:spcBef>
                <a:spcPts val="600"/>
              </a:spcBef>
              <a:buNone/>
            </a:pPr>
            <a:r>
              <a:rPr lang="en-US" sz="3600" b="1" dirty="0" smtClean="0">
                <a:solidFill>
                  <a:srgbClr val="002060"/>
                </a:solidFill>
                <a:latin typeface="AR JULIAN" pitchFamily="2" charset="0"/>
                <a:cs typeface="Andalus" pitchFamily="18" charset="-78"/>
              </a:rPr>
              <a:t>and that is not learning from experience ”</a:t>
            </a:r>
          </a:p>
          <a:p>
            <a:pPr>
              <a:spcBef>
                <a:spcPts val="600"/>
              </a:spcBef>
              <a:buNone/>
            </a:pPr>
            <a:r>
              <a:rPr lang="en-US" b="1" dirty="0" smtClean="0">
                <a:solidFill>
                  <a:srgbClr val="FFFF00"/>
                </a:solidFill>
                <a:latin typeface="Bell MT" pitchFamily="18" charset="0"/>
                <a:cs typeface="Andalus" pitchFamily="18" charset="-78"/>
              </a:rPr>
              <a:t>					</a:t>
            </a:r>
            <a:r>
              <a:rPr lang="en-US" b="1" dirty="0" smtClean="0">
                <a:solidFill>
                  <a:srgbClr val="FF0000"/>
                </a:solidFill>
                <a:latin typeface="Bell MT" pitchFamily="18" charset="0"/>
                <a:cs typeface="Andalus" pitchFamily="18" charset="-78"/>
              </a:rPr>
              <a:t>- </a:t>
            </a:r>
            <a:r>
              <a:rPr lang="en-US" sz="2800" b="1" dirty="0" smtClean="0">
                <a:solidFill>
                  <a:srgbClr val="FF0000"/>
                </a:solidFill>
                <a:latin typeface="Bell MT" pitchFamily="18" charset="0"/>
                <a:cs typeface="Andalus" pitchFamily="18" charset="-78"/>
              </a:rPr>
              <a:t>Archibald McLeish</a:t>
            </a:r>
          </a:p>
          <a:p>
            <a:pPr>
              <a:spcBef>
                <a:spcPts val="600"/>
              </a:spcBef>
              <a:buNone/>
            </a:pPr>
            <a:r>
              <a:rPr lang="en-US" sz="2800" b="1" dirty="0" smtClean="0">
                <a:solidFill>
                  <a:srgbClr val="FF0000"/>
                </a:solidFill>
                <a:latin typeface="Bell MT" pitchFamily="18" charset="0"/>
                <a:cs typeface="Andalus" pitchFamily="18" charset="-78"/>
              </a:rPr>
              <a:t>					American Poet and Writer</a:t>
            </a:r>
            <a:endParaRPr lang="en-US" sz="2800" b="1" dirty="0">
              <a:solidFill>
                <a:srgbClr val="FF0000"/>
              </a:solidFill>
              <a:latin typeface="Bell MT" pitchFamily="18" charset="0"/>
              <a:cs typeface="Andalus" pitchFamily="18" charset="-78"/>
            </a:endParaRPr>
          </a:p>
        </p:txBody>
      </p:sp>
      <p:sp>
        <p:nvSpPr>
          <p:cNvPr id="4" name="Footer Placeholder 3"/>
          <p:cNvSpPr>
            <a:spLocks noGrp="1"/>
          </p:cNvSpPr>
          <p:nvPr>
            <p:ph type="ftr" sz="quarter" idx="11"/>
          </p:nvPr>
        </p:nvSpPr>
        <p:spPr>
          <a:xfrm>
            <a:off x="0" y="6356350"/>
            <a:ext cx="9144000" cy="365125"/>
          </a:xfrm>
        </p:spPr>
        <p:txBody>
          <a:bodyPr/>
          <a:lstStyle/>
          <a:p>
            <a:r>
              <a:rPr lang="en-US" sz="900" dirty="0" smtClean="0">
                <a:solidFill>
                  <a:srgbClr val="002060"/>
                </a:solidFill>
                <a:latin typeface="Book Antiqua" pitchFamily="18" charset="0"/>
              </a:rPr>
              <a:t>13th meeting of the ICAC Inter-Regional Cooperative Research Network on Cotton for the Mediterranean and Middle East Regions at Luxor, Egypt during 2-6, February 2018</a:t>
            </a:r>
            <a:endParaRPr lang="en-US" sz="900" dirty="0">
              <a:solidFill>
                <a:srgbClr val="002060"/>
              </a:solidFill>
              <a:latin typeface="Book Antiqua" pitchFamily="18" charset="0"/>
            </a:endParaRPr>
          </a:p>
        </p:txBody>
      </p:sp>
      <p:pic>
        <p:nvPicPr>
          <p:cNvPr id="5" name="Picture 4" descr="animated-ICAR-logo"/>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485900" cy="933450"/>
          </a:xfrm>
          <a:prstGeom prst="rect">
            <a:avLst/>
          </a:prstGeom>
          <a:noFill/>
          <a:ln w="9525">
            <a:noFill/>
            <a:miter lim="800000"/>
            <a:headEnd/>
            <a:tailEnd/>
          </a:ln>
        </p:spPr>
      </p:pic>
      <p:pic>
        <p:nvPicPr>
          <p:cNvPr id="6" name="Picture 5" descr="CICR Logo - All in One (Traditio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7867650" y="0"/>
            <a:ext cx="1276350" cy="9334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a:solidFill>
            <a:srgbClr val="FFFF00"/>
          </a:solidFill>
        </p:spPr>
        <p:txBody>
          <a:bodyPr>
            <a:normAutofit fontScale="90000"/>
          </a:bodyPr>
          <a:lstStyle/>
          <a:p>
            <a:r>
              <a:rPr lang="en-US" sz="3100" b="1" dirty="0" smtClean="0">
                <a:solidFill>
                  <a:srgbClr val="006600"/>
                </a:solidFill>
                <a:latin typeface="Andalus" pitchFamily="18" charset="-78"/>
                <a:cs typeface="Andalus" pitchFamily="18" charset="-78"/>
              </a:rPr>
              <a:t>Acknowledgement</a:t>
            </a:r>
            <a:r>
              <a:rPr lang="en-US" b="1" dirty="0" smtClean="0">
                <a:solidFill>
                  <a:srgbClr val="006600"/>
                </a:solidFill>
              </a:rPr>
              <a:t> </a:t>
            </a:r>
            <a:endParaRPr lang="en-US" b="1" dirty="0">
              <a:solidFill>
                <a:srgbClr val="006600"/>
              </a:solidFill>
            </a:endParaRPr>
          </a:p>
        </p:txBody>
      </p:sp>
      <p:sp>
        <p:nvSpPr>
          <p:cNvPr id="3" name="Content Placeholder 2"/>
          <p:cNvSpPr>
            <a:spLocks noGrp="1"/>
          </p:cNvSpPr>
          <p:nvPr>
            <p:ph idx="1"/>
          </p:nvPr>
        </p:nvSpPr>
        <p:spPr>
          <a:xfrm>
            <a:off x="3048000" y="1905000"/>
            <a:ext cx="5943600" cy="4114800"/>
          </a:xfrm>
        </p:spPr>
        <p:txBody>
          <a:bodyPr>
            <a:normAutofit/>
          </a:bodyPr>
          <a:lstStyle/>
          <a:p>
            <a:pPr>
              <a:buNone/>
            </a:pPr>
            <a:r>
              <a:rPr lang="en-US" sz="2400" b="1" dirty="0" smtClean="0">
                <a:solidFill>
                  <a:srgbClr val="002060"/>
                </a:solidFill>
                <a:latin typeface="Bell MT" pitchFamily="18" charset="0"/>
                <a:cs typeface="Andalus" pitchFamily="18" charset="-78"/>
              </a:rPr>
              <a:t>Sincere thanks to</a:t>
            </a:r>
          </a:p>
          <a:p>
            <a:pPr marL="514350" indent="-514350">
              <a:buFont typeface="+mj-lt"/>
              <a:buAutoNum type="arabicPeriod"/>
            </a:pPr>
            <a:r>
              <a:rPr lang="en-US" sz="2000" b="1" dirty="0" smtClean="0">
                <a:solidFill>
                  <a:srgbClr val="C00000"/>
                </a:solidFill>
                <a:latin typeface="Bell MT" pitchFamily="18" charset="0"/>
                <a:cs typeface="Andalus" pitchFamily="18" charset="-78"/>
              </a:rPr>
              <a:t>Dr. Kai Hughes, Executive Director and </a:t>
            </a:r>
          </a:p>
          <a:p>
            <a:pPr marL="514350" indent="-514350">
              <a:buNone/>
            </a:pPr>
            <a:r>
              <a:rPr lang="en-US" sz="2000" b="1" dirty="0" smtClean="0">
                <a:solidFill>
                  <a:srgbClr val="C00000"/>
                </a:solidFill>
                <a:latin typeface="Bell MT" pitchFamily="18" charset="0"/>
                <a:cs typeface="Andalus" pitchFamily="18" charset="-78"/>
              </a:rPr>
              <a:t>	Dr. K. R. Kranthi, Head Technical Section, ICAC</a:t>
            </a:r>
          </a:p>
          <a:p>
            <a:pPr marL="514350" indent="-514350">
              <a:buAutoNum type="arabicPeriod" startAt="2"/>
            </a:pPr>
            <a:r>
              <a:rPr lang="en-US" sz="2000" b="1" dirty="0" smtClean="0">
                <a:solidFill>
                  <a:srgbClr val="C00000"/>
                </a:solidFill>
                <a:latin typeface="Bell MT" pitchFamily="18" charset="0"/>
                <a:cs typeface="Andalus" pitchFamily="18" charset="-78"/>
              </a:rPr>
              <a:t>The Organizing committee of 13</a:t>
            </a:r>
            <a:r>
              <a:rPr lang="en-US" sz="2000" b="1" baseline="30000" dirty="0" smtClean="0">
                <a:solidFill>
                  <a:srgbClr val="C00000"/>
                </a:solidFill>
                <a:latin typeface="Bell MT" pitchFamily="18" charset="0"/>
                <a:cs typeface="Andalus" pitchFamily="18" charset="-78"/>
              </a:rPr>
              <a:t>th</a:t>
            </a:r>
            <a:r>
              <a:rPr lang="en-US" sz="2000" b="1" dirty="0" smtClean="0">
                <a:solidFill>
                  <a:srgbClr val="C00000"/>
                </a:solidFill>
                <a:latin typeface="Bell MT" pitchFamily="18" charset="0"/>
                <a:cs typeface="Andalus" pitchFamily="18" charset="-78"/>
              </a:rPr>
              <a:t> Meeting Prof. </a:t>
            </a:r>
            <a:r>
              <a:rPr lang="en-US" sz="2000" b="1" dirty="0" err="1" smtClean="0">
                <a:solidFill>
                  <a:srgbClr val="C00000"/>
                </a:solidFill>
                <a:latin typeface="Bell MT" pitchFamily="18" charset="0"/>
                <a:cs typeface="Andalus" pitchFamily="18" charset="-78"/>
              </a:rPr>
              <a:t>Negm</a:t>
            </a:r>
            <a:r>
              <a:rPr lang="en-US" sz="2000" b="1" dirty="0" smtClean="0">
                <a:solidFill>
                  <a:srgbClr val="C00000"/>
                </a:solidFill>
                <a:latin typeface="Bell MT" pitchFamily="18" charset="0"/>
                <a:cs typeface="Andalus" pitchFamily="18" charset="-78"/>
              </a:rPr>
              <a:t> and Dr. Susan, Egypt</a:t>
            </a:r>
          </a:p>
          <a:p>
            <a:pPr marL="514350" indent="-514350">
              <a:buAutoNum type="arabicPeriod" startAt="2"/>
            </a:pPr>
            <a:r>
              <a:rPr lang="en-US" sz="2000" b="1" dirty="0" smtClean="0">
                <a:solidFill>
                  <a:srgbClr val="C00000"/>
                </a:solidFill>
                <a:latin typeface="Bell MT" pitchFamily="18" charset="0"/>
                <a:cs typeface="Andalus" pitchFamily="18" charset="-78"/>
              </a:rPr>
              <a:t>The ICAR and the Director, ICAR-CICR, Nagpur</a:t>
            </a:r>
          </a:p>
          <a:p>
            <a:pPr marL="514350" indent="-514350">
              <a:buAutoNum type="arabicPeriod" startAt="2"/>
            </a:pPr>
            <a:r>
              <a:rPr lang="en-US" sz="2000" b="1" dirty="0" smtClean="0">
                <a:solidFill>
                  <a:srgbClr val="C00000"/>
                </a:solidFill>
                <a:latin typeface="Bell MT" pitchFamily="18" charset="0"/>
                <a:cs typeface="Andalus" pitchFamily="18" charset="-78"/>
              </a:rPr>
              <a:t>The Project Coordinator and Head, ICAR-CICR, Coimbatore</a:t>
            </a:r>
          </a:p>
          <a:p>
            <a:pPr marL="514350" indent="-514350">
              <a:buFont typeface="+mj-lt"/>
              <a:buAutoNum type="arabicPeriod"/>
            </a:pPr>
            <a:endParaRPr lang="en-US" sz="2400" b="1" dirty="0" smtClean="0">
              <a:solidFill>
                <a:srgbClr val="002060"/>
              </a:solidFill>
              <a:latin typeface="Andalus" pitchFamily="18" charset="-78"/>
              <a:cs typeface="Andalus" pitchFamily="18" charset="-78"/>
            </a:endParaRPr>
          </a:p>
          <a:p>
            <a:pPr>
              <a:buNone/>
            </a:pPr>
            <a:endParaRPr lang="en-US" sz="2400" b="1" dirty="0">
              <a:solidFill>
                <a:srgbClr val="002060"/>
              </a:solidFill>
              <a:latin typeface="Andalus" pitchFamily="18" charset="-78"/>
              <a:cs typeface="Andalus" pitchFamily="18" charset="-78"/>
            </a:endParaRPr>
          </a:p>
        </p:txBody>
      </p:sp>
      <p:pic>
        <p:nvPicPr>
          <p:cNvPr id="2050" name="Picture 2" descr="Image result for big thank you gif"/>
          <p:cNvPicPr>
            <a:picLocks noChangeAspect="1" noChangeArrowheads="1" noCrop="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438400"/>
            <a:ext cx="2667000" cy="28575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Image result for thank you"/>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0600" y="304800"/>
            <a:ext cx="7620000" cy="2209800"/>
          </a:xfrm>
          <a:prstGeom prst="rect">
            <a:avLst/>
          </a:prstGeom>
          <a:noFill/>
        </p:spPr>
      </p:pic>
      <p:pic>
        <p:nvPicPr>
          <p:cNvPr id="1026" name="Picture 2" descr="Image result for its time to talk"/>
          <p:cNvPicPr>
            <a:picLocks noChangeAspect="1" noChangeArrowheads="1"/>
          </p:cNvPicPr>
          <p:nvPr/>
        </p:nvPicPr>
        <p:blipFill>
          <a:blip r:embed="rId3"/>
          <a:srcRect/>
          <a:stretch>
            <a:fillRect/>
          </a:stretch>
        </p:blipFill>
        <p:spPr bwMode="auto">
          <a:xfrm>
            <a:off x="1905000" y="3200400"/>
            <a:ext cx="5486400" cy="3276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486400"/>
            <a:ext cx="8229600" cy="762000"/>
          </a:xfrm>
          <a:solidFill>
            <a:srgbClr val="FFFF00"/>
          </a:solidFill>
        </p:spPr>
        <p:txBody>
          <a:bodyPr>
            <a:normAutofit fontScale="90000"/>
          </a:bodyPr>
          <a:lstStyle/>
          <a:p>
            <a:r>
              <a:rPr lang="en-US" sz="3600" b="1" dirty="0" smtClean="0">
                <a:latin typeface="Bell MT" pitchFamily="18" charset="0"/>
              </a:rPr>
              <a:t>The ultimate objective of this paper………..</a:t>
            </a:r>
            <a:endParaRPr lang="en-US" sz="3600" b="1" dirty="0">
              <a:latin typeface="Bell MT" pitchFamily="18" charset="0"/>
            </a:endParaRPr>
          </a:p>
        </p:txBody>
      </p:sp>
      <p:sp>
        <p:nvSpPr>
          <p:cNvPr id="3" name="Content Placeholder 2"/>
          <p:cNvSpPr>
            <a:spLocks noGrp="1"/>
          </p:cNvSpPr>
          <p:nvPr>
            <p:ph idx="1"/>
          </p:nvPr>
        </p:nvSpPr>
        <p:spPr>
          <a:xfrm>
            <a:off x="-1600200" y="2057400"/>
            <a:ext cx="5029200" cy="3382963"/>
          </a:xfrm>
          <a:noFill/>
        </p:spPr>
        <p:txBody>
          <a:bodyPr>
            <a:normAutofit/>
          </a:bodyPr>
          <a:lstStyle/>
          <a:p>
            <a:pPr algn="ctr">
              <a:buNone/>
            </a:pPr>
            <a:r>
              <a:rPr lang="en-US" sz="2800" b="1" dirty="0" smtClean="0">
                <a:solidFill>
                  <a:srgbClr val="C00000"/>
                </a:solidFill>
                <a:latin typeface="Bell MT" pitchFamily="18" charset="0"/>
              </a:rPr>
              <a:t>	</a:t>
            </a:r>
          </a:p>
        </p:txBody>
      </p:sp>
      <p:sp>
        <p:nvSpPr>
          <p:cNvPr id="4" name="Cloud Callout 3"/>
          <p:cNvSpPr/>
          <p:nvPr/>
        </p:nvSpPr>
        <p:spPr>
          <a:xfrm>
            <a:off x="1600200" y="609600"/>
            <a:ext cx="6400800" cy="4114800"/>
          </a:xfrm>
          <a:prstGeom prst="cloudCallou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00"/>
                </a:solidFill>
                <a:latin typeface="Bell MT" pitchFamily="18" charset="0"/>
              </a:rPr>
              <a:t>To gain a view on what works where and why in transferring cotton technologies in order to identify the new measures that strengthen and improve cotton extension service in India </a:t>
            </a:r>
            <a:endParaRPr lang="en-US" sz="2400" dirty="0">
              <a:solidFill>
                <a:srgbClr val="FFFF00"/>
              </a:solidFill>
            </a:endParaRPr>
          </a:p>
        </p:txBody>
      </p:sp>
      <p:sp>
        <p:nvSpPr>
          <p:cNvPr id="5" name="Footer Placeholder 4"/>
          <p:cNvSpPr>
            <a:spLocks noGrp="1"/>
          </p:cNvSpPr>
          <p:nvPr>
            <p:ph type="ftr" sz="quarter" idx="11"/>
          </p:nvPr>
        </p:nvSpPr>
        <p:spPr>
          <a:xfrm>
            <a:off x="0" y="6356350"/>
            <a:ext cx="9144000" cy="365125"/>
          </a:xfrm>
        </p:spPr>
        <p:txBody>
          <a:bodyPr/>
          <a:lstStyle/>
          <a:p>
            <a:r>
              <a:rPr lang="en-US" sz="900" dirty="0" smtClean="0">
                <a:solidFill>
                  <a:srgbClr val="002060"/>
                </a:solidFill>
                <a:latin typeface="Book Antiqua" pitchFamily="18" charset="0"/>
                <a:cs typeface="Andalus" pitchFamily="18" charset="-78"/>
              </a:rPr>
              <a:t>13th meeting of the ICAC Inter-Regional Cooperative Research Network on Cotton for the Mediterranean and Middle East Regions at Luxor, Egypt during 2-6, February </a:t>
            </a:r>
            <a:r>
              <a:rPr lang="en-US" sz="900" dirty="0" smtClean="0">
                <a:solidFill>
                  <a:srgbClr val="002060"/>
                </a:solidFill>
                <a:latin typeface="Book Antiqua" pitchFamily="18" charset="0"/>
              </a:rPr>
              <a:t>2018</a:t>
            </a:r>
            <a:endParaRPr lang="en-US" sz="900" dirty="0">
              <a:solidFill>
                <a:srgbClr val="002060"/>
              </a:solidFill>
              <a:latin typeface="Book Antiqua" pitchFamily="18" charset="0"/>
            </a:endParaRPr>
          </a:p>
        </p:txBody>
      </p:sp>
      <p:pic>
        <p:nvPicPr>
          <p:cNvPr id="6" name="Picture 5" descr="animated-ICAR-logo"/>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485900" cy="933450"/>
          </a:xfrm>
          <a:prstGeom prst="rect">
            <a:avLst/>
          </a:prstGeom>
          <a:noFill/>
          <a:ln w="9525">
            <a:noFill/>
            <a:miter lim="800000"/>
            <a:headEnd/>
            <a:tailEnd/>
          </a:ln>
        </p:spPr>
      </p:pic>
      <p:pic>
        <p:nvPicPr>
          <p:cNvPr id="7" name="Picture 6" descr="CICR Logo - All in One (Traditio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7867650" y="0"/>
            <a:ext cx="1276350" cy="9334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457200"/>
          </a:xfrm>
          <a:solidFill>
            <a:schemeClr val="bg1"/>
          </a:solidFill>
          <a:ln>
            <a:solidFill>
              <a:schemeClr val="bg1"/>
            </a:solidFill>
          </a:ln>
        </p:spPr>
        <p:txBody>
          <a:bodyPr>
            <a:normAutofit fontScale="90000"/>
          </a:bodyPr>
          <a:lstStyle/>
          <a:p>
            <a:r>
              <a:rPr lang="en-US" sz="3200" b="1" dirty="0" smtClean="0">
                <a:solidFill>
                  <a:srgbClr val="FF0000"/>
                </a:solidFill>
                <a:latin typeface="Bell MT" pitchFamily="18" charset="0"/>
              </a:rPr>
              <a:t>Agricultural Development in India</a:t>
            </a:r>
            <a:endParaRPr lang="en-US" sz="3200" b="1" dirty="0">
              <a:solidFill>
                <a:srgbClr val="FF0000"/>
              </a:solidFill>
              <a:latin typeface="Bell MT" pitchFamily="18" charset="0"/>
            </a:endParaRPr>
          </a:p>
        </p:txBody>
      </p:sp>
      <p:sp>
        <p:nvSpPr>
          <p:cNvPr id="3" name="Content Placeholder 2"/>
          <p:cNvSpPr>
            <a:spLocks noGrp="1"/>
          </p:cNvSpPr>
          <p:nvPr>
            <p:ph idx="1"/>
          </p:nvPr>
        </p:nvSpPr>
        <p:spPr>
          <a:xfrm>
            <a:off x="228600" y="609600"/>
            <a:ext cx="4267200" cy="5943600"/>
          </a:xfrm>
          <a:solidFill>
            <a:schemeClr val="bg2">
              <a:lumMod val="90000"/>
            </a:schemeClr>
          </a:solidFill>
          <a:ln>
            <a:solidFill>
              <a:schemeClr val="bg1"/>
            </a:solidFill>
          </a:ln>
        </p:spPr>
        <p:txBody>
          <a:bodyPr>
            <a:noAutofit/>
          </a:bodyPr>
          <a:lstStyle/>
          <a:p>
            <a:pPr>
              <a:buNone/>
            </a:pPr>
            <a:endParaRPr lang="en-US" sz="1600" b="1" dirty="0" smtClean="0">
              <a:solidFill>
                <a:srgbClr val="003300"/>
              </a:solidFill>
              <a:latin typeface="Bell MT" pitchFamily="18" charset="0"/>
            </a:endParaRPr>
          </a:p>
          <a:p>
            <a:pPr>
              <a:buNone/>
            </a:pPr>
            <a:endParaRPr lang="en-US" sz="1600" b="1" dirty="0" smtClean="0">
              <a:solidFill>
                <a:srgbClr val="003300"/>
              </a:solidFill>
              <a:latin typeface="Bell MT" pitchFamily="18" charset="0"/>
            </a:endParaRPr>
          </a:p>
          <a:p>
            <a:pPr>
              <a:buNone/>
            </a:pPr>
            <a:r>
              <a:rPr lang="en-US" sz="1600" b="1" dirty="0" smtClean="0">
                <a:solidFill>
                  <a:srgbClr val="003300"/>
                </a:solidFill>
                <a:latin typeface="Bell MT" pitchFamily="18" charset="0"/>
              </a:rPr>
              <a:t>Geographical area </a:t>
            </a:r>
            <a:r>
              <a:rPr lang="en-US" sz="1600" b="1" u="sng" dirty="0" smtClean="0">
                <a:solidFill>
                  <a:srgbClr val="003300"/>
                </a:solidFill>
                <a:latin typeface="Bell MT" pitchFamily="18" charset="0"/>
              </a:rPr>
              <a:t>– 328.73  m ha</a:t>
            </a:r>
          </a:p>
          <a:p>
            <a:pPr>
              <a:buNone/>
            </a:pPr>
            <a:r>
              <a:rPr lang="en-US" sz="1600" b="1" dirty="0" smtClean="0">
                <a:solidFill>
                  <a:srgbClr val="003300"/>
                </a:solidFill>
                <a:latin typeface="Bell MT" pitchFamily="18" charset="0"/>
              </a:rPr>
              <a:t>Population – </a:t>
            </a:r>
            <a:r>
              <a:rPr lang="en-US" sz="1600" b="1" u="sng" dirty="0" smtClean="0">
                <a:solidFill>
                  <a:srgbClr val="003300"/>
                </a:solidFill>
                <a:latin typeface="Bell MT" pitchFamily="18" charset="0"/>
              </a:rPr>
              <a:t>1210 million</a:t>
            </a:r>
          </a:p>
          <a:p>
            <a:pPr>
              <a:buNone/>
            </a:pPr>
            <a:r>
              <a:rPr lang="en-US" sz="1600" b="1" dirty="0" smtClean="0">
                <a:solidFill>
                  <a:srgbClr val="003300"/>
                </a:solidFill>
                <a:latin typeface="Bell MT" pitchFamily="18" charset="0"/>
              </a:rPr>
              <a:t>Total Cultivators + agricultural laborers – </a:t>
            </a:r>
            <a:r>
              <a:rPr lang="en-US" sz="1600" b="1" u="sng" dirty="0" smtClean="0">
                <a:solidFill>
                  <a:srgbClr val="003300"/>
                </a:solidFill>
                <a:latin typeface="Bell MT" pitchFamily="18" charset="0"/>
              </a:rPr>
              <a:t>263.1 million</a:t>
            </a:r>
          </a:p>
          <a:p>
            <a:pPr>
              <a:buNone/>
            </a:pPr>
            <a:r>
              <a:rPr lang="en-US" sz="1600" b="1" dirty="0" smtClean="0">
                <a:solidFill>
                  <a:srgbClr val="003300"/>
                </a:solidFill>
                <a:latin typeface="Bell MT" pitchFamily="18" charset="0"/>
              </a:rPr>
              <a:t>Gross Cropped Area -  </a:t>
            </a:r>
            <a:r>
              <a:rPr lang="en-US" sz="1600" b="1" u="sng" dirty="0" smtClean="0">
                <a:solidFill>
                  <a:srgbClr val="003300"/>
                </a:solidFill>
                <a:latin typeface="Bell MT" pitchFamily="18" charset="0"/>
              </a:rPr>
              <a:t>200.86 m ha </a:t>
            </a:r>
          </a:p>
          <a:p>
            <a:pPr>
              <a:buNone/>
            </a:pPr>
            <a:r>
              <a:rPr lang="en-US" sz="1600" b="1" dirty="0" smtClean="0">
                <a:solidFill>
                  <a:srgbClr val="003300"/>
                </a:solidFill>
                <a:latin typeface="Bell MT" pitchFamily="18" charset="0"/>
              </a:rPr>
              <a:t>Average size of land holding – </a:t>
            </a:r>
            <a:r>
              <a:rPr lang="en-US" sz="1600" b="1" u="sng" dirty="0" smtClean="0">
                <a:solidFill>
                  <a:srgbClr val="003300"/>
                </a:solidFill>
                <a:latin typeface="Bell MT" pitchFamily="18" charset="0"/>
              </a:rPr>
              <a:t>1.15 ha</a:t>
            </a:r>
          </a:p>
          <a:p>
            <a:pPr>
              <a:buNone/>
            </a:pPr>
            <a:r>
              <a:rPr lang="en-US" sz="1600" b="1" dirty="0" smtClean="0">
                <a:solidFill>
                  <a:srgbClr val="003300"/>
                </a:solidFill>
                <a:latin typeface="Bell MT" pitchFamily="18" charset="0"/>
              </a:rPr>
              <a:t>India is among top 3 global producers in - </a:t>
            </a:r>
            <a:r>
              <a:rPr lang="en-US" sz="1600" b="1" u="sng" dirty="0" smtClean="0">
                <a:solidFill>
                  <a:srgbClr val="003300"/>
                </a:solidFill>
                <a:latin typeface="Bell MT" pitchFamily="18" charset="0"/>
              </a:rPr>
              <a:t>Wheat, Rice, Pulses, Cotton, Peanuts, Fruits &amp; Vegetables</a:t>
            </a:r>
          </a:p>
          <a:p>
            <a:pPr>
              <a:buNone/>
            </a:pPr>
            <a:r>
              <a:rPr lang="en-US" sz="1600" b="1" dirty="0" smtClean="0">
                <a:solidFill>
                  <a:srgbClr val="003300"/>
                </a:solidFill>
                <a:latin typeface="Bell MT" pitchFamily="18" charset="0"/>
              </a:rPr>
              <a:t>World’s </a:t>
            </a:r>
            <a:r>
              <a:rPr lang="en-US" sz="1600" b="1" u="sng" dirty="0" smtClean="0">
                <a:solidFill>
                  <a:srgbClr val="003300"/>
                </a:solidFill>
                <a:latin typeface="Bell MT" pitchFamily="18" charset="0"/>
              </a:rPr>
              <a:t>largest herds of buffalo and cattle Livestock population </a:t>
            </a:r>
            <a:r>
              <a:rPr lang="en-US" sz="1600" b="1" dirty="0" smtClean="0">
                <a:solidFill>
                  <a:srgbClr val="003300"/>
                </a:solidFill>
                <a:latin typeface="Bell MT" pitchFamily="18" charset="0"/>
              </a:rPr>
              <a:t>is in India</a:t>
            </a:r>
          </a:p>
          <a:p>
            <a:pPr>
              <a:buNone/>
            </a:pPr>
            <a:r>
              <a:rPr lang="en-US" sz="1600" b="1" dirty="0" smtClean="0">
                <a:solidFill>
                  <a:srgbClr val="003300"/>
                </a:solidFill>
                <a:latin typeface="Bell MT" pitchFamily="18" charset="0"/>
              </a:rPr>
              <a:t>World’s </a:t>
            </a:r>
            <a:r>
              <a:rPr lang="en-US" sz="1600" b="1" u="sng" dirty="0" smtClean="0">
                <a:solidFill>
                  <a:srgbClr val="003300"/>
                </a:solidFill>
                <a:latin typeface="Bell MT" pitchFamily="18" charset="0"/>
              </a:rPr>
              <a:t>largest producer of milk</a:t>
            </a:r>
          </a:p>
          <a:p>
            <a:pPr>
              <a:buNone/>
            </a:pPr>
            <a:r>
              <a:rPr lang="en-US" sz="1600" b="1" dirty="0" smtClean="0">
                <a:solidFill>
                  <a:srgbClr val="003300"/>
                </a:solidFill>
                <a:latin typeface="Bell MT" pitchFamily="18" charset="0"/>
              </a:rPr>
              <a:t>One of the </a:t>
            </a:r>
            <a:r>
              <a:rPr lang="en-US" sz="1600" b="1" u="sng" dirty="0" smtClean="0">
                <a:solidFill>
                  <a:srgbClr val="003300"/>
                </a:solidFill>
                <a:latin typeface="Bell MT" pitchFamily="18" charset="0"/>
              </a:rPr>
              <a:t>largest &amp; fastest growing poultry sectors </a:t>
            </a:r>
            <a:r>
              <a:rPr lang="en-US" sz="1600" b="1" dirty="0" smtClean="0">
                <a:solidFill>
                  <a:srgbClr val="003300"/>
                </a:solidFill>
                <a:latin typeface="Bell MT" pitchFamily="18" charset="0"/>
              </a:rPr>
              <a:t>in the world</a:t>
            </a:r>
          </a:p>
          <a:p>
            <a:pPr>
              <a:buNone/>
            </a:pPr>
            <a:r>
              <a:rPr lang="en-US" sz="1600" b="1" dirty="0" smtClean="0">
                <a:solidFill>
                  <a:srgbClr val="003300"/>
                </a:solidFill>
                <a:latin typeface="Bell MT" pitchFamily="18" charset="0"/>
              </a:rPr>
              <a:t>Agriculture development is a </a:t>
            </a:r>
            <a:r>
              <a:rPr lang="en-US" sz="1600" b="1" u="sng" dirty="0" smtClean="0">
                <a:solidFill>
                  <a:srgbClr val="003300"/>
                </a:solidFill>
                <a:latin typeface="Bell MT" pitchFamily="18" charset="0"/>
              </a:rPr>
              <a:t>state subject </a:t>
            </a:r>
          </a:p>
          <a:p>
            <a:pPr>
              <a:buNone/>
            </a:pPr>
            <a:r>
              <a:rPr lang="en-US" sz="1600" b="1" u="sng" dirty="0" smtClean="0">
                <a:solidFill>
                  <a:srgbClr val="003300"/>
                </a:solidFill>
                <a:latin typeface="Bell MT" pitchFamily="18" charset="0"/>
              </a:rPr>
              <a:t>Union Government </a:t>
            </a:r>
            <a:r>
              <a:rPr lang="en-US" sz="1600" b="1" dirty="0" smtClean="0">
                <a:solidFill>
                  <a:srgbClr val="003300"/>
                </a:solidFill>
                <a:latin typeface="Bell MT" pitchFamily="18" charset="0"/>
              </a:rPr>
              <a:t>play a major role in formulation of – Policies, Programmes and Budgetary Support</a:t>
            </a:r>
            <a:endParaRPr lang="en-US" sz="1600" b="1" dirty="0">
              <a:solidFill>
                <a:srgbClr val="003300"/>
              </a:solidFill>
              <a:latin typeface="Bell MT" pitchFamily="18" charset="0"/>
            </a:endParaRPr>
          </a:p>
        </p:txBody>
      </p:sp>
      <p:sp>
        <p:nvSpPr>
          <p:cNvPr id="4" name="Rectangle 3"/>
          <p:cNvSpPr/>
          <p:nvPr/>
        </p:nvSpPr>
        <p:spPr>
          <a:xfrm>
            <a:off x="4800600" y="685800"/>
            <a:ext cx="4191000" cy="5940088"/>
          </a:xfrm>
          <a:prstGeom prst="rect">
            <a:avLst/>
          </a:prstGeom>
          <a:solidFill>
            <a:schemeClr val="accent5">
              <a:lumMod val="20000"/>
              <a:lumOff val="80000"/>
            </a:schemeClr>
          </a:solidFill>
          <a:ln>
            <a:solidFill>
              <a:schemeClr val="bg1"/>
            </a:solidFill>
          </a:ln>
        </p:spPr>
        <p:txBody>
          <a:bodyPr wrap="square">
            <a:spAutoFit/>
          </a:bodyPr>
          <a:lstStyle/>
          <a:p>
            <a:r>
              <a:rPr lang="en-US" sz="2000" b="1" dirty="0" smtClean="0">
                <a:solidFill>
                  <a:srgbClr val="002060"/>
                </a:solidFill>
                <a:latin typeface="Bell MT" pitchFamily="18" charset="0"/>
              </a:rPr>
              <a:t>From </a:t>
            </a:r>
          </a:p>
          <a:p>
            <a:r>
              <a:rPr lang="en-US" sz="2000" b="1" dirty="0" smtClean="0">
                <a:solidFill>
                  <a:srgbClr val="002060"/>
                </a:solidFill>
                <a:latin typeface="Bell MT" pitchFamily="18" charset="0"/>
              </a:rPr>
              <a:t>food shortages and import</a:t>
            </a:r>
          </a:p>
          <a:p>
            <a:r>
              <a:rPr lang="en-US" sz="2000" b="1" dirty="0" smtClean="0">
                <a:solidFill>
                  <a:srgbClr val="002060"/>
                </a:solidFill>
                <a:latin typeface="Bell MT" pitchFamily="18" charset="0"/>
              </a:rPr>
              <a:t>To </a:t>
            </a:r>
          </a:p>
          <a:p>
            <a:r>
              <a:rPr lang="en-US" sz="2000" b="1" u="sng" dirty="0" smtClean="0">
                <a:solidFill>
                  <a:srgbClr val="002060"/>
                </a:solidFill>
                <a:latin typeface="Bell MT" pitchFamily="18" charset="0"/>
              </a:rPr>
              <a:t>self-sufficiency and exports</a:t>
            </a:r>
          </a:p>
          <a:p>
            <a:endParaRPr lang="en-US" sz="2000" b="1" dirty="0" smtClean="0">
              <a:solidFill>
                <a:srgbClr val="002060"/>
              </a:solidFill>
              <a:latin typeface="Bell MT" pitchFamily="18" charset="0"/>
            </a:endParaRPr>
          </a:p>
          <a:p>
            <a:endParaRPr lang="en-US" sz="2000" b="1" dirty="0" smtClean="0">
              <a:solidFill>
                <a:srgbClr val="002060"/>
              </a:solidFill>
              <a:latin typeface="Bell MT" pitchFamily="18" charset="0"/>
            </a:endParaRPr>
          </a:p>
          <a:p>
            <a:r>
              <a:rPr lang="en-US" sz="2000" b="1" dirty="0" smtClean="0">
                <a:solidFill>
                  <a:srgbClr val="002060"/>
                </a:solidFill>
                <a:latin typeface="Bell MT" pitchFamily="18" charset="0"/>
              </a:rPr>
              <a:t>From </a:t>
            </a:r>
          </a:p>
          <a:p>
            <a:r>
              <a:rPr lang="en-US" sz="2000" b="1" dirty="0" smtClean="0">
                <a:solidFill>
                  <a:srgbClr val="002060"/>
                </a:solidFill>
                <a:latin typeface="Bell MT" pitchFamily="18" charset="0"/>
              </a:rPr>
              <a:t>subsistence farming </a:t>
            </a:r>
          </a:p>
          <a:p>
            <a:r>
              <a:rPr lang="en-US" sz="2000" b="1" dirty="0" smtClean="0">
                <a:solidFill>
                  <a:srgbClr val="002060"/>
                </a:solidFill>
                <a:latin typeface="Bell MT" pitchFamily="18" charset="0"/>
              </a:rPr>
              <a:t>To</a:t>
            </a:r>
          </a:p>
          <a:p>
            <a:r>
              <a:rPr lang="en-US" sz="2000" b="1" dirty="0" smtClean="0">
                <a:solidFill>
                  <a:srgbClr val="002060"/>
                </a:solidFill>
                <a:latin typeface="Bell MT" pitchFamily="18" charset="0"/>
              </a:rPr>
              <a:t> </a:t>
            </a:r>
            <a:r>
              <a:rPr lang="en-US" sz="2000" b="1" u="sng" dirty="0" smtClean="0">
                <a:solidFill>
                  <a:srgbClr val="002060"/>
                </a:solidFill>
                <a:latin typeface="Bell MT" pitchFamily="18" charset="0"/>
              </a:rPr>
              <a:t>intensive and technology led cultivation.</a:t>
            </a:r>
          </a:p>
          <a:p>
            <a:endParaRPr lang="en-US" sz="2000" b="1" dirty="0" smtClean="0">
              <a:solidFill>
                <a:srgbClr val="002060"/>
              </a:solidFill>
              <a:latin typeface="Bell MT" pitchFamily="18" charset="0"/>
            </a:endParaRPr>
          </a:p>
          <a:p>
            <a:endParaRPr lang="en-US" sz="2000" b="1" dirty="0" smtClean="0">
              <a:solidFill>
                <a:srgbClr val="002060"/>
              </a:solidFill>
              <a:latin typeface="Bell MT" pitchFamily="18" charset="0"/>
            </a:endParaRPr>
          </a:p>
          <a:p>
            <a:r>
              <a:rPr lang="en-US" sz="2000" b="1" dirty="0" smtClean="0">
                <a:solidFill>
                  <a:srgbClr val="002060"/>
                </a:solidFill>
                <a:latin typeface="Bell MT" pitchFamily="18" charset="0"/>
              </a:rPr>
              <a:t>Today , India is the </a:t>
            </a:r>
            <a:r>
              <a:rPr lang="en-US" sz="2000" b="1" u="sng" dirty="0" smtClean="0">
                <a:solidFill>
                  <a:srgbClr val="002060"/>
                </a:solidFill>
                <a:latin typeface="Bell MT" pitchFamily="18" charset="0"/>
              </a:rPr>
              <a:t>front ranking producer of many crops in the world.</a:t>
            </a:r>
          </a:p>
          <a:p>
            <a:endParaRPr lang="en-US" sz="2000" b="1" dirty="0" smtClean="0">
              <a:solidFill>
                <a:srgbClr val="002060"/>
              </a:solidFill>
              <a:latin typeface="Bell MT" pitchFamily="18" charset="0"/>
            </a:endParaRPr>
          </a:p>
          <a:p>
            <a:r>
              <a:rPr lang="en-US" sz="2000" b="1" dirty="0" smtClean="0">
                <a:solidFill>
                  <a:srgbClr val="002060"/>
                </a:solidFill>
                <a:latin typeface="Bell MT" pitchFamily="18" charset="0"/>
              </a:rPr>
              <a:t>Ushered in through the </a:t>
            </a:r>
            <a:r>
              <a:rPr lang="en-US" sz="2000" b="1" u="sng" dirty="0" smtClean="0">
                <a:solidFill>
                  <a:srgbClr val="002060"/>
                </a:solidFill>
                <a:latin typeface="Bell MT" pitchFamily="18" charset="0"/>
              </a:rPr>
              <a:t>green, white, blue and yellow revolutions</a:t>
            </a:r>
            <a:endParaRPr lang="en-US" sz="2000" b="1" u="sng" dirty="0">
              <a:solidFill>
                <a:srgbClr val="002060"/>
              </a:solidFill>
              <a:latin typeface="Bell MT"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solidFill>
            <a:schemeClr val="tx1"/>
          </a:solidFill>
          <a:ln>
            <a:solidFill>
              <a:srgbClr val="C00000"/>
            </a:solidFill>
          </a:ln>
        </p:spPr>
        <p:txBody>
          <a:bodyPr>
            <a:normAutofit fontScale="90000"/>
          </a:bodyPr>
          <a:lstStyle/>
          <a:p>
            <a:r>
              <a:rPr lang="en-US" sz="4000" b="1" dirty="0" smtClean="0">
                <a:solidFill>
                  <a:srgbClr val="FF0000"/>
                </a:solidFill>
                <a:latin typeface="Bell MT" pitchFamily="18" charset="0"/>
              </a:rPr>
              <a:t>Agricultural Extension System in India</a:t>
            </a:r>
            <a:endParaRPr lang="en-US" sz="4000" b="1" dirty="0">
              <a:solidFill>
                <a:srgbClr val="FF0000"/>
              </a:solidFill>
              <a:latin typeface="Bell MT" pitchFamily="18" charset="0"/>
            </a:endParaRPr>
          </a:p>
        </p:txBody>
      </p:sp>
      <p:sp>
        <p:nvSpPr>
          <p:cNvPr id="4" name="Rectangle 3"/>
          <p:cNvSpPr/>
          <p:nvPr/>
        </p:nvSpPr>
        <p:spPr>
          <a:xfrm>
            <a:off x="228600" y="1600200"/>
            <a:ext cx="457200" cy="3200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smtClean="0">
                <a:solidFill>
                  <a:schemeClr val="tx1"/>
                </a:solidFill>
                <a:latin typeface="Bell MT" pitchFamily="18" charset="0"/>
              </a:rPr>
              <a:t>Public Extension System </a:t>
            </a:r>
            <a:endParaRPr lang="en-US" b="1" dirty="0">
              <a:solidFill>
                <a:schemeClr val="tx1"/>
              </a:solidFill>
              <a:latin typeface="Bell MT" pitchFamily="18" charset="0"/>
            </a:endParaRPr>
          </a:p>
        </p:txBody>
      </p:sp>
      <p:sp>
        <p:nvSpPr>
          <p:cNvPr id="5" name="Rectangle 4"/>
          <p:cNvSpPr/>
          <p:nvPr/>
        </p:nvSpPr>
        <p:spPr>
          <a:xfrm>
            <a:off x="685800" y="1600200"/>
            <a:ext cx="2133600" cy="3200400"/>
          </a:xfrm>
          <a:prstGeom prst="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sz="2000" b="1" dirty="0" smtClean="0">
                <a:solidFill>
                  <a:srgbClr val="FF0000"/>
                </a:solidFill>
                <a:latin typeface="Bell MT" pitchFamily="18" charset="0"/>
              </a:rPr>
              <a:t>National Level</a:t>
            </a:r>
          </a:p>
          <a:p>
            <a:pPr algn="ctr"/>
            <a:endParaRPr lang="en-US" b="1" dirty="0" smtClean="0">
              <a:solidFill>
                <a:srgbClr val="FFFF00"/>
              </a:solidFill>
            </a:endParaRPr>
          </a:p>
          <a:p>
            <a:pPr algn="ctr"/>
            <a:r>
              <a:rPr lang="en-US" b="1" dirty="0" smtClean="0">
                <a:solidFill>
                  <a:srgbClr val="FFFF00"/>
                </a:solidFill>
                <a:latin typeface="Bell MT" pitchFamily="18" charset="0"/>
              </a:rPr>
              <a:t>Central Ministry of Agriculture, Cooperation and Farmers Welfare</a:t>
            </a:r>
          </a:p>
          <a:p>
            <a:pPr algn="ctr"/>
            <a:endParaRPr lang="en-US" b="1" dirty="0" smtClean="0">
              <a:solidFill>
                <a:srgbClr val="FFFF00"/>
              </a:solidFill>
              <a:latin typeface="Bell MT" pitchFamily="18" charset="0"/>
            </a:endParaRPr>
          </a:p>
          <a:p>
            <a:pPr algn="ctr"/>
            <a:r>
              <a:rPr lang="en-US" b="1" dirty="0" smtClean="0">
                <a:solidFill>
                  <a:srgbClr val="FFFF00"/>
                </a:solidFill>
                <a:latin typeface="Bell MT" pitchFamily="18" charset="0"/>
              </a:rPr>
              <a:t>Indian Council of Agricultural Research </a:t>
            </a:r>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a:p>
        </p:txBody>
      </p:sp>
      <p:sp>
        <p:nvSpPr>
          <p:cNvPr id="7" name="Rectangle 6"/>
          <p:cNvSpPr/>
          <p:nvPr/>
        </p:nvSpPr>
        <p:spPr>
          <a:xfrm>
            <a:off x="3276600" y="1600200"/>
            <a:ext cx="457200" cy="3200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smtClean="0">
                <a:solidFill>
                  <a:schemeClr val="tx1"/>
                </a:solidFill>
                <a:latin typeface="Bell MT" pitchFamily="18" charset="0"/>
              </a:rPr>
              <a:t>Public Extension System </a:t>
            </a:r>
            <a:endParaRPr lang="en-US" b="1" dirty="0">
              <a:solidFill>
                <a:schemeClr val="tx1"/>
              </a:solidFill>
              <a:latin typeface="Bell MT" pitchFamily="18" charset="0"/>
            </a:endParaRPr>
          </a:p>
        </p:txBody>
      </p:sp>
      <p:sp>
        <p:nvSpPr>
          <p:cNvPr id="9" name="Rectangle 8"/>
          <p:cNvSpPr/>
          <p:nvPr/>
        </p:nvSpPr>
        <p:spPr>
          <a:xfrm>
            <a:off x="3733800" y="1600200"/>
            <a:ext cx="2209800" cy="3200400"/>
          </a:xfrm>
          <a:prstGeom prst="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sz="2000" b="1" dirty="0" smtClean="0">
                <a:solidFill>
                  <a:srgbClr val="FF0000"/>
                </a:solidFill>
                <a:latin typeface="Bell MT" pitchFamily="18" charset="0"/>
              </a:rPr>
              <a:t>State Level</a:t>
            </a:r>
          </a:p>
          <a:p>
            <a:pPr algn="ctr"/>
            <a:endParaRPr lang="en-US" b="1" dirty="0" smtClean="0">
              <a:solidFill>
                <a:srgbClr val="FFFF00"/>
              </a:solidFill>
            </a:endParaRPr>
          </a:p>
          <a:p>
            <a:pPr algn="ctr"/>
            <a:r>
              <a:rPr lang="en-US" b="1" dirty="0" smtClean="0">
                <a:solidFill>
                  <a:srgbClr val="FFFF00"/>
                </a:solidFill>
                <a:latin typeface="Bell MT" pitchFamily="18" charset="0"/>
              </a:rPr>
              <a:t>State Ministry of Agriculture, Horticulture, Animal Husbandry, Fisheries, etc.,</a:t>
            </a:r>
          </a:p>
          <a:p>
            <a:pPr algn="ctr"/>
            <a:endParaRPr lang="en-US" b="1" dirty="0" smtClean="0">
              <a:solidFill>
                <a:srgbClr val="FFFF00"/>
              </a:solidFill>
              <a:latin typeface="Bell MT" pitchFamily="18" charset="0"/>
            </a:endParaRPr>
          </a:p>
          <a:p>
            <a:pPr algn="ctr"/>
            <a:r>
              <a:rPr lang="en-US" b="1" dirty="0" smtClean="0">
                <a:solidFill>
                  <a:srgbClr val="FFFF00"/>
                </a:solidFill>
                <a:latin typeface="Bell MT" pitchFamily="18" charset="0"/>
              </a:rPr>
              <a:t>State Agricultural Universities</a:t>
            </a:r>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a:p>
        </p:txBody>
      </p:sp>
      <p:sp>
        <p:nvSpPr>
          <p:cNvPr id="10" name="Rectangle 9"/>
          <p:cNvSpPr/>
          <p:nvPr/>
        </p:nvSpPr>
        <p:spPr>
          <a:xfrm>
            <a:off x="6858000" y="1600200"/>
            <a:ext cx="2133600" cy="3200400"/>
          </a:xfrm>
          <a:prstGeom prst="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sz="2000" b="1" dirty="0" smtClean="0">
              <a:solidFill>
                <a:srgbClr val="FFFF00"/>
              </a:solidFill>
              <a:latin typeface="Bell MT" pitchFamily="18" charset="0"/>
            </a:endParaRPr>
          </a:p>
          <a:p>
            <a:pPr algn="ctr"/>
            <a:r>
              <a:rPr lang="en-US" sz="2000" b="1" dirty="0" smtClean="0">
                <a:solidFill>
                  <a:srgbClr val="FFFF00"/>
                </a:solidFill>
                <a:latin typeface="Bell MT" pitchFamily="18" charset="0"/>
              </a:rPr>
              <a:t>Commodity Boards</a:t>
            </a:r>
          </a:p>
          <a:p>
            <a:pPr algn="ctr"/>
            <a:r>
              <a:rPr lang="en-US" sz="2000" b="1" dirty="0" smtClean="0">
                <a:solidFill>
                  <a:srgbClr val="FFFF00"/>
                </a:solidFill>
                <a:latin typeface="Bell MT" pitchFamily="18" charset="0"/>
              </a:rPr>
              <a:t>Non Government Organizations</a:t>
            </a:r>
          </a:p>
          <a:p>
            <a:pPr algn="ctr"/>
            <a:r>
              <a:rPr lang="en-US" sz="2000" b="1" dirty="0" smtClean="0">
                <a:solidFill>
                  <a:srgbClr val="FFFF00"/>
                </a:solidFill>
                <a:latin typeface="Bell MT" pitchFamily="18" charset="0"/>
              </a:rPr>
              <a:t>Financial Institutions</a:t>
            </a:r>
          </a:p>
          <a:p>
            <a:pPr algn="ctr"/>
            <a:endParaRPr lang="en-US" sz="2000" dirty="0" smtClean="0">
              <a:latin typeface="Bell MT" pitchFamily="18" charset="0"/>
            </a:endParaRPr>
          </a:p>
          <a:p>
            <a:pPr algn="ctr"/>
            <a:endParaRPr lang="en-US" sz="2000" dirty="0" smtClean="0">
              <a:latin typeface="Bell MT" pitchFamily="18" charset="0"/>
            </a:endParaRPr>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a:p>
        </p:txBody>
      </p:sp>
      <p:sp>
        <p:nvSpPr>
          <p:cNvPr id="12" name="Rectangle 11"/>
          <p:cNvSpPr/>
          <p:nvPr/>
        </p:nvSpPr>
        <p:spPr>
          <a:xfrm>
            <a:off x="6400800" y="1600200"/>
            <a:ext cx="457200" cy="3200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smtClean="0">
                <a:solidFill>
                  <a:schemeClr val="tx1"/>
                </a:solidFill>
                <a:latin typeface="Bell MT" pitchFamily="18" charset="0"/>
              </a:rPr>
              <a:t>Other  Extension System </a:t>
            </a:r>
            <a:endParaRPr lang="en-US" b="1" dirty="0">
              <a:solidFill>
                <a:schemeClr val="tx1"/>
              </a:solidFill>
              <a:latin typeface="Bell MT" pitchFamily="18" charset="0"/>
            </a:endParaRPr>
          </a:p>
        </p:txBody>
      </p:sp>
      <p:sp>
        <p:nvSpPr>
          <p:cNvPr id="13" name="Rectangle 12"/>
          <p:cNvSpPr/>
          <p:nvPr/>
        </p:nvSpPr>
        <p:spPr>
          <a:xfrm>
            <a:off x="0" y="4953000"/>
            <a:ext cx="9144000" cy="1938992"/>
          </a:xfrm>
          <a:prstGeom prst="rect">
            <a:avLst/>
          </a:prstGeom>
          <a:solidFill>
            <a:srgbClr val="FFFF00"/>
          </a:solidFill>
          <a:ln>
            <a:solidFill>
              <a:srgbClr val="002060"/>
            </a:solidFill>
          </a:ln>
        </p:spPr>
        <p:txBody>
          <a:bodyPr wrap="square">
            <a:spAutoFit/>
          </a:bodyPr>
          <a:lstStyle/>
          <a:p>
            <a:r>
              <a:rPr lang="en-US" sz="2000" b="1" dirty="0" smtClean="0">
                <a:latin typeface="Bell MT" pitchFamily="18" charset="0"/>
              </a:rPr>
              <a:t>Indian Council of Agricultural Research (ICAR) is an apex body at the national level – to evolve effective Transfer of Technology (TOT) models. </a:t>
            </a:r>
          </a:p>
          <a:p>
            <a:endParaRPr lang="en-US" sz="2000" b="1" dirty="0" smtClean="0">
              <a:latin typeface="Bell MT" pitchFamily="18" charset="0"/>
            </a:endParaRPr>
          </a:p>
          <a:p>
            <a:r>
              <a:rPr lang="en-US" sz="2000" b="1" dirty="0" smtClean="0">
                <a:latin typeface="Bell MT" pitchFamily="18" charset="0"/>
              </a:rPr>
              <a:t>State Agricultural Universities (SAUs) come out with viable models that can be replicated through existing extension machinery besides implementing models evolved by ICAR system. </a:t>
            </a:r>
            <a:endParaRPr lang="en-US" sz="2000" b="1" dirty="0">
              <a:latin typeface="Bell MT"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87362"/>
          </a:xfrm>
          <a:solidFill>
            <a:schemeClr val="bg1"/>
          </a:solidFill>
        </p:spPr>
        <p:txBody>
          <a:bodyPr>
            <a:normAutofit fontScale="90000"/>
          </a:bodyPr>
          <a:lstStyle/>
          <a:p>
            <a:r>
              <a:rPr lang="en-US" sz="3200" b="1" dirty="0" smtClean="0">
                <a:solidFill>
                  <a:srgbClr val="FF0000"/>
                </a:solidFill>
                <a:latin typeface="Andalus" pitchFamily="18" charset="-78"/>
                <a:cs typeface="Andalus" pitchFamily="18" charset="-78"/>
              </a:rPr>
              <a:t>Indian Cotton Scenario</a:t>
            </a:r>
            <a:endParaRPr lang="en-US" sz="3200" b="1" dirty="0">
              <a:solidFill>
                <a:srgbClr val="FF0000"/>
              </a:solidFill>
              <a:latin typeface="Andalus" pitchFamily="18" charset="-78"/>
              <a:cs typeface="Andalus" pitchFamily="18" charset="-78"/>
            </a:endParaRPr>
          </a:p>
        </p:txBody>
      </p:sp>
      <p:sp>
        <p:nvSpPr>
          <p:cNvPr id="5" name="Rectangle 4"/>
          <p:cNvSpPr/>
          <p:nvPr/>
        </p:nvSpPr>
        <p:spPr>
          <a:xfrm>
            <a:off x="2971800" y="914401"/>
            <a:ext cx="6019800" cy="5940088"/>
          </a:xfrm>
          <a:prstGeom prst="rect">
            <a:avLst/>
          </a:prstGeom>
          <a:solidFill>
            <a:schemeClr val="bg2">
              <a:lumMod val="75000"/>
            </a:schemeClr>
          </a:solidFill>
        </p:spPr>
        <p:txBody>
          <a:bodyPr wrap="square">
            <a:spAutoFit/>
          </a:bodyPr>
          <a:lstStyle/>
          <a:p>
            <a:pPr algn="just"/>
            <a:r>
              <a:rPr lang="en-US" sz="2000" b="1" u="sng" dirty="0" smtClean="0">
                <a:solidFill>
                  <a:srgbClr val="002060"/>
                </a:solidFill>
                <a:latin typeface="Bell MT" pitchFamily="18" charset="0"/>
                <a:cs typeface="Andalus" pitchFamily="18" charset="-78"/>
              </a:rPr>
              <a:t>Cotton is the second largest </a:t>
            </a:r>
            <a:r>
              <a:rPr lang="en-US" sz="2000" b="1" u="sng" dirty="0" err="1" smtClean="0">
                <a:solidFill>
                  <a:srgbClr val="002060"/>
                </a:solidFill>
                <a:latin typeface="Bell MT" pitchFamily="18" charset="0"/>
                <a:cs typeface="Andalus" pitchFamily="18" charset="-78"/>
              </a:rPr>
              <a:t>Kharif</a:t>
            </a:r>
            <a:r>
              <a:rPr lang="en-US" sz="2000" b="1" u="sng" dirty="0" smtClean="0">
                <a:solidFill>
                  <a:srgbClr val="002060"/>
                </a:solidFill>
                <a:latin typeface="Bell MT" pitchFamily="18" charset="0"/>
                <a:cs typeface="Andalus" pitchFamily="18" charset="-78"/>
              </a:rPr>
              <a:t> crop </a:t>
            </a:r>
            <a:r>
              <a:rPr lang="en-US" sz="2000" b="1" dirty="0" smtClean="0">
                <a:solidFill>
                  <a:srgbClr val="002060"/>
                </a:solidFill>
                <a:latin typeface="Bell MT" pitchFamily="18" charset="0"/>
                <a:cs typeface="Andalus" pitchFamily="18" charset="-78"/>
              </a:rPr>
              <a:t>of the country, after Rice contributing 6-7% of the net sown area. </a:t>
            </a:r>
          </a:p>
          <a:p>
            <a:pPr algn="just"/>
            <a:endParaRPr lang="en-US" sz="2000" b="1" dirty="0" smtClean="0">
              <a:solidFill>
                <a:srgbClr val="002060"/>
              </a:solidFill>
              <a:latin typeface="Bell MT" pitchFamily="18" charset="0"/>
              <a:cs typeface="Andalus" pitchFamily="18" charset="-78"/>
            </a:endParaRPr>
          </a:p>
          <a:p>
            <a:pPr algn="just"/>
            <a:r>
              <a:rPr lang="en-US" sz="2000" b="1" dirty="0" smtClean="0">
                <a:solidFill>
                  <a:srgbClr val="002060"/>
                </a:solidFill>
                <a:latin typeface="Bell MT" pitchFamily="18" charset="0"/>
                <a:cs typeface="Andalus" pitchFamily="18" charset="-78"/>
              </a:rPr>
              <a:t>India has the </a:t>
            </a:r>
            <a:r>
              <a:rPr lang="en-US" sz="2000" b="1" u="sng" dirty="0" smtClean="0">
                <a:solidFill>
                  <a:srgbClr val="002060"/>
                </a:solidFill>
                <a:latin typeface="Bell MT" pitchFamily="18" charset="0"/>
                <a:cs typeface="Andalus" pitchFamily="18" charset="-78"/>
              </a:rPr>
              <a:t>pride of cultivating all the four cultivated species</a:t>
            </a:r>
          </a:p>
          <a:p>
            <a:pPr algn="just"/>
            <a:endParaRPr lang="en-US" sz="2000" b="1" dirty="0" smtClean="0">
              <a:solidFill>
                <a:srgbClr val="002060"/>
              </a:solidFill>
              <a:latin typeface="Bell MT" pitchFamily="18" charset="0"/>
              <a:cs typeface="Andalus" pitchFamily="18" charset="-78"/>
            </a:endParaRPr>
          </a:p>
          <a:p>
            <a:pPr algn="just"/>
            <a:r>
              <a:rPr lang="en-US" sz="2000" b="1" dirty="0" smtClean="0">
                <a:solidFill>
                  <a:srgbClr val="002060"/>
                </a:solidFill>
                <a:latin typeface="Bell MT" pitchFamily="18" charset="0"/>
                <a:cs typeface="Andalus" pitchFamily="18" charset="-78"/>
              </a:rPr>
              <a:t>Cotton plays an important role in the Indian economy as the country's </a:t>
            </a:r>
            <a:r>
              <a:rPr lang="en-US" sz="2000" b="1" u="sng" dirty="0" smtClean="0">
                <a:solidFill>
                  <a:srgbClr val="002060"/>
                </a:solidFill>
                <a:latin typeface="Bell MT" pitchFamily="18" charset="0"/>
                <a:cs typeface="Andalus" pitchFamily="18" charset="-78"/>
              </a:rPr>
              <a:t>textile industry is predominantly Cotton based</a:t>
            </a:r>
            <a:r>
              <a:rPr lang="en-US" sz="2000" b="1" dirty="0" smtClean="0">
                <a:solidFill>
                  <a:srgbClr val="002060"/>
                </a:solidFill>
                <a:latin typeface="Bell MT" pitchFamily="18" charset="0"/>
                <a:cs typeface="Andalus" pitchFamily="18" charset="-78"/>
              </a:rPr>
              <a:t>.</a:t>
            </a:r>
          </a:p>
          <a:p>
            <a:pPr algn="just"/>
            <a:endParaRPr lang="en-US" sz="2000" b="1" dirty="0" smtClean="0">
              <a:solidFill>
                <a:srgbClr val="002060"/>
              </a:solidFill>
              <a:latin typeface="Bell MT" pitchFamily="18" charset="0"/>
              <a:cs typeface="Andalus" pitchFamily="18" charset="-78"/>
            </a:endParaRPr>
          </a:p>
          <a:p>
            <a:pPr algn="just"/>
            <a:r>
              <a:rPr lang="en-US" sz="2000" b="1" dirty="0" smtClean="0">
                <a:solidFill>
                  <a:srgbClr val="002060"/>
                </a:solidFill>
                <a:latin typeface="Bell MT" pitchFamily="18" charset="0"/>
                <a:cs typeface="Andalus" pitchFamily="18" charset="-78"/>
              </a:rPr>
              <a:t>India is </a:t>
            </a:r>
            <a:r>
              <a:rPr lang="en-US" sz="2000" b="1" u="sng" dirty="0" smtClean="0">
                <a:solidFill>
                  <a:srgbClr val="002060"/>
                </a:solidFill>
                <a:latin typeface="Bell MT" pitchFamily="18" charset="0"/>
                <a:cs typeface="Andalus" pitchFamily="18" charset="-78"/>
              </a:rPr>
              <a:t>leading in area and production of cotton </a:t>
            </a:r>
            <a:r>
              <a:rPr lang="en-US" sz="2000" b="1" dirty="0" smtClean="0">
                <a:solidFill>
                  <a:srgbClr val="002060"/>
                </a:solidFill>
                <a:latin typeface="Bell MT" pitchFamily="18" charset="0"/>
                <a:cs typeface="Andalus" pitchFamily="18" charset="-78"/>
              </a:rPr>
              <a:t>at world level</a:t>
            </a:r>
          </a:p>
          <a:p>
            <a:pPr algn="just"/>
            <a:endParaRPr lang="en-US" sz="2000" b="1" dirty="0" smtClean="0">
              <a:solidFill>
                <a:srgbClr val="002060"/>
              </a:solidFill>
              <a:latin typeface="Bell MT" pitchFamily="18" charset="0"/>
              <a:cs typeface="Andalus" pitchFamily="18" charset="-78"/>
            </a:endParaRPr>
          </a:p>
          <a:p>
            <a:pPr algn="just"/>
            <a:r>
              <a:rPr lang="en-US" sz="2000" b="1" u="sng" dirty="0" smtClean="0">
                <a:solidFill>
                  <a:srgbClr val="002060"/>
                </a:solidFill>
                <a:latin typeface="Bell MT" pitchFamily="18" charset="0"/>
                <a:cs typeface="Andalus" pitchFamily="18" charset="-78"/>
              </a:rPr>
              <a:t>Productivity of Cotton Is our major concern </a:t>
            </a:r>
            <a:r>
              <a:rPr lang="en-US" sz="2000" b="1" dirty="0" smtClean="0">
                <a:solidFill>
                  <a:srgbClr val="002060"/>
                </a:solidFill>
                <a:latin typeface="Bell MT" pitchFamily="18" charset="0"/>
                <a:cs typeface="Andalus" pitchFamily="18" charset="-78"/>
              </a:rPr>
              <a:t>for Research, Development and TOT</a:t>
            </a:r>
          </a:p>
          <a:p>
            <a:pPr algn="just"/>
            <a:endParaRPr lang="en-US" sz="2000" b="1" dirty="0" smtClean="0">
              <a:solidFill>
                <a:srgbClr val="002060"/>
              </a:solidFill>
              <a:latin typeface="Bell MT" pitchFamily="18" charset="0"/>
              <a:cs typeface="Andalus" pitchFamily="18" charset="-78"/>
            </a:endParaRPr>
          </a:p>
          <a:p>
            <a:pPr algn="just"/>
            <a:r>
              <a:rPr lang="en-US" sz="2000" b="1" dirty="0" smtClean="0">
                <a:solidFill>
                  <a:srgbClr val="002060"/>
                </a:solidFill>
                <a:latin typeface="Bell MT" pitchFamily="18" charset="0"/>
                <a:cs typeface="Andalus" pitchFamily="18" charset="-78"/>
              </a:rPr>
              <a:t>Towards </a:t>
            </a:r>
            <a:r>
              <a:rPr lang="en-US" sz="2000" b="1" u="sng" dirty="0" smtClean="0">
                <a:solidFill>
                  <a:srgbClr val="002060"/>
                </a:solidFill>
                <a:latin typeface="Bell MT" pitchFamily="18" charset="0"/>
                <a:cs typeface="Andalus" pitchFamily="18" charset="-78"/>
              </a:rPr>
              <a:t>increasing the Productivity only all our TOT programs are framed out</a:t>
            </a:r>
            <a:r>
              <a:rPr lang="en-US" sz="2000" b="1" dirty="0" smtClean="0">
                <a:solidFill>
                  <a:srgbClr val="002060"/>
                </a:solidFill>
                <a:latin typeface="Bell MT" pitchFamily="18" charset="0"/>
                <a:cs typeface="Andalus" pitchFamily="18" charset="-78"/>
              </a:rPr>
              <a:t>.</a:t>
            </a:r>
            <a:endParaRPr lang="en-US" sz="2000" dirty="0">
              <a:latin typeface="Bell MT" pitchFamily="18" charset="0"/>
            </a:endParaRPr>
          </a:p>
        </p:txBody>
      </p:sp>
      <p:sp>
        <p:nvSpPr>
          <p:cNvPr id="27650" name="AutoShape 2" descr="Image result for cotton flower and bol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652" name="Picture 4" descr="Image result for cotton flower and bol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990600"/>
            <a:ext cx="2590800" cy="5562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a:solidFill>
            <a:srgbClr val="FFFF00"/>
          </a:solidFill>
        </p:spPr>
        <p:txBody>
          <a:bodyPr>
            <a:normAutofit fontScale="90000"/>
          </a:bodyPr>
          <a:lstStyle/>
          <a:p>
            <a:r>
              <a:rPr lang="en-US" sz="4000" b="1" dirty="0" smtClean="0">
                <a:solidFill>
                  <a:srgbClr val="FF0000"/>
                </a:solidFill>
                <a:latin typeface="Andalus" pitchFamily="18" charset="-78"/>
                <a:cs typeface="Andalus" pitchFamily="18" charset="-78"/>
              </a:rPr>
              <a:t>Cotton Extension System in India</a:t>
            </a:r>
            <a:endParaRPr lang="en-US" sz="4000" b="1" dirty="0">
              <a:solidFill>
                <a:srgbClr val="FF0000"/>
              </a:solidFill>
              <a:latin typeface="Andalus" pitchFamily="18" charset="-78"/>
              <a:cs typeface="Andalus" pitchFamily="18" charset="-78"/>
            </a:endParaRPr>
          </a:p>
        </p:txBody>
      </p:sp>
      <p:sp>
        <p:nvSpPr>
          <p:cNvPr id="4" name="Rectangle 3"/>
          <p:cNvSpPr/>
          <p:nvPr/>
        </p:nvSpPr>
        <p:spPr>
          <a:xfrm>
            <a:off x="2209800" y="1143000"/>
            <a:ext cx="2743200" cy="3505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Bell MT" pitchFamily="18" charset="0"/>
                <a:cs typeface="Andalus" pitchFamily="18" charset="-78"/>
              </a:rPr>
              <a:t>Central Ministry of Agriculture, Cooperation  and Farmers’ Welfare </a:t>
            </a:r>
          </a:p>
          <a:p>
            <a:pPr algn="ctr"/>
            <a:r>
              <a:rPr lang="en-US" sz="2400" b="1" dirty="0" smtClean="0">
                <a:latin typeface="Bell MT" pitchFamily="18" charset="0"/>
                <a:cs typeface="Andalus" pitchFamily="18" charset="-78"/>
              </a:rPr>
              <a:t>Government of India</a:t>
            </a:r>
            <a:endParaRPr lang="en-US" sz="2400" b="1" dirty="0">
              <a:latin typeface="Bell MT" pitchFamily="18" charset="0"/>
              <a:cs typeface="Andalus" pitchFamily="18" charset="-78"/>
            </a:endParaRPr>
          </a:p>
        </p:txBody>
      </p:sp>
      <p:sp>
        <p:nvSpPr>
          <p:cNvPr id="5" name="Rectangle 4"/>
          <p:cNvSpPr/>
          <p:nvPr/>
        </p:nvSpPr>
        <p:spPr>
          <a:xfrm>
            <a:off x="6629400" y="1066800"/>
            <a:ext cx="2514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Andalus" pitchFamily="18" charset="-78"/>
                <a:cs typeface="Andalus" pitchFamily="18" charset="-78"/>
              </a:rPr>
              <a:t>ICAR</a:t>
            </a:r>
          </a:p>
          <a:p>
            <a:pPr algn="ctr"/>
            <a:r>
              <a:rPr lang="en-US" sz="2000" b="1" dirty="0" smtClean="0">
                <a:latin typeface="Andalus" pitchFamily="18" charset="-78"/>
                <a:cs typeface="Andalus" pitchFamily="18" charset="-78"/>
              </a:rPr>
              <a:t>CICR &amp; AICRP on Cotton</a:t>
            </a:r>
            <a:endParaRPr lang="en-US" sz="2000" b="1" dirty="0">
              <a:latin typeface="Andalus" pitchFamily="18" charset="-78"/>
              <a:cs typeface="Andalus" pitchFamily="18" charset="-78"/>
            </a:endParaRPr>
          </a:p>
        </p:txBody>
      </p:sp>
      <p:sp>
        <p:nvSpPr>
          <p:cNvPr id="6" name="Rectangle 5"/>
          <p:cNvSpPr/>
          <p:nvPr/>
        </p:nvSpPr>
        <p:spPr>
          <a:xfrm>
            <a:off x="6477000" y="2667000"/>
            <a:ext cx="1295400"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ndalus" pitchFamily="18" charset="-78"/>
                <a:cs typeface="Andalus" pitchFamily="18" charset="-78"/>
              </a:rPr>
              <a:t>SAUs</a:t>
            </a:r>
            <a:endParaRPr lang="en-US" b="1" dirty="0">
              <a:latin typeface="Andalus" pitchFamily="18" charset="-78"/>
              <a:cs typeface="Andalus" pitchFamily="18" charset="-78"/>
            </a:endParaRPr>
          </a:p>
        </p:txBody>
      </p:sp>
      <p:sp>
        <p:nvSpPr>
          <p:cNvPr id="7" name="Rectangle 6"/>
          <p:cNvSpPr/>
          <p:nvPr/>
        </p:nvSpPr>
        <p:spPr>
          <a:xfrm>
            <a:off x="304800" y="1600200"/>
            <a:ext cx="1676400" cy="2133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Bell MT" pitchFamily="18" charset="0"/>
                <a:cs typeface="Andalus" pitchFamily="18" charset="-78"/>
              </a:rPr>
              <a:t>Private Industries through </a:t>
            </a:r>
          </a:p>
          <a:p>
            <a:pPr algn="ctr"/>
            <a:r>
              <a:rPr lang="en-US" b="1" dirty="0" smtClean="0">
                <a:latin typeface="Bell MT" pitchFamily="18" charset="0"/>
                <a:cs typeface="Andalus" pitchFamily="18" charset="-78"/>
              </a:rPr>
              <a:t>CSR</a:t>
            </a:r>
            <a:endParaRPr lang="en-US" b="1" dirty="0">
              <a:latin typeface="Bell MT" pitchFamily="18" charset="0"/>
              <a:cs typeface="Andalus" pitchFamily="18" charset="-78"/>
            </a:endParaRPr>
          </a:p>
        </p:txBody>
      </p:sp>
      <p:sp>
        <p:nvSpPr>
          <p:cNvPr id="8" name="Rectangle 7"/>
          <p:cNvSpPr/>
          <p:nvPr/>
        </p:nvSpPr>
        <p:spPr>
          <a:xfrm>
            <a:off x="304800" y="4114800"/>
            <a:ext cx="1676400" cy="2362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Bell MT" pitchFamily="18" charset="0"/>
                <a:cs typeface="Andalus" pitchFamily="18" charset="-78"/>
              </a:rPr>
              <a:t>Non Government / Voluntary  Organizations </a:t>
            </a:r>
            <a:endParaRPr lang="en-US" b="1" dirty="0">
              <a:latin typeface="Bell MT" pitchFamily="18" charset="0"/>
              <a:cs typeface="Andalus" pitchFamily="18" charset="-78"/>
            </a:endParaRPr>
          </a:p>
        </p:txBody>
      </p:sp>
      <p:sp>
        <p:nvSpPr>
          <p:cNvPr id="10" name="Rectangle 9"/>
          <p:cNvSpPr/>
          <p:nvPr/>
        </p:nvSpPr>
        <p:spPr>
          <a:xfrm>
            <a:off x="8039100" y="2667000"/>
            <a:ext cx="1104900"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ndalus" pitchFamily="18" charset="-78"/>
                <a:cs typeface="Andalus" pitchFamily="18" charset="-78"/>
              </a:rPr>
              <a:t>KVKs</a:t>
            </a:r>
            <a:endParaRPr lang="en-US" b="1" dirty="0">
              <a:latin typeface="Andalus" pitchFamily="18" charset="-78"/>
              <a:cs typeface="Andalus" pitchFamily="18" charset="-78"/>
            </a:endParaRPr>
          </a:p>
        </p:txBody>
      </p:sp>
      <p:sp>
        <p:nvSpPr>
          <p:cNvPr id="13" name="Right Arrow 12"/>
          <p:cNvSpPr/>
          <p:nvPr/>
        </p:nvSpPr>
        <p:spPr>
          <a:xfrm>
            <a:off x="4953000" y="1524000"/>
            <a:ext cx="167640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Down Arrow 13"/>
          <p:cNvSpPr/>
          <p:nvPr/>
        </p:nvSpPr>
        <p:spPr>
          <a:xfrm>
            <a:off x="7086600" y="2209800"/>
            <a:ext cx="304800" cy="457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8458200" y="2209800"/>
            <a:ext cx="304800" cy="457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629400" y="3352800"/>
            <a:ext cx="2514600" cy="990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Andalus" pitchFamily="18" charset="-78"/>
                <a:cs typeface="Andalus" pitchFamily="18" charset="-78"/>
              </a:rPr>
              <a:t>Directorate of Cotton Development </a:t>
            </a:r>
            <a:endParaRPr lang="en-US" sz="2000" b="1" dirty="0">
              <a:latin typeface="Andalus" pitchFamily="18" charset="-78"/>
              <a:cs typeface="Andalus" pitchFamily="18" charset="-78"/>
            </a:endParaRPr>
          </a:p>
        </p:txBody>
      </p:sp>
      <p:sp>
        <p:nvSpPr>
          <p:cNvPr id="17" name="Right Arrow 16"/>
          <p:cNvSpPr/>
          <p:nvPr/>
        </p:nvSpPr>
        <p:spPr>
          <a:xfrm>
            <a:off x="4953000" y="3581400"/>
            <a:ext cx="167640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8" name="Rectangle 17"/>
          <p:cNvSpPr/>
          <p:nvPr/>
        </p:nvSpPr>
        <p:spPr>
          <a:xfrm>
            <a:off x="2209800" y="4953000"/>
            <a:ext cx="2667000" cy="1676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Bell MT" pitchFamily="18" charset="0"/>
                <a:cs typeface="Andalus" pitchFamily="18" charset="-78"/>
              </a:rPr>
              <a:t>Individual </a:t>
            </a:r>
          </a:p>
          <a:p>
            <a:pPr algn="ctr"/>
            <a:r>
              <a:rPr lang="en-US" sz="2800" b="1" dirty="0" smtClean="0">
                <a:latin typeface="Bell MT" pitchFamily="18" charset="0"/>
                <a:cs typeface="Andalus" pitchFamily="18" charset="-78"/>
              </a:rPr>
              <a:t>State Ministry of Agriculture</a:t>
            </a:r>
            <a:endParaRPr lang="en-US" sz="2800" b="1" dirty="0">
              <a:latin typeface="Bell MT" pitchFamily="18" charset="0"/>
              <a:cs typeface="Andalus" pitchFamily="18" charset="-78"/>
            </a:endParaRPr>
          </a:p>
        </p:txBody>
      </p:sp>
      <p:sp>
        <p:nvSpPr>
          <p:cNvPr id="23" name="Left Arrow 22"/>
          <p:cNvSpPr/>
          <p:nvPr/>
        </p:nvSpPr>
        <p:spPr>
          <a:xfrm>
            <a:off x="4876800" y="5562600"/>
            <a:ext cx="2971800" cy="304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7696200" y="4343400"/>
            <a:ext cx="304800" cy="1447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0"/>
            <a:ext cx="4114800" cy="609600"/>
          </a:xfrm>
          <a:solidFill>
            <a:srgbClr val="C00000"/>
          </a:solidFill>
        </p:spPr>
        <p:txBody>
          <a:bodyPr>
            <a:normAutofit/>
          </a:bodyPr>
          <a:lstStyle/>
          <a:p>
            <a:r>
              <a:rPr lang="en-US" sz="2800" b="1" dirty="0" smtClean="0">
                <a:solidFill>
                  <a:srgbClr val="FFFF00"/>
                </a:solidFill>
                <a:latin typeface="Bell MT" pitchFamily="18" charset="0"/>
              </a:rPr>
              <a:t>Past Experiences</a:t>
            </a:r>
            <a:endParaRPr lang="en-US" sz="2800" b="1" dirty="0">
              <a:solidFill>
                <a:srgbClr val="FFFF00"/>
              </a:solidFill>
              <a:latin typeface="Bell MT" pitchFamily="18" charset="0"/>
            </a:endParaRPr>
          </a:p>
        </p:txBody>
      </p:sp>
      <p:sp>
        <p:nvSpPr>
          <p:cNvPr id="4" name="Title 1"/>
          <p:cNvSpPr txBox="1">
            <a:spLocks/>
          </p:cNvSpPr>
          <p:nvPr/>
        </p:nvSpPr>
        <p:spPr>
          <a:xfrm>
            <a:off x="4572000" y="1295400"/>
            <a:ext cx="4572000" cy="457200"/>
          </a:xfrm>
          <a:prstGeom prst="rect">
            <a:avLst/>
          </a:prstGeom>
        </p:spPr>
        <p:txBody>
          <a:bodyPr vert="horz" lIns="91440" tIns="45720" rIns="91440" bIns="45720" rtlCol="0" anchor="ct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chemeClr val="tx1"/>
              </a:solidFill>
              <a:effectLst/>
              <a:uLnTx/>
              <a:uFillTx/>
              <a:latin typeface="Bell MT" pitchFamily="18" charset="0"/>
              <a:ea typeface="+mj-ea"/>
              <a:cs typeface="+mj-cs"/>
            </a:endParaRPr>
          </a:p>
        </p:txBody>
      </p:sp>
      <p:sp>
        <p:nvSpPr>
          <p:cNvPr id="5" name="Oval 4"/>
          <p:cNvSpPr/>
          <p:nvPr/>
        </p:nvSpPr>
        <p:spPr>
          <a:xfrm>
            <a:off x="0" y="533400"/>
            <a:ext cx="1143000" cy="5867400"/>
          </a:xfrm>
          <a:prstGeom prst="ellipse">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spcBef>
                <a:spcPct val="0"/>
              </a:spcBef>
              <a:defRPr/>
            </a:pPr>
            <a:r>
              <a:rPr lang="en-US" sz="2400" b="1" dirty="0" smtClean="0">
                <a:solidFill>
                  <a:schemeClr val="bg1"/>
                </a:solidFill>
                <a:latin typeface="Bell MT" pitchFamily="18" charset="0"/>
              </a:rPr>
              <a:t>P</a:t>
            </a:r>
            <a:r>
              <a:rPr lang="en-US" sz="2800" b="1" dirty="0" smtClean="0">
                <a:solidFill>
                  <a:schemeClr val="bg1"/>
                </a:solidFill>
                <a:latin typeface="Bell MT" pitchFamily="18" charset="0"/>
              </a:rPr>
              <a:t>re Independence Period</a:t>
            </a:r>
          </a:p>
          <a:p>
            <a:pPr lvl="0" algn="ctr">
              <a:spcBef>
                <a:spcPct val="0"/>
              </a:spcBef>
              <a:defRPr/>
            </a:pPr>
            <a:r>
              <a:rPr lang="en-US" sz="2800" b="1" dirty="0" smtClean="0">
                <a:solidFill>
                  <a:schemeClr val="bg1"/>
                </a:solidFill>
                <a:latin typeface="Bell MT" pitchFamily="18" charset="0"/>
              </a:rPr>
              <a:t>Before 1947</a:t>
            </a:r>
            <a:endParaRPr lang="en-US" sz="2800" b="1" dirty="0">
              <a:solidFill>
                <a:schemeClr val="bg1"/>
              </a:solidFill>
              <a:latin typeface="Bell MT" pitchFamily="18" charset="0"/>
            </a:endParaRPr>
          </a:p>
        </p:txBody>
      </p:sp>
      <p:sp>
        <p:nvSpPr>
          <p:cNvPr id="6" name="Rectangle 5"/>
          <p:cNvSpPr/>
          <p:nvPr/>
        </p:nvSpPr>
        <p:spPr>
          <a:xfrm>
            <a:off x="1219200" y="762001"/>
            <a:ext cx="7696200" cy="5632312"/>
          </a:xfrm>
          <a:prstGeom prst="rect">
            <a:avLst/>
          </a:prstGeom>
        </p:spPr>
        <p:txBody>
          <a:bodyPr wrap="square">
            <a:spAutoFit/>
          </a:bodyPr>
          <a:lstStyle/>
          <a:p>
            <a:pPr algn="just"/>
            <a:r>
              <a:rPr lang="en-US" b="1" dirty="0" smtClean="0">
                <a:solidFill>
                  <a:srgbClr val="002060"/>
                </a:solidFill>
                <a:latin typeface="Andalus" pitchFamily="18" charset="-78"/>
                <a:cs typeface="Andalus" pitchFamily="18" charset="-78"/>
              </a:rPr>
              <a:t>Until the middle of the </a:t>
            </a:r>
            <a:r>
              <a:rPr lang="en-US" b="1" u="sng" dirty="0" smtClean="0">
                <a:solidFill>
                  <a:srgbClr val="FF0000"/>
                </a:solidFill>
                <a:latin typeface="Andalus" pitchFamily="18" charset="-78"/>
                <a:cs typeface="Andalus" pitchFamily="18" charset="-78"/>
              </a:rPr>
              <a:t>18th Century only </a:t>
            </a:r>
            <a:r>
              <a:rPr lang="en-US" b="1" i="1" u="sng" dirty="0" err="1" smtClean="0">
                <a:solidFill>
                  <a:srgbClr val="FF0000"/>
                </a:solidFill>
                <a:latin typeface="Andalus" pitchFamily="18" charset="-78"/>
                <a:cs typeface="Andalus" pitchFamily="18" charset="-78"/>
              </a:rPr>
              <a:t>arboreum</a:t>
            </a:r>
            <a:r>
              <a:rPr lang="en-US" b="1" u="sng" dirty="0" smtClean="0">
                <a:solidFill>
                  <a:srgbClr val="FF0000"/>
                </a:solidFill>
                <a:latin typeface="Andalus" pitchFamily="18" charset="-78"/>
                <a:cs typeface="Andalus" pitchFamily="18" charset="-78"/>
              </a:rPr>
              <a:t> and </a:t>
            </a:r>
            <a:r>
              <a:rPr lang="en-US" b="1" i="1" u="sng" dirty="0" err="1" smtClean="0">
                <a:solidFill>
                  <a:srgbClr val="FF0000"/>
                </a:solidFill>
                <a:latin typeface="Andalus" pitchFamily="18" charset="-78"/>
                <a:cs typeface="Andalus" pitchFamily="18" charset="-78"/>
              </a:rPr>
              <a:t>herbaceum</a:t>
            </a:r>
            <a:r>
              <a:rPr lang="en-US" b="1" u="sng" dirty="0" smtClean="0">
                <a:solidFill>
                  <a:srgbClr val="FF0000"/>
                </a:solidFill>
                <a:latin typeface="Andalus" pitchFamily="18" charset="-78"/>
                <a:cs typeface="Andalus" pitchFamily="18" charset="-78"/>
              </a:rPr>
              <a:t> </a:t>
            </a:r>
            <a:r>
              <a:rPr lang="en-US" b="1" dirty="0" smtClean="0">
                <a:solidFill>
                  <a:srgbClr val="002060"/>
                </a:solidFill>
                <a:latin typeface="Andalus" pitchFamily="18" charset="-78"/>
                <a:cs typeface="Andalus" pitchFamily="18" charset="-78"/>
              </a:rPr>
              <a:t>varieties of cotton</a:t>
            </a:r>
          </a:p>
          <a:p>
            <a:pPr algn="just"/>
            <a:r>
              <a:rPr lang="en-US" b="1" dirty="0" smtClean="0">
                <a:solidFill>
                  <a:srgbClr val="002060"/>
                </a:solidFill>
                <a:latin typeface="Andalus" pitchFamily="18" charset="-78"/>
                <a:cs typeface="Andalus" pitchFamily="18" charset="-78"/>
              </a:rPr>
              <a:t> </a:t>
            </a:r>
          </a:p>
          <a:p>
            <a:pPr algn="just"/>
            <a:r>
              <a:rPr lang="en-US" b="1" dirty="0" smtClean="0">
                <a:solidFill>
                  <a:srgbClr val="002060"/>
                </a:solidFill>
                <a:latin typeface="Andalus" pitchFamily="18" charset="-78"/>
                <a:cs typeface="Andalus" pitchFamily="18" charset="-78"/>
              </a:rPr>
              <a:t>The first attempt was in </a:t>
            </a:r>
            <a:r>
              <a:rPr lang="en-US" b="1" u="sng" dirty="0" smtClean="0">
                <a:solidFill>
                  <a:srgbClr val="FF0000"/>
                </a:solidFill>
                <a:latin typeface="Andalus" pitchFamily="18" charset="-78"/>
                <a:cs typeface="Andalus" pitchFamily="18" charset="-78"/>
              </a:rPr>
              <a:t>1790 A.D to grow American Cotton </a:t>
            </a:r>
            <a:r>
              <a:rPr lang="en-US" b="1" dirty="0" smtClean="0">
                <a:solidFill>
                  <a:srgbClr val="002060"/>
                </a:solidFill>
                <a:latin typeface="Andalus" pitchFamily="18" charset="-78"/>
                <a:cs typeface="Andalus" pitchFamily="18" charset="-78"/>
              </a:rPr>
              <a:t>in Bombay &amp; Madras province </a:t>
            </a:r>
            <a:r>
              <a:rPr lang="en-US" b="1" u="sng" dirty="0" smtClean="0">
                <a:solidFill>
                  <a:srgbClr val="FF0000"/>
                </a:solidFill>
                <a:latin typeface="Andalus" pitchFamily="18" charset="-78"/>
                <a:cs typeface="Andalus" pitchFamily="18" charset="-78"/>
              </a:rPr>
              <a:t>but it was not successful</a:t>
            </a:r>
            <a:r>
              <a:rPr lang="en-US" b="1" dirty="0" smtClean="0">
                <a:solidFill>
                  <a:srgbClr val="002060"/>
                </a:solidFill>
                <a:latin typeface="Andalus" pitchFamily="18" charset="-78"/>
                <a:cs typeface="Andalus" pitchFamily="18" charset="-78"/>
              </a:rPr>
              <a:t>.   Then  tried in Deccan, </a:t>
            </a:r>
            <a:r>
              <a:rPr lang="en-US" b="1" dirty="0" err="1" smtClean="0">
                <a:solidFill>
                  <a:srgbClr val="002060"/>
                </a:solidFill>
                <a:latin typeface="Andalus" pitchFamily="18" charset="-78"/>
                <a:cs typeface="Andalus" pitchFamily="18" charset="-78"/>
              </a:rPr>
              <a:t>Konkon</a:t>
            </a:r>
            <a:r>
              <a:rPr lang="en-US" b="1" dirty="0" smtClean="0">
                <a:solidFill>
                  <a:srgbClr val="002060"/>
                </a:solidFill>
                <a:latin typeface="Andalus" pitchFamily="18" charset="-78"/>
                <a:cs typeface="Andalus" pitchFamily="18" charset="-78"/>
              </a:rPr>
              <a:t>, </a:t>
            </a:r>
            <a:r>
              <a:rPr lang="en-US" b="1" dirty="0" err="1" smtClean="0">
                <a:solidFill>
                  <a:srgbClr val="002060"/>
                </a:solidFill>
                <a:latin typeface="Andalus" pitchFamily="18" charset="-78"/>
                <a:cs typeface="Andalus" pitchFamily="18" charset="-78"/>
              </a:rPr>
              <a:t>Hubli</a:t>
            </a:r>
            <a:r>
              <a:rPr lang="en-US" b="1" dirty="0" smtClean="0">
                <a:solidFill>
                  <a:srgbClr val="002060"/>
                </a:solidFill>
                <a:latin typeface="Andalus" pitchFamily="18" charset="-78"/>
                <a:cs typeface="Andalus" pitchFamily="18" charset="-78"/>
              </a:rPr>
              <a:t> in 1840-1842 A.D and in 1846 AD at Punjab.  The most </a:t>
            </a:r>
            <a:r>
              <a:rPr lang="en-US" b="1" u="sng" dirty="0" smtClean="0">
                <a:solidFill>
                  <a:srgbClr val="FF0000"/>
                </a:solidFill>
                <a:latin typeface="Andalus" pitchFamily="18" charset="-78"/>
                <a:cs typeface="Andalus" pitchFamily="18" charset="-78"/>
              </a:rPr>
              <a:t>significant development was the introduction of Cambodia variety in 1904-05. </a:t>
            </a:r>
          </a:p>
          <a:p>
            <a:pPr algn="just"/>
            <a:endParaRPr lang="en-US" b="1" dirty="0" smtClean="0">
              <a:solidFill>
                <a:srgbClr val="002060"/>
              </a:solidFill>
              <a:latin typeface="Andalus" pitchFamily="18" charset="-78"/>
              <a:cs typeface="Andalus" pitchFamily="18" charset="-78"/>
            </a:endParaRPr>
          </a:p>
          <a:p>
            <a:pPr algn="just"/>
            <a:r>
              <a:rPr lang="en-US" b="1" dirty="0" smtClean="0">
                <a:solidFill>
                  <a:srgbClr val="002060"/>
                </a:solidFill>
                <a:latin typeface="Andalus" pitchFamily="18" charset="-78"/>
                <a:cs typeface="Andalus" pitchFamily="18" charset="-78"/>
              </a:rPr>
              <a:t>Setting up of </a:t>
            </a:r>
            <a:r>
              <a:rPr lang="en-US" b="1" u="sng" dirty="0" smtClean="0">
                <a:solidFill>
                  <a:srgbClr val="FF0000"/>
                </a:solidFill>
                <a:latin typeface="Andalus" pitchFamily="18" charset="-78"/>
                <a:cs typeface="Andalus" pitchFamily="18" charset="-78"/>
              </a:rPr>
              <a:t>Indian Cotton Committee (ICC) in 1917 at Bombay </a:t>
            </a:r>
            <a:r>
              <a:rPr lang="en-US" b="1" dirty="0" smtClean="0">
                <a:solidFill>
                  <a:srgbClr val="002060"/>
                </a:solidFill>
                <a:latin typeface="Andalus" pitchFamily="18" charset="-78"/>
                <a:cs typeface="Andalus" pitchFamily="18" charset="-78"/>
              </a:rPr>
              <a:t>further boosted the spread of </a:t>
            </a:r>
            <a:r>
              <a:rPr lang="en-US" b="1" i="1" dirty="0" err="1" smtClean="0">
                <a:solidFill>
                  <a:srgbClr val="002060"/>
                </a:solidFill>
                <a:latin typeface="Andalus" pitchFamily="18" charset="-78"/>
                <a:cs typeface="Andalus" pitchFamily="18" charset="-78"/>
              </a:rPr>
              <a:t>hirsutum</a:t>
            </a:r>
            <a:r>
              <a:rPr lang="en-US" b="1" dirty="0" smtClean="0">
                <a:solidFill>
                  <a:srgbClr val="002060"/>
                </a:solidFill>
                <a:latin typeface="Andalus" pitchFamily="18" charset="-78"/>
                <a:cs typeface="Andalus" pitchFamily="18" charset="-78"/>
              </a:rPr>
              <a:t> &amp; long staple cotton in India.</a:t>
            </a:r>
          </a:p>
          <a:p>
            <a:pPr algn="just"/>
            <a:endParaRPr lang="en-US" b="1" dirty="0" smtClean="0">
              <a:solidFill>
                <a:srgbClr val="002060"/>
              </a:solidFill>
              <a:latin typeface="Andalus" pitchFamily="18" charset="-78"/>
              <a:cs typeface="Andalus" pitchFamily="18" charset="-78"/>
            </a:endParaRPr>
          </a:p>
          <a:p>
            <a:pPr algn="just"/>
            <a:r>
              <a:rPr lang="en-US" b="1" dirty="0" smtClean="0">
                <a:solidFill>
                  <a:srgbClr val="002060"/>
                </a:solidFill>
                <a:latin typeface="Andalus" pitchFamily="18" charset="-78"/>
                <a:cs typeface="Andalus" pitchFamily="18" charset="-78"/>
              </a:rPr>
              <a:t>It established Indian Central Cotton Committee (ICCC) in 1921 and it became a statutory Body in 1923 and established </a:t>
            </a:r>
            <a:r>
              <a:rPr lang="en-US" b="1" u="sng" dirty="0" smtClean="0">
                <a:solidFill>
                  <a:srgbClr val="FF0000"/>
                </a:solidFill>
                <a:latin typeface="Andalus" pitchFamily="18" charset="-78"/>
                <a:cs typeface="Andalus" pitchFamily="18" charset="-78"/>
              </a:rPr>
              <a:t>Central Technological Research Laboratory (CTRL) in 1924 at Bombay.  </a:t>
            </a:r>
          </a:p>
          <a:p>
            <a:pPr algn="just"/>
            <a:endParaRPr lang="en-US" b="1" dirty="0" smtClean="0">
              <a:solidFill>
                <a:srgbClr val="002060"/>
              </a:solidFill>
              <a:latin typeface="Andalus" pitchFamily="18" charset="-78"/>
              <a:cs typeface="Andalus" pitchFamily="18" charset="-78"/>
            </a:endParaRPr>
          </a:p>
          <a:p>
            <a:pPr algn="just"/>
            <a:r>
              <a:rPr lang="en-US" b="1" dirty="0" smtClean="0">
                <a:solidFill>
                  <a:srgbClr val="002060"/>
                </a:solidFill>
                <a:latin typeface="Andalus" pitchFamily="18" charset="-78"/>
                <a:cs typeface="Andalus" pitchFamily="18" charset="-78"/>
              </a:rPr>
              <a:t>Since 1924 to 1966, </a:t>
            </a:r>
            <a:r>
              <a:rPr lang="en-US" b="1" u="sng" dirty="0" smtClean="0">
                <a:solidFill>
                  <a:srgbClr val="FF0000"/>
                </a:solidFill>
                <a:latin typeface="Andalus" pitchFamily="18" charset="-78"/>
                <a:cs typeface="Andalus" pitchFamily="18" charset="-78"/>
              </a:rPr>
              <a:t>many cotton schemes  formulated by ICCC </a:t>
            </a:r>
            <a:r>
              <a:rPr lang="en-US" b="1" dirty="0" smtClean="0">
                <a:solidFill>
                  <a:srgbClr val="002060"/>
                </a:solidFill>
                <a:latin typeface="Andalus" pitchFamily="18" charset="-78"/>
                <a:cs typeface="Andalus" pitchFamily="18" charset="-78"/>
              </a:rPr>
              <a:t>to improve cotton quantitatively &amp; qualitatively helped to double the production during 1966.</a:t>
            </a:r>
          </a:p>
          <a:p>
            <a:endParaRPr lang="en-US" b="1" dirty="0">
              <a:solidFill>
                <a:srgbClr val="002060"/>
              </a:solidFill>
              <a:latin typeface="Andalus" pitchFamily="18" charset="-78"/>
              <a:cs typeface="Andalus" pitchFamily="18" charset="-78"/>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TotalTime>
  <Words>2047</Words>
  <Application>Microsoft Macintosh PowerPoint</Application>
  <PresentationFormat>On-screen Show (4:3)</PresentationFormat>
  <Paragraphs>367</Paragraphs>
  <Slides>31</Slides>
  <Notes>3</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  Past Experiences, Present Endeavors and Future Exertions in  Transfer of Cotton Technologies towards Science- led Sustainable Development in India   </vt:lpstr>
      <vt:lpstr>Content</vt:lpstr>
      <vt:lpstr>PowerPoint Presentation</vt:lpstr>
      <vt:lpstr>The ultimate objective of this paper………..</vt:lpstr>
      <vt:lpstr>Agricultural Development in India</vt:lpstr>
      <vt:lpstr>Agricultural Extension System in India</vt:lpstr>
      <vt:lpstr>Indian Cotton Scenario</vt:lpstr>
      <vt:lpstr>Cotton Extension System in India</vt:lpstr>
      <vt:lpstr>Past Experiences</vt:lpstr>
      <vt:lpstr>PowerPoint Presentation</vt:lpstr>
      <vt:lpstr>PowerPoint Presentation</vt:lpstr>
      <vt:lpstr>PowerPoint Presentation</vt:lpstr>
      <vt:lpstr>Present Endeavors</vt:lpstr>
      <vt:lpstr> Large Scale Demonstrations - Front Line Demonstrations on Cotton</vt:lpstr>
      <vt:lpstr>Front Line Demonstration (FLD) in Cotton</vt:lpstr>
      <vt:lpstr>Special features of FLD </vt:lpstr>
      <vt:lpstr> Challenges in FLD </vt:lpstr>
      <vt:lpstr>ICT based - e-Kapas Network</vt:lpstr>
      <vt:lpstr> Weekly voice SMS during the entire crop season, weekly advisory through website for knowing the do’s and don’ts in cotton cultivation </vt:lpstr>
      <vt:lpstr> Decision Support System for selecting a suitable cotton variety / hybrid </vt:lpstr>
      <vt:lpstr> Mobile apps to know the strategies to manage the pests and diseases  </vt:lpstr>
      <vt:lpstr> Challenges faced in these individual TOT efforts </vt:lpstr>
      <vt:lpstr>Future Exertions</vt:lpstr>
      <vt:lpstr>  Proposed Synergistic TOT approach for Profitable and Sustainable Cotton Cultivation in India by CICR </vt:lpstr>
      <vt:lpstr>2. TOT approach………….towards Science- led Sustainable Development in India is the aim……..</vt:lpstr>
      <vt:lpstr>Future Exertions</vt:lpstr>
      <vt:lpstr>Challenges Ahead developing a new TOT innovation for cotton in India</vt:lpstr>
      <vt:lpstr>Way Forward…….</vt:lpstr>
      <vt:lpstr>Concluding Suggestion</vt:lpstr>
      <vt:lpstr>Acknowledgement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 Experiences, Present Endeavors and Future Exertions in  Transfer of Cotton Technologies towards Science- led Sustainable Development in India</dc:title>
  <dc:creator>CICR</dc:creator>
  <cp:lastModifiedBy>Keshav Kranthi</cp:lastModifiedBy>
  <cp:revision>90</cp:revision>
  <dcterms:created xsi:type="dcterms:W3CDTF">2006-08-16T00:00:00Z</dcterms:created>
  <dcterms:modified xsi:type="dcterms:W3CDTF">2018-02-27T14:28:06Z</dcterms:modified>
</cp:coreProperties>
</file>